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274" r:id="rId4"/>
    <p:sldId id="275" r:id="rId5"/>
    <p:sldId id="1023" r:id="rId6"/>
    <p:sldId id="276" r:id="rId7"/>
    <p:sldId id="281" r:id="rId8"/>
    <p:sldId id="282" r:id="rId9"/>
    <p:sldId id="285" r:id="rId10"/>
  </p:sldIdLst>
  <p:sldSz cx="9144000" cy="6858000" type="screen4x3"/>
  <p:notesSz cx="7023100" cy="93091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50" autoAdjust="0"/>
    <p:restoredTop sz="87075" autoAdjust="0"/>
  </p:normalViewPr>
  <p:slideViewPr>
    <p:cSldViewPr snapToGrid="0" snapToObjects="1">
      <p:cViewPr varScale="1">
        <p:scale>
          <a:sx n="106" d="100"/>
          <a:sy n="106" d="100"/>
        </p:scale>
        <p:origin x="1712" y="184"/>
      </p:cViewPr>
      <p:guideLst>
        <p:guide orient="horz" pos="1620"/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E4E8-639E-480A-84EB-D73ADA3A71BF}" type="datetimeFigureOut">
              <a:rPr lang="en-US" smtClean="0"/>
              <a:t>6/13/19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6D77-3FF1-4C09-842C-4C0A6933D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4088D1-E677-6D41-AAFF-EB65EA9D89B7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D17F4C-1E97-8249-888A-990A5BE35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7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1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48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17F4C-1E97-8249-888A-990A5BE358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9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2C5E-1B39-6746-AE74-BFE28303AA26}" type="datetimeFigureOut">
              <a:rPr lang="en-US" smtClean="0"/>
              <a:pPr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A0EC-D06B-594C-9E3A-7E89B87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2701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2">
                      <a:lumMod val="75000"/>
                      <a:alpha val="43000"/>
                    </a:schemeClr>
                  </a:outerShdw>
                </a:effectLst>
                <a:latin typeface="Arial"/>
              </a:rPr>
              <a:t>QIBA Sustainability Implementation Group (SIG) Update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604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QIBA Annual Meeting</a:t>
            </a:r>
          </a:p>
          <a:p>
            <a:r>
              <a:rPr lang="en-US" b="1" dirty="0">
                <a:solidFill>
                  <a:schemeClr val="bg1"/>
                </a:solidFill>
              </a:rPr>
              <a:t>Wednesday, June 12, 2019</a:t>
            </a:r>
          </a:p>
        </p:txBody>
      </p:sp>
      <p:pic>
        <p:nvPicPr>
          <p:cNvPr id="4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14" y="237260"/>
            <a:ext cx="2393373" cy="143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2" y="237258"/>
            <a:ext cx="2500909" cy="153255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7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108288"/>
            <a:ext cx="6811386" cy="767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QIBA Sustainability Task Force Results – May 2018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609600" y="1151894"/>
            <a:ext cx="7967870" cy="5645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u="sng" dirty="0">
                <a:solidFill>
                  <a:schemeClr val="bg1"/>
                </a:solidFill>
              </a:rPr>
              <a:t>Short-term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Grants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Foundation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Philanthropy</a:t>
            </a:r>
          </a:p>
          <a:p>
            <a:pPr>
              <a:spcBef>
                <a:spcPts val="1600"/>
              </a:spcBef>
            </a:pPr>
            <a:r>
              <a:rPr lang="en-US" sz="3600" b="1" u="sng" dirty="0">
                <a:solidFill>
                  <a:schemeClr val="bg1"/>
                </a:solidFill>
              </a:rPr>
              <a:t>Medium-term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Pay for use of QIDW data </a:t>
            </a:r>
            <a:endParaRPr lang="en-US" sz="10300" dirty="0">
              <a:solidFill>
                <a:schemeClr val="bg1"/>
              </a:solidFill>
            </a:endParaRPr>
          </a:p>
          <a:p>
            <a:pPr>
              <a:spcBef>
                <a:spcPts val="1600"/>
              </a:spcBef>
            </a:pPr>
            <a:r>
              <a:rPr lang="en-US" sz="3600" b="1" u="sng" dirty="0">
                <a:solidFill>
                  <a:schemeClr val="bg1"/>
                </a:solidFill>
              </a:rPr>
              <a:t>Long-term (accreditation / certification)</a:t>
            </a:r>
            <a:endParaRPr lang="en-US" sz="3600" dirty="0">
              <a:solidFill>
                <a:schemeClr val="bg1"/>
              </a:solidFill>
            </a:endParaRP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Site, Data, Analysis Certification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Image Data Certification – QIBA “Stamp”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Site Qualification – QIBA “Stamp”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CRO Qualification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8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28" y="84224"/>
            <a:ext cx="6811386" cy="767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Why Form a Sustainability Implementation Group?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7" y="1504291"/>
            <a:ext cx="8821782" cy="4199756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endParaRPr lang="en-US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609600" y="1272209"/>
            <a:ext cx="8065168" cy="5321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 err="1">
                <a:solidFill>
                  <a:schemeClr val="bg1"/>
                </a:solidFill>
              </a:rPr>
              <a:t>Sustainability</a:t>
            </a:r>
            <a:r>
              <a:rPr lang="de-DE" sz="3600" b="1" dirty="0">
                <a:solidFill>
                  <a:schemeClr val="bg1"/>
                </a:solidFill>
              </a:rPr>
              <a:t> Task Force </a:t>
            </a:r>
            <a:r>
              <a:rPr lang="de-DE" sz="3600" b="1" dirty="0" err="1">
                <a:solidFill>
                  <a:schemeClr val="bg1"/>
                </a:solidFill>
              </a:rPr>
              <a:t>results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needed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implementation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endParaRPr lang="de-DE" sz="3600" dirty="0">
              <a:solidFill>
                <a:schemeClr val="bg1"/>
              </a:solidFill>
            </a:endParaRPr>
          </a:p>
          <a:p>
            <a:r>
              <a:rPr lang="de-DE" sz="3600" b="1" dirty="0">
                <a:solidFill>
                  <a:schemeClr val="bg1"/>
                </a:solidFill>
              </a:rPr>
              <a:t>Small, </a:t>
            </a:r>
            <a:r>
              <a:rPr lang="de-DE" sz="3600" b="1" dirty="0" err="1">
                <a:solidFill>
                  <a:schemeClr val="bg1"/>
                </a:solidFill>
              </a:rPr>
              <a:t>focused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working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group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drive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business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side</a:t>
            </a:r>
            <a:r>
              <a:rPr lang="de-DE" sz="3600" b="1" dirty="0">
                <a:solidFill>
                  <a:schemeClr val="bg1"/>
                </a:solidFill>
              </a:rPr>
              <a:t> of QIBA</a:t>
            </a:r>
          </a:p>
          <a:p>
            <a:r>
              <a:rPr lang="de-DE" sz="3600" b="1" dirty="0">
                <a:solidFill>
                  <a:schemeClr val="bg1"/>
                </a:solidFill>
              </a:rPr>
              <a:t>SIG </a:t>
            </a:r>
            <a:r>
              <a:rPr lang="de-DE" sz="3600" b="1" dirty="0" err="1">
                <a:solidFill>
                  <a:schemeClr val="bg1"/>
                </a:solidFill>
              </a:rPr>
              <a:t>started</a:t>
            </a:r>
            <a:r>
              <a:rPr lang="de-DE" sz="3600" b="1" dirty="0">
                <a:solidFill>
                  <a:schemeClr val="bg1"/>
                </a:solidFill>
              </a:rPr>
              <a:t> in September 2018</a:t>
            </a:r>
          </a:p>
          <a:p>
            <a:r>
              <a:rPr lang="de-DE" sz="3600" b="1" dirty="0">
                <a:solidFill>
                  <a:schemeClr val="bg1"/>
                </a:solidFill>
              </a:rPr>
              <a:t>SIG </a:t>
            </a:r>
            <a:r>
              <a:rPr lang="de-DE" sz="3600" b="1" dirty="0" err="1">
                <a:solidFill>
                  <a:schemeClr val="bg1"/>
                </a:solidFill>
              </a:rPr>
              <a:t>members</a:t>
            </a:r>
            <a:r>
              <a:rPr lang="de-DE" sz="3600" b="1" dirty="0">
                <a:solidFill>
                  <a:schemeClr val="bg1"/>
                </a:solidFill>
              </a:rPr>
              <a:t>:</a:t>
            </a:r>
          </a:p>
          <a:p>
            <a:pPr marL="857250" lvl="2" indent="0">
              <a:buNone/>
            </a:pPr>
            <a:r>
              <a:rPr lang="de-DE" sz="2800" b="1" dirty="0">
                <a:solidFill>
                  <a:schemeClr val="bg1"/>
                </a:solidFill>
              </a:rPr>
              <a:t>Annette Schmidt, Anne Smith, Dan Sullivan, Ed Jackson, Alex </a:t>
            </a:r>
            <a:r>
              <a:rPr lang="de-DE" sz="2800" b="1" dirty="0" err="1">
                <a:solidFill>
                  <a:schemeClr val="bg1"/>
                </a:solidFill>
              </a:rPr>
              <a:t>Guimaraes</a:t>
            </a:r>
            <a:r>
              <a:rPr lang="de-DE" sz="2800" b="1" dirty="0">
                <a:solidFill>
                  <a:schemeClr val="bg1"/>
                </a:solidFill>
              </a:rPr>
              <a:t>, Rich Wahl, Gudrun Zahlmann</a:t>
            </a:r>
          </a:p>
          <a:p>
            <a:endParaRPr lang="de-DE" sz="3600" dirty="0">
              <a:solidFill>
                <a:schemeClr val="bg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854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02705" y="3200400"/>
            <a:ext cx="4393096" cy="32202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Business</a:t>
            </a:r>
          </a:p>
        </p:txBody>
      </p:sp>
      <p:sp>
        <p:nvSpPr>
          <p:cNvPr id="4" name="Rechteck 3"/>
          <p:cNvSpPr/>
          <p:nvPr/>
        </p:nvSpPr>
        <p:spPr>
          <a:xfrm>
            <a:off x="98946" y="1225776"/>
            <a:ext cx="4396854" cy="1928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</a:t>
            </a:r>
            <a:r>
              <a:rPr lang="de-DE" dirty="0" err="1">
                <a:solidFill>
                  <a:srgbClr val="C00000"/>
                </a:solidFill>
              </a:rPr>
              <a:t>External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Funding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387" y="349089"/>
            <a:ext cx="6811386" cy="76723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QIBA Sustainability Implementation</a:t>
            </a:r>
            <a:br>
              <a:rPr lang="en-US" sz="3600" b="1" dirty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304800" y="1272209"/>
            <a:ext cx="4191000" cy="505239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u="sng" dirty="0"/>
              <a:t>Short-term</a:t>
            </a:r>
          </a:p>
          <a:p>
            <a:pPr lvl="1"/>
            <a:r>
              <a:rPr lang="de-DE" sz="3600" b="1" dirty="0"/>
              <a:t>Grants</a:t>
            </a:r>
          </a:p>
          <a:p>
            <a:pPr lvl="1"/>
            <a:r>
              <a:rPr lang="de-DE" sz="3600" b="1" dirty="0" err="1"/>
              <a:t>Foundation</a:t>
            </a:r>
            <a:endParaRPr lang="de-DE" sz="3600" b="1" dirty="0"/>
          </a:p>
          <a:p>
            <a:pPr lvl="1"/>
            <a:r>
              <a:rPr lang="de-DE" sz="3600" b="1" dirty="0" err="1"/>
              <a:t>Philanthropy</a:t>
            </a:r>
            <a:endParaRPr lang="de-DE" sz="3600" b="1" dirty="0"/>
          </a:p>
          <a:p>
            <a:pPr lvl="1"/>
            <a:endParaRPr lang="de-DE" sz="3600" b="1" dirty="0"/>
          </a:p>
          <a:p>
            <a:pPr lvl="1"/>
            <a:endParaRPr lang="de-DE" sz="3600" b="1" dirty="0"/>
          </a:p>
          <a:p>
            <a:pPr lvl="1"/>
            <a:endParaRPr lang="de-DE" sz="3600" dirty="0"/>
          </a:p>
          <a:p>
            <a:r>
              <a:rPr lang="de-DE" sz="3600" b="1" u="sng" dirty="0"/>
              <a:t>Medium-term</a:t>
            </a:r>
            <a:endParaRPr lang="de-DE" sz="3600" dirty="0"/>
          </a:p>
          <a:p>
            <a:pPr lvl="1"/>
            <a:r>
              <a:rPr lang="de-DE" sz="3600" dirty="0"/>
              <a:t>Pay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use</a:t>
            </a:r>
            <a:r>
              <a:rPr lang="de-DE" sz="3600" dirty="0"/>
              <a:t> </a:t>
            </a:r>
            <a:r>
              <a:rPr lang="de-DE" sz="3600" dirty="0" err="1"/>
              <a:t>of</a:t>
            </a:r>
            <a:r>
              <a:rPr lang="de-DE" sz="3600" dirty="0"/>
              <a:t> QIDW </a:t>
            </a:r>
            <a:r>
              <a:rPr lang="de-DE" sz="3600" dirty="0" err="1"/>
              <a:t>data</a:t>
            </a:r>
            <a:r>
              <a:rPr lang="de-DE" sz="3600" dirty="0"/>
              <a:t> </a:t>
            </a:r>
            <a:endParaRPr lang="de-DE" sz="10300" dirty="0"/>
          </a:p>
          <a:p>
            <a:pPr>
              <a:spcBef>
                <a:spcPts val="900"/>
              </a:spcBef>
            </a:pPr>
            <a:r>
              <a:rPr lang="de-DE" sz="3600" b="1" u="sng" dirty="0"/>
              <a:t>Long-term (</a:t>
            </a:r>
            <a:r>
              <a:rPr lang="de-DE" sz="3600" b="1" u="sng" dirty="0" err="1"/>
              <a:t>accreditation</a:t>
            </a:r>
            <a:r>
              <a:rPr lang="de-DE" sz="3600" b="1" u="sng" dirty="0"/>
              <a:t> / </a:t>
            </a:r>
            <a:r>
              <a:rPr lang="de-DE" sz="3600" b="1" u="sng" dirty="0" err="1"/>
              <a:t>certification</a:t>
            </a:r>
            <a:r>
              <a:rPr lang="de-DE" sz="3600" b="1" u="sng" dirty="0"/>
              <a:t>)</a:t>
            </a:r>
            <a:endParaRPr lang="de-DE" sz="3600" dirty="0"/>
          </a:p>
          <a:p>
            <a:pPr lvl="1"/>
            <a:r>
              <a:rPr lang="de-DE" sz="3600" dirty="0"/>
              <a:t>Site, Data, Analysis </a:t>
            </a:r>
            <a:r>
              <a:rPr lang="de-DE" sz="3600" dirty="0" err="1"/>
              <a:t>Certification</a:t>
            </a:r>
            <a:endParaRPr lang="de-DE" sz="3600" dirty="0"/>
          </a:p>
          <a:p>
            <a:pPr marL="1030288" lvl="2"/>
            <a:r>
              <a:rPr lang="de-DE" sz="3100" dirty="0"/>
              <a:t>Image Data </a:t>
            </a:r>
            <a:r>
              <a:rPr lang="de-DE" sz="3100" dirty="0" err="1"/>
              <a:t>Certification</a:t>
            </a:r>
            <a:r>
              <a:rPr lang="de-DE" sz="3100" dirty="0"/>
              <a:t> – QIBA </a:t>
            </a:r>
            <a:r>
              <a:rPr lang="de-DE" sz="3100" dirty="0" err="1"/>
              <a:t>Stamp</a:t>
            </a:r>
            <a:endParaRPr lang="de-DE" sz="3100" dirty="0"/>
          </a:p>
          <a:p>
            <a:pPr marL="1030288" lvl="2"/>
            <a:r>
              <a:rPr lang="de-DE" sz="3100" dirty="0"/>
              <a:t>Site </a:t>
            </a:r>
            <a:r>
              <a:rPr lang="de-DE" sz="3100" dirty="0" err="1"/>
              <a:t>Qualification</a:t>
            </a:r>
            <a:r>
              <a:rPr lang="de-DE" sz="3100" dirty="0"/>
              <a:t> – QIBA </a:t>
            </a:r>
            <a:r>
              <a:rPr lang="de-DE" sz="3100" dirty="0" err="1"/>
              <a:t>Stamp</a:t>
            </a:r>
            <a:endParaRPr lang="de-DE" sz="3100" dirty="0"/>
          </a:p>
          <a:p>
            <a:pPr lvl="1"/>
            <a:r>
              <a:rPr lang="de-DE" sz="3600" dirty="0"/>
              <a:t>CRO </a:t>
            </a:r>
            <a:r>
              <a:rPr lang="de-DE" sz="3600" dirty="0" err="1"/>
              <a:t>Qualification</a:t>
            </a:r>
            <a:endParaRPr lang="de-DE" sz="3600" dirty="0"/>
          </a:p>
          <a:p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627080" y="3200400"/>
            <a:ext cx="4393096" cy="32202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Business</a:t>
            </a:r>
          </a:p>
        </p:txBody>
      </p:sp>
      <p:sp>
        <p:nvSpPr>
          <p:cNvPr id="13" name="Rechteck 12"/>
          <p:cNvSpPr/>
          <p:nvPr/>
        </p:nvSpPr>
        <p:spPr>
          <a:xfrm>
            <a:off x="4623321" y="1225776"/>
            <a:ext cx="4396854" cy="1928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de-DE" dirty="0">
                <a:solidFill>
                  <a:srgbClr val="C00000"/>
                </a:solidFill>
              </a:rPr>
              <a:t>QIBA </a:t>
            </a:r>
            <a:r>
              <a:rPr lang="de-DE" dirty="0" err="1">
                <a:solidFill>
                  <a:srgbClr val="C00000"/>
                </a:solidFill>
              </a:rPr>
              <a:t>External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Funding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4" name="Inhaltsplatzhalter 1"/>
          <p:cNvSpPr txBox="1">
            <a:spLocks/>
          </p:cNvSpPr>
          <p:nvPr/>
        </p:nvSpPr>
        <p:spPr>
          <a:xfrm>
            <a:off x="4829175" y="1272209"/>
            <a:ext cx="4191000" cy="514846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u="sng" dirty="0"/>
              <a:t>Short-term </a:t>
            </a:r>
          </a:p>
          <a:p>
            <a:pPr lvl="1"/>
            <a:r>
              <a:rPr lang="de-DE" sz="3600" b="1" dirty="0">
                <a:solidFill>
                  <a:schemeClr val="bg1">
                    <a:lumMod val="50000"/>
                  </a:schemeClr>
                </a:solidFill>
              </a:rPr>
              <a:t>Grants: </a:t>
            </a:r>
            <a:r>
              <a:rPr lang="de-DE" sz="3600" b="1" dirty="0" err="1">
                <a:solidFill>
                  <a:schemeClr val="bg1">
                    <a:lumMod val="50000"/>
                  </a:schemeClr>
                </a:solidFill>
              </a:rPr>
              <a:t>ongoing</a:t>
            </a:r>
            <a:r>
              <a:rPr lang="de-DE"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3600" b="1" dirty="0" err="1">
                <a:solidFill>
                  <a:schemeClr val="bg1">
                    <a:lumMod val="50000"/>
                  </a:schemeClr>
                </a:solidFill>
              </a:rPr>
              <a:t>activity</a:t>
            </a:r>
            <a:r>
              <a:rPr lang="de-DE" sz="3600" b="1" dirty="0">
                <a:solidFill>
                  <a:schemeClr val="bg1">
                    <a:lumMod val="50000"/>
                  </a:schemeClr>
                </a:solidFill>
              </a:rPr>
              <a:t> QIBA </a:t>
            </a:r>
            <a:r>
              <a:rPr lang="de-DE" sz="3600" b="1" dirty="0" err="1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de-DE" sz="360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de-DE" sz="3600" b="1" dirty="0"/>
              <a:t>Letter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Pharma</a:t>
            </a:r>
            <a:r>
              <a:rPr lang="de-DE" sz="3600" b="1" dirty="0"/>
              <a:t>: </a:t>
            </a:r>
            <a:r>
              <a:rPr lang="de-DE" sz="3600" b="1" dirty="0" err="1"/>
              <a:t>accepted</a:t>
            </a:r>
            <a:r>
              <a:rPr lang="de-DE" sz="3600" b="1" dirty="0"/>
              <a:t> </a:t>
            </a:r>
            <a:r>
              <a:rPr lang="de-DE" sz="3600" b="1" dirty="0" err="1"/>
              <a:t>by</a:t>
            </a:r>
            <a:r>
              <a:rPr lang="de-DE" sz="3600" b="1" dirty="0"/>
              <a:t> QIBA SC + RSNA; </a:t>
            </a:r>
            <a:r>
              <a:rPr lang="de-DE" sz="3600" b="1" dirty="0" err="1"/>
              <a:t>distribution</a:t>
            </a:r>
            <a:r>
              <a:rPr lang="de-DE" sz="3600" b="1" dirty="0"/>
              <a:t> </a:t>
            </a:r>
            <a:r>
              <a:rPr lang="de-DE" sz="3600" b="1" dirty="0" err="1"/>
              <a:t>list</a:t>
            </a:r>
            <a:r>
              <a:rPr lang="de-DE" sz="3600" b="1" dirty="0"/>
              <a:t> in </a:t>
            </a:r>
            <a:r>
              <a:rPr lang="de-DE" sz="3600" b="1" dirty="0" err="1"/>
              <a:t>review</a:t>
            </a:r>
            <a:r>
              <a:rPr lang="de-DE" sz="3600" b="1" dirty="0"/>
              <a:t>;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out end of June 2019</a:t>
            </a:r>
          </a:p>
          <a:p>
            <a:pPr lvl="1"/>
            <a:r>
              <a:rPr lang="de-DE" sz="3600" b="1" dirty="0" err="1"/>
              <a:t>Philantrophy</a:t>
            </a:r>
            <a:r>
              <a:rPr lang="de-DE" sz="3600" b="1" dirty="0"/>
              <a:t>: additional </a:t>
            </a:r>
            <a:r>
              <a:rPr lang="de-DE" sz="3600" b="1" dirty="0" err="1"/>
              <a:t>models</a:t>
            </a:r>
            <a:r>
              <a:rPr lang="de-DE" sz="3600" b="1" dirty="0"/>
              <a:t> </a:t>
            </a:r>
            <a:r>
              <a:rPr lang="de-DE" sz="3600" b="1" dirty="0" err="1"/>
              <a:t>under</a:t>
            </a:r>
            <a:r>
              <a:rPr lang="de-DE" sz="3600" b="1" dirty="0"/>
              <a:t> </a:t>
            </a:r>
            <a:r>
              <a:rPr lang="de-DE" sz="3600" b="1" dirty="0" err="1"/>
              <a:t>discussion</a:t>
            </a:r>
            <a:endParaRPr lang="de-DE" sz="3600" b="1" dirty="0"/>
          </a:p>
          <a:p>
            <a:pPr marL="457200" lvl="1" indent="0">
              <a:buNone/>
            </a:pPr>
            <a:endParaRPr lang="de-DE" sz="3600" dirty="0"/>
          </a:p>
          <a:p>
            <a:r>
              <a:rPr lang="de-DE" sz="4200" b="1" u="sng" dirty="0"/>
              <a:t>Short </a:t>
            </a:r>
            <a:r>
              <a:rPr lang="de-DE" sz="4200" b="1" u="sng" dirty="0" err="1"/>
              <a:t>to</a:t>
            </a:r>
            <a:r>
              <a:rPr lang="de-DE" sz="4200" b="1" u="sng" dirty="0"/>
              <a:t> Medium-term</a:t>
            </a:r>
            <a:endParaRPr lang="de-DE" sz="4200" dirty="0"/>
          </a:p>
          <a:p>
            <a:pPr lvl="1"/>
            <a:r>
              <a:rPr lang="de-DE" sz="3600" dirty="0"/>
              <a:t>Business </a:t>
            </a:r>
            <a:r>
              <a:rPr lang="de-DE" sz="3600" dirty="0" err="1"/>
              <a:t>concept</a:t>
            </a:r>
            <a:r>
              <a:rPr lang="de-DE" sz="3600" dirty="0"/>
              <a:t> : </a:t>
            </a:r>
          </a:p>
          <a:p>
            <a:pPr marL="1030288" lvl="2"/>
            <a:r>
              <a:rPr lang="de-DE" sz="3200" dirty="0"/>
              <a:t>Pay </a:t>
            </a:r>
            <a:r>
              <a:rPr lang="de-DE" sz="3200" dirty="0" err="1"/>
              <a:t>for</a:t>
            </a:r>
            <a:r>
              <a:rPr lang="de-DE" sz="3200" dirty="0"/>
              <a:t> </a:t>
            </a:r>
            <a:r>
              <a:rPr lang="de-DE" sz="3200" dirty="0" err="1"/>
              <a:t>use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QIDW </a:t>
            </a:r>
            <a:r>
              <a:rPr lang="de-DE" sz="3200" dirty="0" err="1"/>
              <a:t>data</a:t>
            </a:r>
            <a:r>
              <a:rPr lang="de-DE" sz="3200" dirty="0"/>
              <a:t> </a:t>
            </a:r>
          </a:p>
          <a:p>
            <a:pPr marL="1030288" lvl="2"/>
            <a:r>
              <a:rPr lang="de-DE" sz="3200" dirty="0"/>
              <a:t>Pay </a:t>
            </a:r>
            <a:r>
              <a:rPr lang="de-DE" sz="3200" dirty="0" err="1"/>
              <a:t>for</a:t>
            </a:r>
            <a:r>
              <a:rPr lang="de-DE" sz="3200" dirty="0"/>
              <a:t> QIBA </a:t>
            </a:r>
            <a:r>
              <a:rPr lang="de-DE" sz="3200" dirty="0" err="1"/>
              <a:t>conformance</a:t>
            </a:r>
            <a:r>
              <a:rPr lang="de-DE" sz="3200" dirty="0"/>
              <a:t> </a:t>
            </a:r>
            <a:r>
              <a:rPr lang="de-DE" sz="3200" dirty="0" err="1"/>
              <a:t>attestation</a:t>
            </a:r>
            <a:r>
              <a:rPr lang="de-DE" sz="3200" dirty="0"/>
              <a:t> / </a:t>
            </a:r>
            <a:r>
              <a:rPr lang="de-DE" sz="3200" dirty="0" err="1"/>
              <a:t>certification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all relevant </a:t>
            </a:r>
            <a:r>
              <a:rPr lang="de-DE" sz="3200" dirty="0" err="1"/>
              <a:t>actors</a:t>
            </a:r>
            <a:r>
              <a:rPr lang="de-DE" sz="3200" dirty="0"/>
              <a:t> </a:t>
            </a:r>
            <a:r>
              <a:rPr lang="de-DE" sz="3200" dirty="0" err="1"/>
              <a:t>as</a:t>
            </a:r>
            <a:r>
              <a:rPr lang="de-DE" sz="3200" dirty="0"/>
              <a:t> </a:t>
            </a:r>
            <a:r>
              <a:rPr lang="de-DE" sz="3200" dirty="0" err="1"/>
              <a:t>described</a:t>
            </a:r>
            <a:r>
              <a:rPr lang="de-DE" sz="3200" dirty="0"/>
              <a:t> in QIBA </a:t>
            </a:r>
            <a:r>
              <a:rPr lang="de-DE" sz="3200" dirty="0" err="1"/>
              <a:t>profile</a:t>
            </a:r>
            <a:r>
              <a:rPr lang="de-DE" sz="3200" dirty="0"/>
              <a:t> </a:t>
            </a:r>
            <a:r>
              <a:rPr lang="de-DE" sz="3200" dirty="0" err="1"/>
              <a:t>conformance</a:t>
            </a:r>
            <a:r>
              <a:rPr lang="de-DE" sz="3200" dirty="0"/>
              <a:t> </a:t>
            </a:r>
            <a:r>
              <a:rPr lang="de-DE" sz="3200" dirty="0" err="1"/>
              <a:t>tables</a:t>
            </a:r>
            <a:r>
              <a:rPr lang="de-DE" sz="3200" dirty="0"/>
              <a:t> </a:t>
            </a:r>
          </a:p>
          <a:p>
            <a:pPr marL="1317625" lvl="3" indent="-215900"/>
            <a:r>
              <a:rPr lang="de-DE" sz="3200" dirty="0"/>
              <a:t>Site </a:t>
            </a:r>
            <a:r>
              <a:rPr lang="de-DE" sz="3200" dirty="0" err="1"/>
              <a:t>conformance</a:t>
            </a:r>
            <a:endParaRPr lang="de-DE" sz="3200" dirty="0"/>
          </a:p>
          <a:p>
            <a:pPr marL="1317625" lvl="3" indent="-215900"/>
            <a:r>
              <a:rPr lang="de-DE" sz="3200" dirty="0"/>
              <a:t>CRO/</a:t>
            </a:r>
            <a:r>
              <a:rPr lang="de-DE" sz="3200" dirty="0" err="1"/>
              <a:t>imaging</a:t>
            </a:r>
            <a:r>
              <a:rPr lang="de-DE" sz="3200" dirty="0"/>
              <a:t> </a:t>
            </a:r>
            <a:r>
              <a:rPr lang="de-DE" sz="3200" dirty="0" err="1"/>
              <a:t>corelab</a:t>
            </a:r>
            <a:r>
              <a:rPr lang="de-DE" sz="3200" dirty="0"/>
              <a:t> </a:t>
            </a:r>
            <a:r>
              <a:rPr lang="de-DE" sz="3200" dirty="0" err="1"/>
              <a:t>conformance</a:t>
            </a:r>
            <a:endParaRPr lang="de-DE" sz="3200" dirty="0"/>
          </a:p>
          <a:p>
            <a:pPr marL="1317625" lvl="3" indent="-215900"/>
            <a:r>
              <a:rPr lang="de-DE" sz="3200" dirty="0" err="1"/>
              <a:t>Vendor</a:t>
            </a:r>
            <a:r>
              <a:rPr lang="de-DE" sz="3200" dirty="0"/>
              <a:t> (HW, SW) </a:t>
            </a:r>
            <a:r>
              <a:rPr lang="de-DE" sz="3200" dirty="0" err="1"/>
              <a:t>conformance</a:t>
            </a:r>
            <a:endParaRPr lang="de-DE" sz="3200" dirty="0"/>
          </a:p>
          <a:p>
            <a:pPr lvl="1"/>
            <a:r>
              <a:rPr lang="de-DE" sz="3600" dirty="0" err="1"/>
              <a:t>Concept</a:t>
            </a:r>
            <a:r>
              <a:rPr lang="de-DE" sz="3600" dirty="0"/>
              <a:t> </a:t>
            </a:r>
            <a:r>
              <a:rPr lang="de-DE" sz="3600" dirty="0" err="1"/>
              <a:t>confirmed</a:t>
            </a:r>
            <a:r>
              <a:rPr lang="de-DE" sz="3600" dirty="0"/>
              <a:t> </a:t>
            </a:r>
            <a:r>
              <a:rPr lang="de-DE" sz="3600" dirty="0" err="1"/>
              <a:t>by</a:t>
            </a:r>
            <a:r>
              <a:rPr lang="de-DE" sz="3600" dirty="0"/>
              <a:t> QIBA SC </a:t>
            </a:r>
            <a:r>
              <a:rPr lang="de-DE" sz="3600" dirty="0" err="1"/>
              <a:t>and</a:t>
            </a:r>
            <a:r>
              <a:rPr lang="de-DE" sz="3600" dirty="0"/>
              <a:t> RSNA Board</a:t>
            </a:r>
          </a:p>
          <a:p>
            <a:pPr lvl="1"/>
            <a:r>
              <a:rPr lang="de-DE" sz="3600" dirty="0"/>
              <a:t>Business plan v0.1 </a:t>
            </a:r>
            <a:r>
              <a:rPr lang="de-DE" sz="3600" dirty="0" err="1"/>
              <a:t>available</a:t>
            </a:r>
            <a:endParaRPr lang="de-DE" sz="3600" dirty="0"/>
          </a:p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1286982" y="787188"/>
            <a:ext cx="11133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May 2018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563832" y="739149"/>
            <a:ext cx="113845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June 2019</a:t>
            </a:r>
          </a:p>
        </p:txBody>
      </p:sp>
    </p:spTree>
    <p:extLst>
      <p:ext uri="{BB962C8B-B14F-4D97-AF65-F5344CB8AC3E}">
        <p14:creationId xmlns:p14="http://schemas.microsoft.com/office/powerpoint/2010/main" val="253667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5498D8-3F27-B743-BE96-21AEAC2CD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6170"/>
            <a:ext cx="4360104" cy="30456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227E3E-2134-A64D-8178-CC1C0DC84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1" y="1905000"/>
            <a:ext cx="4320089" cy="324603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429F2A9-11A3-F840-8BAE-B9F2ED33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8440"/>
            <a:ext cx="8229600" cy="92433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SIG – Current / Next Activities</a:t>
            </a:r>
            <a:br>
              <a:rPr lang="en-US" sz="3600" b="1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Pharma Request – Example Groundwork Projects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QIBA logo FIN.jpg">
            <a:extLst>
              <a:ext uri="{FF2B5EF4-FFF2-40B4-BE49-F238E27FC236}">
                <a16:creationId xmlns:a16="http://schemas.microsoft.com/office/drawing/2014/main" id="{9E82F31B-4018-0245-A0C1-CFBBABAE8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RSNA-Logo.png">
            <a:extLst>
              <a:ext uri="{FF2B5EF4-FFF2-40B4-BE49-F238E27FC236}">
                <a16:creationId xmlns:a16="http://schemas.microsoft.com/office/drawing/2014/main" id="{D2F71FA6-F3AA-EF42-A397-4D36E7EAF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680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24"/>
            <a:ext cx="8229600" cy="92433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SIG – Current / Next Activities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57" y="1094869"/>
            <a:ext cx="8635438" cy="5450305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Work with QIBA leadership and RSNA staff to distribute letter to pharma</a:t>
            </a:r>
          </a:p>
          <a:p>
            <a:pPr>
              <a:buFont typeface="Arial" pitchFamily="34" charset="0"/>
              <a:buChar char="•"/>
            </a:pPr>
            <a:r>
              <a:rPr lang="en-US" sz="20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Business Plan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 selected QIBs (SUV, ADC, CT vol advanced disease) as ‘pilots’ to: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Translate profile conformance tables into procedures / manuals for all relevant actors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Define test report content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Define who from QIBA would be responsible for data assessment and decisions on QIBA conformance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Test usability of process for self-attestation and certification as described in Business Plan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Target Timeline: First round ready by end of 2019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Adjust business plan 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Prepare for first conformance testing with selected companies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Continue collaboration with </a:t>
            </a:r>
            <a:r>
              <a:rPr lang="en-US" sz="1800" b="1" i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Accumetra</a:t>
            </a: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on site certification 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sz="18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Marketing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Update QIBA web presence on respective activities (update conformance testing, brochure, online information, etc.)</a:t>
            </a:r>
          </a:p>
          <a:p>
            <a:pPr lvl="1">
              <a:buFont typeface="Arial" pitchFamily="34" charset="0"/>
              <a:buChar char="•"/>
            </a:pPr>
            <a:endParaRPr lang="en-US" sz="16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16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QIBA logo 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40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0385"/>
            <a:ext cx="8229600" cy="766279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rgbClr val="FFFF00"/>
                </a:solidFill>
              </a:rPr>
              <a:t>QIBA Profile </a:t>
            </a:r>
            <a:r>
              <a:rPr lang="de-DE" sz="3600" dirty="0" err="1">
                <a:solidFill>
                  <a:srgbClr val="FFFF00"/>
                </a:solidFill>
              </a:rPr>
              <a:t>Conformance</a:t>
            </a:r>
            <a:r>
              <a:rPr lang="de-DE" sz="3600" dirty="0">
                <a:solidFill>
                  <a:srgbClr val="FFFF00"/>
                </a:solidFill>
              </a:rPr>
              <a:t> </a:t>
            </a:r>
            <a:r>
              <a:rPr lang="de-DE" sz="3600" dirty="0" err="1">
                <a:solidFill>
                  <a:srgbClr val="FFFF00"/>
                </a:solidFill>
              </a:rPr>
              <a:t>Testing</a:t>
            </a:r>
            <a:endParaRPr lang="de-DE" sz="3600" dirty="0">
              <a:solidFill>
                <a:srgbClr val="FFFF00"/>
              </a:solidFill>
            </a:endParaRPr>
          </a:p>
        </p:txBody>
      </p:sp>
      <p:pic>
        <p:nvPicPr>
          <p:cNvPr id="3" name="Grafik 2"/>
          <p:cNvPicPr/>
          <p:nvPr/>
        </p:nvPicPr>
        <p:blipFill rotWithShape="1">
          <a:blip r:embed="rId2"/>
          <a:srcRect t="5456" r="3043"/>
          <a:stretch/>
        </p:blipFill>
        <p:spPr>
          <a:xfrm>
            <a:off x="91957" y="1082842"/>
            <a:ext cx="8975025" cy="5546557"/>
          </a:xfrm>
          <a:prstGeom prst="rect">
            <a:avLst/>
          </a:prstGeom>
        </p:spPr>
      </p:pic>
      <p:pic>
        <p:nvPicPr>
          <p:cNvPr id="4" name="QIBA logo FIN.jpg">
            <a:extLst>
              <a:ext uri="{FF2B5EF4-FFF2-40B4-BE49-F238E27FC236}">
                <a16:creationId xmlns:a16="http://schemas.microsoft.com/office/drawing/2014/main" id="{C261217E-09FB-E642-860E-04534DEDD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RSNA-Logo.png">
            <a:extLst>
              <a:ext uri="{FF2B5EF4-FFF2-40B4-BE49-F238E27FC236}">
                <a16:creationId xmlns:a16="http://schemas.microsoft.com/office/drawing/2014/main" id="{EC101A64-5874-1B49-9405-9A583012A5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54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70096"/>
            <a:ext cx="8229600" cy="766279"/>
          </a:xfrm>
        </p:spPr>
        <p:txBody>
          <a:bodyPr>
            <a:normAutofit/>
          </a:bodyPr>
          <a:lstStyle/>
          <a:p>
            <a:r>
              <a:rPr lang="de-DE" sz="4000" dirty="0" err="1">
                <a:solidFill>
                  <a:srgbClr val="FFFF00"/>
                </a:solidFill>
              </a:rPr>
              <a:t>Example</a:t>
            </a:r>
            <a:r>
              <a:rPr lang="de-DE" sz="4000" dirty="0">
                <a:solidFill>
                  <a:srgbClr val="FFFF00"/>
                </a:solidFill>
              </a:rPr>
              <a:t> DWI (DWI ADC Profile)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080748"/>
            <a:ext cx="8229600" cy="4918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3600" dirty="0" err="1">
                <a:solidFill>
                  <a:schemeClr val="bg1"/>
                </a:solidFill>
              </a:rPr>
              <a:t>Certification</a:t>
            </a:r>
            <a:r>
              <a:rPr lang="de-DE" sz="3600" dirty="0">
                <a:solidFill>
                  <a:schemeClr val="bg1"/>
                </a:solidFill>
              </a:rPr>
              <a:t> Model Pilot:</a:t>
            </a:r>
          </a:p>
          <a:p>
            <a:pPr lvl="1"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Profile </a:t>
            </a:r>
            <a:r>
              <a:rPr lang="de-DE" dirty="0" err="1">
                <a:solidFill>
                  <a:schemeClr val="bg1"/>
                </a:solidFill>
              </a:rPr>
              <a:t>has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sufficient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status</a:t>
            </a:r>
            <a:endParaRPr lang="de-DE" dirty="0">
              <a:solidFill>
                <a:schemeClr val="bg1"/>
              </a:solidFill>
            </a:endParaRPr>
          </a:p>
          <a:p>
            <a:pPr lvl="1"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Conformance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different </a:t>
            </a:r>
            <a:r>
              <a:rPr lang="de-DE" dirty="0" err="1">
                <a:solidFill>
                  <a:schemeClr val="bg1"/>
                </a:solidFill>
              </a:rPr>
              <a:t>actors</a:t>
            </a:r>
            <a:endParaRPr lang="de-DE" dirty="0">
              <a:solidFill>
                <a:schemeClr val="bg1"/>
              </a:solidFill>
            </a:endParaRPr>
          </a:p>
          <a:p>
            <a:pPr lvl="1"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There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already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pre-work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UMichigan</a:t>
            </a:r>
            <a:r>
              <a:rPr lang="de-DE" dirty="0">
                <a:solidFill>
                  <a:schemeClr val="bg1"/>
                </a:solidFill>
              </a:rPr>
              <a:t> in form of:</a:t>
            </a: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Site </a:t>
            </a:r>
            <a:r>
              <a:rPr lang="de-DE" sz="2600" dirty="0" err="1">
                <a:solidFill>
                  <a:schemeClr val="bg1"/>
                </a:solidFill>
              </a:rPr>
              <a:t>manuals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Scanning </a:t>
            </a:r>
            <a:r>
              <a:rPr lang="de-DE" sz="2600" dirty="0" err="1">
                <a:solidFill>
                  <a:schemeClr val="bg1"/>
                </a:solidFill>
              </a:rPr>
              <a:t>instructions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for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phantoms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and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patients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for</a:t>
            </a:r>
            <a:r>
              <a:rPr lang="de-DE" sz="2600" dirty="0">
                <a:solidFill>
                  <a:schemeClr val="bg1"/>
                </a:solidFill>
              </a:rPr>
              <a:t> different </a:t>
            </a:r>
            <a:r>
              <a:rPr lang="de-DE" sz="2600" dirty="0" err="1">
                <a:solidFill>
                  <a:schemeClr val="bg1"/>
                </a:solidFill>
              </a:rPr>
              <a:t>organs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of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interest</a:t>
            </a:r>
            <a:endParaRPr lang="de-DE" sz="2600" dirty="0">
              <a:solidFill>
                <a:schemeClr val="bg1"/>
              </a:solidFill>
            </a:endParaRP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Communication </a:t>
            </a:r>
            <a:r>
              <a:rPr lang="de-DE" sz="2600" dirty="0" err="1">
                <a:solidFill>
                  <a:schemeClr val="bg1"/>
                </a:solidFill>
              </a:rPr>
              <a:t>pathway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re</a:t>
            </a:r>
            <a:r>
              <a:rPr lang="de-DE" sz="2600" dirty="0">
                <a:solidFill>
                  <a:schemeClr val="bg1"/>
                </a:solidFill>
              </a:rPr>
              <a:t>: </a:t>
            </a:r>
            <a:r>
              <a:rPr lang="de-DE" sz="2600" dirty="0" err="1">
                <a:solidFill>
                  <a:schemeClr val="bg1"/>
                </a:solidFill>
              </a:rPr>
              <a:t>how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sites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submit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images</a:t>
            </a:r>
            <a:r>
              <a:rPr lang="de-DE" sz="2600" dirty="0">
                <a:solidFill>
                  <a:schemeClr val="bg1"/>
                </a:solidFill>
              </a:rPr>
              <a:t> plus </a:t>
            </a:r>
            <a:r>
              <a:rPr lang="de-DE" sz="2600" dirty="0" err="1">
                <a:solidFill>
                  <a:schemeClr val="bg1"/>
                </a:solidFill>
              </a:rPr>
              <a:t>metadata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to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UMichigan</a:t>
            </a:r>
            <a:endParaRPr lang="de-DE" sz="2600" dirty="0">
              <a:solidFill>
                <a:schemeClr val="bg1"/>
              </a:solidFill>
            </a:endParaRP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Analysis </a:t>
            </a:r>
            <a:r>
              <a:rPr lang="de-DE" sz="2600" dirty="0" err="1">
                <a:solidFill>
                  <a:schemeClr val="bg1"/>
                </a:solidFill>
              </a:rPr>
              <a:t>process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and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tools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are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available</a:t>
            </a:r>
            <a:endParaRPr lang="de-DE" sz="2600" dirty="0">
              <a:solidFill>
                <a:schemeClr val="bg1"/>
              </a:solidFill>
            </a:endParaRPr>
          </a:p>
          <a:p>
            <a:pPr lvl="2"/>
            <a:r>
              <a:rPr lang="de-DE" sz="2600" dirty="0">
                <a:solidFill>
                  <a:schemeClr val="bg1"/>
                </a:solidFill>
              </a:rPr>
              <a:t>Report </a:t>
            </a:r>
            <a:r>
              <a:rPr lang="de-DE" sz="2600" dirty="0" err="1">
                <a:solidFill>
                  <a:schemeClr val="bg1"/>
                </a:solidFill>
              </a:rPr>
              <a:t>content</a:t>
            </a:r>
            <a:r>
              <a:rPr lang="de-DE" sz="2600" dirty="0">
                <a:solidFill>
                  <a:schemeClr val="bg1"/>
                </a:solidFill>
              </a:rPr>
              <a:t> (</a:t>
            </a:r>
            <a:r>
              <a:rPr lang="de-DE" sz="2600" dirty="0" err="1">
                <a:solidFill>
                  <a:schemeClr val="bg1"/>
                </a:solidFill>
              </a:rPr>
              <a:t>what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to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communicate</a:t>
            </a:r>
            <a:r>
              <a:rPr lang="de-DE" sz="2600" dirty="0">
                <a:solidFill>
                  <a:schemeClr val="bg1"/>
                </a:solidFill>
              </a:rPr>
              <a:t> back </a:t>
            </a:r>
            <a:r>
              <a:rPr lang="de-DE" sz="2600" dirty="0" err="1">
                <a:solidFill>
                  <a:schemeClr val="bg1"/>
                </a:solidFill>
              </a:rPr>
              <a:t>to</a:t>
            </a:r>
            <a:r>
              <a:rPr lang="de-DE" sz="2600" dirty="0">
                <a:solidFill>
                  <a:schemeClr val="bg1"/>
                </a:solidFill>
              </a:rPr>
              <a:t> a </a:t>
            </a:r>
            <a:r>
              <a:rPr lang="de-DE" sz="2600" dirty="0" err="1">
                <a:solidFill>
                  <a:schemeClr val="bg1"/>
                </a:solidFill>
              </a:rPr>
              <a:t>site</a:t>
            </a:r>
            <a:r>
              <a:rPr lang="de-DE" sz="2600" dirty="0">
                <a:solidFill>
                  <a:schemeClr val="bg1"/>
                </a:solidFill>
              </a:rPr>
              <a:t>) </a:t>
            </a:r>
            <a:r>
              <a:rPr lang="de-DE" sz="2600" dirty="0" err="1">
                <a:solidFill>
                  <a:schemeClr val="bg1"/>
                </a:solidFill>
              </a:rPr>
              <a:t>is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available</a:t>
            </a:r>
            <a:endParaRPr lang="de-DE" sz="2600" dirty="0">
              <a:solidFill>
                <a:schemeClr val="bg1"/>
              </a:solidFill>
            </a:endParaRPr>
          </a:p>
          <a:p>
            <a:pPr lvl="1">
              <a:spcBef>
                <a:spcPts val="900"/>
              </a:spcBef>
            </a:pPr>
            <a:r>
              <a:rPr lang="de-DE" dirty="0">
                <a:solidFill>
                  <a:schemeClr val="bg1"/>
                </a:solidFill>
              </a:rPr>
              <a:t>A </a:t>
            </a:r>
            <a:r>
              <a:rPr lang="de-DE" dirty="0" err="1">
                <a:solidFill>
                  <a:schemeClr val="bg1"/>
                </a:solidFill>
              </a:rPr>
              <a:t>dedicated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phantom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can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be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purchased</a:t>
            </a:r>
            <a:endParaRPr lang="de-DE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spcBef>
                <a:spcPts val="900"/>
              </a:spcBef>
            </a:pPr>
            <a:r>
              <a:rPr lang="de-DE" dirty="0" err="1">
                <a:solidFill>
                  <a:schemeClr val="bg1"/>
                </a:solidFill>
              </a:rPr>
              <a:t>Dedicated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and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motivated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personnel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are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available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first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testing</a:t>
            </a:r>
            <a:r>
              <a:rPr lang="de-DE" dirty="0">
                <a:solidFill>
                  <a:schemeClr val="bg1"/>
                </a:solidFill>
              </a:rPr>
              <a:t>/</a:t>
            </a:r>
            <a:r>
              <a:rPr lang="de-DE" dirty="0" err="1">
                <a:solidFill>
                  <a:schemeClr val="bg1"/>
                </a:solidFill>
              </a:rPr>
              <a:t>certification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steps</a:t>
            </a:r>
            <a:endParaRPr lang="de-DE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120000"/>
              </a:lnSpc>
              <a:buNone/>
            </a:pPr>
            <a:endParaRPr lang="de-DE" dirty="0">
              <a:solidFill>
                <a:schemeClr val="bg1"/>
              </a:solidFill>
            </a:endParaRPr>
          </a:p>
          <a:p>
            <a:pPr lvl="2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66700" y="6335943"/>
            <a:ext cx="633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solidFill>
                  <a:schemeClr val="bg1"/>
                </a:solidFill>
              </a:rPr>
              <a:t>Result</a:t>
            </a:r>
            <a:r>
              <a:rPr lang="de-DE" sz="1600" dirty="0">
                <a:solidFill>
                  <a:schemeClr val="bg1"/>
                </a:solidFill>
              </a:rPr>
              <a:t> of </a:t>
            </a:r>
            <a:r>
              <a:rPr lang="de-DE" sz="1600" dirty="0" err="1">
                <a:solidFill>
                  <a:schemeClr val="bg1"/>
                </a:solidFill>
              </a:rPr>
              <a:t>first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discussion</a:t>
            </a:r>
            <a:r>
              <a:rPr lang="de-DE" sz="1600" dirty="0">
                <a:solidFill>
                  <a:schemeClr val="bg1"/>
                </a:solidFill>
              </a:rPr>
              <a:t>: Tom </a:t>
            </a:r>
            <a:r>
              <a:rPr lang="de-DE" sz="1600" dirty="0" err="1">
                <a:solidFill>
                  <a:schemeClr val="bg1"/>
                </a:solidFill>
              </a:rPr>
              <a:t>Chenevert</a:t>
            </a:r>
            <a:r>
              <a:rPr lang="de-DE" sz="1600" dirty="0">
                <a:solidFill>
                  <a:schemeClr val="bg1"/>
                </a:solidFill>
              </a:rPr>
              <a:t>, Michael Boss, Gudrun Zahlmann</a:t>
            </a:r>
          </a:p>
        </p:txBody>
      </p:sp>
      <p:pic>
        <p:nvPicPr>
          <p:cNvPr id="6" name="QIBA logo FIN.jpg">
            <a:extLst>
              <a:ext uri="{FF2B5EF4-FFF2-40B4-BE49-F238E27FC236}">
                <a16:creationId xmlns:a16="http://schemas.microsoft.com/office/drawing/2014/main" id="{7317836F-F16B-6042-97B1-8692270CE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RSNA-Logo.png">
            <a:extLst>
              <a:ext uri="{FF2B5EF4-FFF2-40B4-BE49-F238E27FC236}">
                <a16:creationId xmlns:a16="http://schemas.microsoft.com/office/drawing/2014/main" id="{245DC616-2866-7048-AB63-8A7CE746F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0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9940"/>
            <a:ext cx="8229600" cy="766279"/>
          </a:xfrm>
        </p:spPr>
        <p:txBody>
          <a:bodyPr/>
          <a:lstStyle/>
          <a:p>
            <a:r>
              <a:rPr lang="de-DE" dirty="0">
                <a:solidFill>
                  <a:srgbClr val="FFFF00"/>
                </a:solidFill>
              </a:rPr>
              <a:t>Additional </a:t>
            </a:r>
            <a:r>
              <a:rPr lang="de-DE" dirty="0" err="1">
                <a:solidFill>
                  <a:srgbClr val="FFFF00"/>
                </a:solidFill>
              </a:rPr>
              <a:t>Pilots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1"/>
            <a:ext cx="8386012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e-DE" dirty="0" err="1">
                <a:solidFill>
                  <a:schemeClr val="bg1"/>
                </a:solidFill>
              </a:rPr>
              <a:t>Self</a:t>
            </a:r>
            <a:r>
              <a:rPr lang="de-DE" dirty="0">
                <a:solidFill>
                  <a:schemeClr val="bg1"/>
                </a:solidFill>
              </a:rPr>
              <a:t>-attestation </a:t>
            </a:r>
            <a:r>
              <a:rPr lang="de-DE" dirty="0" err="1">
                <a:solidFill>
                  <a:schemeClr val="bg1"/>
                </a:solidFill>
              </a:rPr>
              <a:t>model</a:t>
            </a:r>
            <a:r>
              <a:rPr lang="de-DE" dirty="0">
                <a:solidFill>
                  <a:schemeClr val="bg1"/>
                </a:solidFill>
              </a:rPr>
              <a:t>: FDG PET SUV Profile</a:t>
            </a:r>
          </a:p>
          <a:p>
            <a:pPr>
              <a:spcBef>
                <a:spcPts val="1800"/>
              </a:spcBef>
            </a:pPr>
            <a:r>
              <a:rPr lang="de-DE" dirty="0" err="1">
                <a:solidFill>
                  <a:schemeClr val="bg1"/>
                </a:solidFill>
              </a:rPr>
              <a:t>Certification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model</a:t>
            </a:r>
            <a:r>
              <a:rPr lang="de-DE" dirty="0">
                <a:solidFill>
                  <a:schemeClr val="bg1"/>
                </a:solidFill>
              </a:rPr>
              <a:t>: CT </a:t>
            </a:r>
            <a:r>
              <a:rPr lang="de-DE" dirty="0" err="1">
                <a:solidFill>
                  <a:schemeClr val="bg1"/>
                </a:solidFill>
              </a:rPr>
              <a:t>Volumetry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for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Advanced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Disease</a:t>
            </a:r>
            <a:endParaRPr lang="de-DE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</a:pPr>
            <a:r>
              <a:rPr lang="de-DE" dirty="0" err="1">
                <a:solidFill>
                  <a:schemeClr val="bg1"/>
                </a:solidFill>
              </a:rPr>
              <a:t>Accumetra</a:t>
            </a:r>
            <a:r>
              <a:rPr lang="de-DE" dirty="0">
                <a:solidFill>
                  <a:schemeClr val="bg1"/>
                </a:solidFill>
              </a:rPr>
              <a:t> Small Lung </a:t>
            </a:r>
            <a:r>
              <a:rPr lang="de-DE" dirty="0" err="1">
                <a:solidFill>
                  <a:schemeClr val="bg1"/>
                </a:solidFill>
              </a:rPr>
              <a:t>Nodule</a:t>
            </a:r>
            <a:r>
              <a:rPr lang="de-DE" dirty="0">
                <a:solidFill>
                  <a:schemeClr val="bg1"/>
                </a:solidFill>
              </a:rPr>
              <a:t> Profile (</a:t>
            </a:r>
            <a:r>
              <a:rPr lang="de-DE" dirty="0" err="1">
                <a:solidFill>
                  <a:schemeClr val="bg1"/>
                </a:solidFill>
              </a:rPr>
              <a:t>ongoing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pPr lvl="2"/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QIBA logo FIN.jpg">
            <a:extLst>
              <a:ext uri="{FF2B5EF4-FFF2-40B4-BE49-F238E27FC236}">
                <a16:creationId xmlns:a16="http://schemas.microsoft.com/office/drawing/2014/main" id="{9FBCD28E-F4B6-0543-8060-F5EC63F79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14" y="1917"/>
            <a:ext cx="1196686" cy="71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SNA-Logo.png">
            <a:extLst>
              <a:ext uri="{FF2B5EF4-FFF2-40B4-BE49-F238E27FC236}">
                <a16:creationId xmlns:a16="http://schemas.microsoft.com/office/drawing/2014/main" id="{8EF57D62-AF16-084F-BEC1-E763EC8C0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9"/>
            <a:ext cx="1135928" cy="76627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422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0.01.201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542</Words>
  <Application>Microsoft Macintosh PowerPoint</Application>
  <PresentationFormat>On-screen Show (4:3)</PresentationFormat>
  <Paragraphs>95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QIBA Sustainability Implementation Group (SIG) Update</vt:lpstr>
      <vt:lpstr>QIBA Sustainability Task Force Results – May 2018</vt:lpstr>
      <vt:lpstr>Why Form a Sustainability Implementation Group?</vt:lpstr>
      <vt:lpstr>QIBA Sustainability Implementation </vt:lpstr>
      <vt:lpstr>SIG – Current / Next Activities Pharma Request – Example Groundwork Projects</vt:lpstr>
      <vt:lpstr>SIG – Current / Next Activities</vt:lpstr>
      <vt:lpstr>QIBA Profile Conformance Testing</vt:lpstr>
      <vt:lpstr>Example DWI (DWI ADC Profile)</vt:lpstr>
      <vt:lpstr>Additional Pilots</vt:lpstr>
    </vt:vector>
  </TitlesOfParts>
  <Company>RSNA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mstanits</dc:creator>
  <cp:lastModifiedBy>EDWARD F JACKSON</cp:lastModifiedBy>
  <cp:revision>261</cp:revision>
  <cp:lastPrinted>2017-02-07T21:20:42Z</cp:lastPrinted>
  <dcterms:created xsi:type="dcterms:W3CDTF">2010-08-11T13:55:38Z</dcterms:created>
  <dcterms:modified xsi:type="dcterms:W3CDTF">2019-06-13T12:03:16Z</dcterms:modified>
</cp:coreProperties>
</file>