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2" r:id="rId2"/>
    <p:sldId id="304" r:id="rId3"/>
    <p:sldId id="305" r:id="rId4"/>
    <p:sldId id="306" r:id="rId5"/>
    <p:sldId id="293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0"/>
    <a:srgbClr val="10253F"/>
    <a:srgbClr val="A2A5BC"/>
    <a:srgbClr val="22268C"/>
    <a:srgbClr val="6998DB"/>
    <a:srgbClr val="FF0000"/>
    <a:srgbClr val="2F5992"/>
    <a:srgbClr val="00009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47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0A35F6-EA97-4B5A-AE17-90F0B367AA30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0139995-B438-433B-AF5E-186E6A0DF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FFEB-9260-4836-84F8-43199820AC12}" type="datetimeFigureOut">
              <a:rPr lang="en-US"/>
              <a:pPr>
                <a:defRPr/>
              </a:pPr>
              <a:t>8/18/2016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88E2-E4D9-46A9-A9AE-BE6FC112A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D769-0575-4784-AF61-EDFB9FC51039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9627F-21D2-4132-90A8-CC34F7290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84D8-8935-48CA-8D6B-DD1A183C8DD2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C86D-FBB4-41E2-BDD8-BE387DFB3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5BB63-11DA-4123-9D99-C0E8AB67B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8520-9E82-451C-A69F-47906318C17C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9DD4-2D85-4334-AF16-5D176D59A20C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DDA7-9B3F-4AD9-9A22-2D584C725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AECA-F5D5-45CD-B81F-525890379613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50EF-BE0C-4742-B3EC-0F1D12E4D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A518-6C0C-449B-BAEB-1FA2D6652927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14A7-BB20-4F27-AAE0-86ED7A474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4D0E-6469-49C5-9738-CFA1B4E03CCB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EAD5-D17E-47B6-A418-D59A3E9DF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F66A-B27B-4F6F-A8B0-209EF0DEAC93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1B7D-1238-48A8-9EED-79A55EE92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7D42-8880-46D7-97C9-742FAB8903A3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F28B-362E-4272-81B3-8EE05730E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3751D-338B-437F-BB23-5948D7DB785D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F902-DA43-4D04-9BD3-48B9DC348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FF2444-1E19-4BB9-BC51-A5005E8EDC6B}" type="datetimeFigureOut">
              <a:rPr lang="en-US"/>
              <a:pPr>
                <a:defRPr/>
              </a:pPr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B51FBEB-DC3E-4DE6-A96C-70251DB2B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master40_image002.t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881688" y="6311900"/>
            <a:ext cx="30257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Software and Systems Division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8425" y="6530975"/>
            <a:ext cx="5083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National Institute of Standards and Technology/U.S. Department of Commerce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the QIBA 3A Volumetric CT Study Experiment Description from the public QIBA 3A Study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the QIBA 3A Volumetric CT Pilot Data and use the indicated lesions as desired for algorithm optimization (training)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volumetric algorithm or CAD tool clinic on the remaining Pilot Data lesions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9737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Send a signed facsimile copy of the Participation Agreement in PDF (Portable Document Format) to RSNA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The RSNA will send back an </a:t>
            </a:r>
            <a:r>
              <a:rPr lang="en-US" sz="2800" dirty="0" err="1" smtClean="0"/>
              <a:t>anonymized</a:t>
            </a:r>
            <a:r>
              <a:rPr lang="en-US" sz="2800" dirty="0" smtClean="0"/>
              <a:t> ID for sending in results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/>
              <a:t>Anonymize</a:t>
            </a:r>
            <a:r>
              <a:rPr lang="en-US" sz="2800" dirty="0" smtClean="0"/>
              <a:t> results using the RSNA-provided ID to replace your organization's name where appropriate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Send your </a:t>
            </a:r>
            <a:r>
              <a:rPr lang="en-US" sz="2800" dirty="0" err="1" smtClean="0"/>
              <a:t>anonymized</a:t>
            </a:r>
            <a:r>
              <a:rPr lang="en-US" sz="2800" dirty="0" smtClean="0"/>
              <a:t> Pilot volume results to the RSNA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6407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Upon notification, download the QIBA 3A Pivotal Data from the private QIBA 3A Study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volumetric algorithm or CAD tool the Pivotal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your </a:t>
            </a:r>
            <a:r>
              <a:rPr lang="en-US" dirty="0" err="1" smtClean="0"/>
              <a:t>anonymized</a:t>
            </a:r>
            <a:r>
              <a:rPr lang="en-US" dirty="0" smtClean="0"/>
              <a:t> volume results using your ID to the RSNA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</a:t>
            </a:r>
            <a:r>
              <a:rPr lang="en-US" dirty="0" err="1" smtClean="0"/>
              <a:t>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8850"/>
          </a:xfrm>
        </p:spPr>
        <p:txBody>
          <a:bodyPr>
            <a:sp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3200" dirty="0" smtClean="0">
                <a:cs typeface="ＭＳ Ｐゴシック" charset="-128"/>
              </a:rPr>
              <a:t>The RSNA will keep the participant's identity in confidence from the QIBA 3A Group and directly communicate individual results back to the participants</a:t>
            </a:r>
          </a:p>
          <a:p>
            <a:r>
              <a:rPr lang="en-US" dirty="0" smtClean="0"/>
              <a:t>RSNA will generate an </a:t>
            </a:r>
            <a:r>
              <a:rPr lang="en-US" dirty="0" err="1" smtClean="0"/>
              <a:t>anonymized</a:t>
            </a:r>
            <a:r>
              <a:rPr lang="en-US" dirty="0" smtClean="0"/>
              <a:t> ID for each participant</a:t>
            </a:r>
          </a:p>
          <a:p>
            <a:r>
              <a:rPr lang="en-US" dirty="0" smtClean="0"/>
              <a:t>Participants are responsible for </a:t>
            </a:r>
            <a:r>
              <a:rPr lang="en-US" dirty="0" err="1" smtClean="0"/>
              <a:t>anonymization</a:t>
            </a:r>
            <a:r>
              <a:rPr lang="en-US" dirty="0" smtClean="0"/>
              <a:t> of their submissions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Pilot Data only</a:t>
            </a:r>
          </a:p>
          <a:p>
            <a:r>
              <a:rPr lang="en-US" dirty="0" smtClean="0"/>
              <a:t>During Pilot Study</a:t>
            </a:r>
          </a:p>
          <a:p>
            <a:pPr lvl="1"/>
            <a:r>
              <a:rPr lang="en-US" dirty="0" smtClean="0"/>
              <a:t>Use one identified lesion per series with provided truth value</a:t>
            </a:r>
          </a:p>
          <a:p>
            <a:pPr lvl="1"/>
            <a:r>
              <a:rPr lang="en-US" dirty="0" smtClean="0"/>
              <a:t>Remaining lesions used for analysis of variability to setup Pivotal Study</a:t>
            </a:r>
          </a:p>
          <a:p>
            <a:r>
              <a:rPr lang="en-US" dirty="0" smtClean="0"/>
              <a:t>After Pilot Study</a:t>
            </a:r>
          </a:p>
          <a:p>
            <a:pPr lvl="1"/>
            <a:r>
              <a:rPr lang="en-US" dirty="0" smtClean="0"/>
              <a:t>Truth will be provided for all Pilot lesions</a:t>
            </a:r>
          </a:p>
          <a:p>
            <a:pPr lvl="1"/>
            <a:r>
              <a:rPr lang="en-US" dirty="0" smtClean="0"/>
              <a:t>All Pilot lesions can be used for optimization prior to Pivotal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Information Participant Must Provide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CAD tool/algorithm workflow name and description </a:t>
            </a:r>
          </a:p>
          <a:p>
            <a:r>
              <a:rPr lang="en-US" dirty="0" smtClean="0"/>
              <a:t>CAD tool developer, the algorithm used, and version number (if applicable)</a:t>
            </a:r>
          </a:p>
          <a:p>
            <a:r>
              <a:rPr lang="en-US" dirty="0" smtClean="0"/>
              <a:t>References to available publications </a:t>
            </a:r>
          </a:p>
          <a:p>
            <a:r>
              <a:rPr lang="en-US" dirty="0" smtClean="0"/>
              <a:t>Character and degree of user interaction with software</a:t>
            </a:r>
          </a:p>
          <a:p>
            <a:pPr lvl="1"/>
            <a:r>
              <a:rPr lang="en-US" dirty="0" smtClean="0"/>
              <a:t>Use the VOLCANO’09 categories (http://www.via.cornell.edu/challenge/)</a:t>
            </a:r>
          </a:p>
          <a:p>
            <a:r>
              <a:rPr lang="en-US" dirty="0" smtClean="0"/>
              <a:t>Documented procedure used so that results are reproducible by trained users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 smtClean="0"/>
              <a:t>What the QIBA 3A Group Will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3516"/>
          </a:xfrm>
        </p:spPr>
        <p:txBody>
          <a:bodyPr>
            <a:spAutoFit/>
          </a:bodyPr>
          <a:lstStyle/>
          <a:p>
            <a:r>
              <a:rPr lang="en-US" sz="2800" dirty="0" smtClean="0"/>
              <a:t>Analyze reported results by comparison </a:t>
            </a:r>
            <a:r>
              <a:rPr lang="en-US" sz="2800" dirty="0"/>
              <a:t>to </a:t>
            </a:r>
            <a:r>
              <a:rPr lang="en-US" sz="2800" dirty="0" smtClean="0"/>
              <a:t>ground </a:t>
            </a:r>
            <a:r>
              <a:rPr lang="en-US" sz="2800" dirty="0"/>
              <a:t>truth and </a:t>
            </a:r>
            <a:r>
              <a:rPr lang="en-US" sz="2800" dirty="0" smtClean="0"/>
              <a:t>other </a:t>
            </a:r>
            <a:r>
              <a:rPr lang="en-US" sz="2800" dirty="0"/>
              <a:t>participating </a:t>
            </a:r>
            <a:r>
              <a:rPr lang="en-US" sz="2800" dirty="0" smtClean="0"/>
              <a:t>methods </a:t>
            </a:r>
          </a:p>
          <a:p>
            <a:r>
              <a:rPr lang="en-US" sz="2800" dirty="0" smtClean="0"/>
              <a:t>Provide participants </a:t>
            </a:r>
            <a:r>
              <a:rPr lang="en-US" sz="2800" dirty="0"/>
              <a:t>with a </a:t>
            </a:r>
            <a:r>
              <a:rPr lang="en-US" sz="2800" dirty="0" smtClean="0"/>
              <a:t>study report within </a:t>
            </a:r>
            <a:r>
              <a:rPr lang="en-US" sz="2800" dirty="0"/>
              <a:t>3 months of the </a:t>
            </a:r>
            <a:r>
              <a:rPr lang="en-US" sz="2800" dirty="0" smtClean="0"/>
              <a:t>participant submission deadline</a:t>
            </a:r>
          </a:p>
          <a:p>
            <a:r>
              <a:rPr lang="en-US" sz="2800" dirty="0" smtClean="0"/>
              <a:t>Consult </a:t>
            </a:r>
            <a:r>
              <a:rPr lang="en-US" sz="2800" dirty="0"/>
              <a:t>with individual participants on their </a:t>
            </a:r>
            <a:r>
              <a:rPr lang="en-US" sz="2800" dirty="0" smtClean="0"/>
              <a:t>results</a:t>
            </a:r>
          </a:p>
          <a:p>
            <a:r>
              <a:rPr lang="en-US" sz="2800" dirty="0" smtClean="0"/>
              <a:t>Report </a:t>
            </a:r>
            <a:r>
              <a:rPr lang="en-US" sz="2800" dirty="0"/>
              <a:t>results at an open meeting </a:t>
            </a:r>
            <a:endParaRPr lang="en-US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ublish results</a:t>
            </a:r>
          </a:p>
          <a:p>
            <a:pPr lvl="1"/>
            <a:r>
              <a:rPr lang="en-US" sz="2400" dirty="0" smtClean="0"/>
              <a:t>In an </a:t>
            </a:r>
            <a:r>
              <a:rPr lang="en-US" sz="2400" dirty="0"/>
              <a:t>archival journal </a:t>
            </a:r>
            <a:r>
              <a:rPr lang="en-US" sz="2400" dirty="0" smtClean="0"/>
              <a:t>or conference proceeding </a:t>
            </a:r>
          </a:p>
          <a:p>
            <a:pPr lvl="1"/>
            <a:r>
              <a:rPr lang="en-US" sz="2400" dirty="0" smtClean="0"/>
              <a:t>Without </a:t>
            </a:r>
            <a:r>
              <a:rPr lang="en-US" sz="2400" dirty="0"/>
              <a:t>identifying </a:t>
            </a:r>
            <a:r>
              <a:rPr lang="en-US" sz="2400" dirty="0" smtClean="0"/>
              <a:t>participant scores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Dtemplate_2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SSDtemplate_2[1].potx</Template>
  <TotalTime>10044</TotalTime>
  <Words>359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SSDtemplate_2[1]</vt:lpstr>
      <vt:lpstr>Study Details</vt:lpstr>
      <vt:lpstr>Pilot Study</vt:lpstr>
      <vt:lpstr>Pilot Study (cont’d)</vt:lpstr>
      <vt:lpstr>Pivotal Study</vt:lpstr>
      <vt:lpstr>Participant Anonymization</vt:lpstr>
      <vt:lpstr>Algorithm Optimization</vt:lpstr>
      <vt:lpstr>Information Participant Must Provide</vt:lpstr>
      <vt:lpstr>What the QIBA 3A Group Will Do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QIBA Volumetric Study 3A</dc:title>
  <dc:creator>Alden Dima</dc:creator>
  <cp:lastModifiedBy>JL</cp:lastModifiedBy>
  <cp:revision>278</cp:revision>
  <dcterms:created xsi:type="dcterms:W3CDTF">2011-03-18T18:21:16Z</dcterms:created>
  <dcterms:modified xsi:type="dcterms:W3CDTF">2016-08-18T19:09:37Z</dcterms:modified>
</cp:coreProperties>
</file>