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0" r:id="rId2"/>
    <p:sldId id="271" r:id="rId3"/>
    <p:sldId id="274" r:id="rId4"/>
    <p:sldId id="275" r:id="rId5"/>
    <p:sldId id="276" r:id="rId6"/>
    <p:sldId id="281" r:id="rId7"/>
    <p:sldId id="282" r:id="rId8"/>
    <p:sldId id="283" r:id="rId9"/>
    <p:sldId id="284" r:id="rId10"/>
    <p:sldId id="280" r:id="rId11"/>
    <p:sldId id="278" r:id="rId12"/>
    <p:sldId id="272" r:id="rId13"/>
    <p:sldId id="277" r:id="rId14"/>
    <p:sldId id="279" r:id="rId15"/>
  </p:sldIdLst>
  <p:sldSz cx="9144000" cy="6858000" type="screen4x3"/>
  <p:notesSz cx="7023100" cy="93091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36" autoAdjust="0"/>
    <p:restoredTop sz="87075" autoAdjust="0"/>
  </p:normalViewPr>
  <p:slideViewPr>
    <p:cSldViewPr snapToGrid="0" snapToObjects="1">
      <p:cViewPr varScale="1">
        <p:scale>
          <a:sx n="106" d="100"/>
          <a:sy n="106" d="100"/>
        </p:scale>
        <p:origin x="1360" y="184"/>
      </p:cViewPr>
      <p:guideLst>
        <p:guide orient="horz" pos="1620"/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8E4E8-639E-480A-84EB-D73ADA3A71BF}" type="datetimeFigureOut">
              <a:rPr lang="en-US" smtClean="0"/>
              <a:t>6/11/19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D6D77-3FF1-4C09-842C-4C0A6933D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49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C4088D1-E677-6D41-AAFF-EB65EA9D89B7}" type="datetimeFigureOut">
              <a:rPr lang="en-US" smtClean="0"/>
              <a:pPr/>
              <a:t>6/11/19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AD17F4C-1E97-8249-888A-990A5BE35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94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17F4C-1E97-8249-888A-990A5BE358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49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17F4C-1E97-8249-888A-990A5BE358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87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17F4C-1E97-8249-888A-990A5BE3583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41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17F4C-1E97-8249-888A-990A5BE3583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48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17F4C-1E97-8249-888A-990A5BE3583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95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17F4C-1E97-8249-888A-990A5BE3583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05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17F4C-1E97-8249-888A-990A5BE3583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24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17F4C-1E97-8249-888A-990A5BE3583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05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17F4C-1E97-8249-888A-990A5BE3583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5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2C5E-1B39-6746-AE74-BFE28303AA26}" type="datetimeFigureOut">
              <a:rPr lang="en-US" smtClean="0"/>
              <a:pPr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2C5E-1B39-6746-AE74-BFE28303AA26}" type="datetimeFigureOut">
              <a:rPr lang="en-US" smtClean="0"/>
              <a:pPr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4"/>
            <a:ext cx="20574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4"/>
            <a:ext cx="60198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2C5E-1B39-6746-AE74-BFE28303AA26}" type="datetimeFigureOut">
              <a:rPr lang="en-US" smtClean="0"/>
              <a:pPr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2C5E-1B39-6746-AE74-BFE28303AA26}" type="datetimeFigureOut">
              <a:rPr lang="en-US" smtClean="0"/>
              <a:pPr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2C5E-1B39-6746-AE74-BFE28303AA26}" type="datetimeFigureOut">
              <a:rPr lang="en-US" smtClean="0"/>
              <a:pPr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2C5E-1B39-6746-AE74-BFE28303AA26}" type="datetimeFigureOut">
              <a:rPr lang="en-US" smtClean="0"/>
              <a:pPr/>
              <a:t>6/11/19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2C5E-1B39-6746-AE74-BFE28303AA26}" type="datetimeFigureOut">
              <a:rPr lang="en-US" smtClean="0"/>
              <a:pPr/>
              <a:t>6/11/19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2C5E-1B39-6746-AE74-BFE28303AA26}" type="datetimeFigureOut">
              <a:rPr lang="en-US" smtClean="0"/>
              <a:pPr/>
              <a:t>6/11/19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2C5E-1B39-6746-AE74-BFE28303AA26}" type="datetimeFigureOut">
              <a:rPr lang="en-US" smtClean="0"/>
              <a:pPr/>
              <a:t>6/11/19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2C5E-1B39-6746-AE74-BFE28303AA26}" type="datetimeFigureOut">
              <a:rPr lang="en-US" smtClean="0"/>
              <a:pPr/>
              <a:t>6/11/19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2C5E-1B39-6746-AE74-BFE28303AA26}" type="datetimeFigureOut">
              <a:rPr lang="en-US" smtClean="0"/>
              <a:pPr/>
              <a:t>6/11/19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72C5E-1B39-6746-AE74-BFE28303AA26}" type="datetimeFigureOut">
              <a:rPr lang="en-US" smtClean="0"/>
              <a:pPr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270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2">
                      <a:lumMod val="75000"/>
                      <a:alpha val="43000"/>
                    </a:schemeClr>
                  </a:outerShdw>
                </a:effectLst>
                <a:latin typeface="Arial"/>
              </a:rPr>
              <a:t>QIBA Sustainability Implementation Group (SIG)</a:t>
            </a:r>
            <a:br>
              <a:rPr lang="en-US" sz="3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2">
                      <a:lumMod val="75000"/>
                      <a:alpha val="43000"/>
                    </a:schemeClr>
                  </a:outerShdw>
                </a:effectLst>
                <a:latin typeface="Arial"/>
              </a:rPr>
            </a:br>
            <a:br>
              <a:rPr lang="en-US" sz="3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2">
                      <a:lumMod val="75000"/>
                      <a:alpha val="43000"/>
                    </a:schemeClr>
                  </a:outerShdw>
                </a:effectLst>
                <a:latin typeface="Arial"/>
              </a:rPr>
            </a:br>
            <a:r>
              <a:rPr lang="en-US" sz="3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2">
                      <a:lumMod val="75000"/>
                      <a:alpha val="43000"/>
                    </a:schemeClr>
                  </a:outerShdw>
                </a:effectLst>
                <a:latin typeface="Arial"/>
              </a:rPr>
              <a:t>Update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9784"/>
            <a:ext cx="6400800" cy="17526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Steering Committee Meeting</a:t>
            </a:r>
          </a:p>
          <a:p>
            <a:r>
              <a:rPr lang="en-US" b="1" dirty="0">
                <a:solidFill>
                  <a:schemeClr val="bg1"/>
                </a:solidFill>
              </a:rPr>
              <a:t>Tuesday, June 11, 2019</a:t>
            </a:r>
          </a:p>
        </p:txBody>
      </p:sp>
      <p:pic>
        <p:nvPicPr>
          <p:cNvPr id="4" name="QIBA logo F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714" y="237260"/>
            <a:ext cx="2393373" cy="143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RSNA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52" y="237258"/>
            <a:ext cx="2500909" cy="153255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279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rgbClr val="FFFF00"/>
                </a:solidFill>
              </a:rPr>
              <a:t>Thank</a:t>
            </a:r>
            <a:r>
              <a:rPr lang="de-DE" dirty="0">
                <a:solidFill>
                  <a:srgbClr val="FFFF00"/>
                </a:solidFill>
              </a:rPr>
              <a:t> </a:t>
            </a:r>
            <a:r>
              <a:rPr lang="de-DE" dirty="0" err="1">
                <a:solidFill>
                  <a:srgbClr val="FFFF00"/>
                </a:solidFill>
              </a:rPr>
              <a:t>you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Annette, Anne, Rich, Dan, Ed </a:t>
            </a:r>
            <a:r>
              <a:rPr lang="de-DE" dirty="0" err="1">
                <a:solidFill>
                  <a:schemeClr val="bg1"/>
                </a:solidFill>
              </a:rPr>
              <a:t>and</a:t>
            </a:r>
            <a:r>
              <a:rPr lang="de-DE" dirty="0">
                <a:solidFill>
                  <a:schemeClr val="bg1"/>
                </a:solidFill>
              </a:rPr>
              <a:t> Alex </a:t>
            </a:r>
            <a:r>
              <a:rPr lang="de-DE" dirty="0" err="1">
                <a:solidFill>
                  <a:schemeClr val="bg1"/>
                </a:solidFill>
              </a:rPr>
              <a:t>for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their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efforts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and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great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contributions</a:t>
            </a:r>
            <a:endParaRPr lang="de-DE" dirty="0">
              <a:solidFill>
                <a:schemeClr val="bg1"/>
              </a:solidFill>
            </a:endParaRPr>
          </a:p>
          <a:p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all QIB </a:t>
            </a:r>
            <a:r>
              <a:rPr lang="de-DE" dirty="0" err="1">
                <a:solidFill>
                  <a:schemeClr val="bg1"/>
                </a:solidFill>
              </a:rPr>
              <a:t>committees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that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supported</a:t>
            </a:r>
            <a:r>
              <a:rPr lang="de-DE" dirty="0">
                <a:solidFill>
                  <a:schemeClr val="bg1"/>
                </a:solidFill>
              </a:rPr>
              <a:t> SIG </a:t>
            </a:r>
            <a:r>
              <a:rPr lang="de-DE" dirty="0" err="1">
                <a:solidFill>
                  <a:schemeClr val="bg1"/>
                </a:solidFill>
              </a:rPr>
              <a:t>by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providing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project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proposals</a:t>
            </a:r>
            <a:endParaRPr lang="de-DE" dirty="0">
              <a:solidFill>
                <a:schemeClr val="bg1"/>
              </a:solidFill>
            </a:endParaRPr>
          </a:p>
          <a:p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RSNA </a:t>
            </a:r>
            <a:r>
              <a:rPr lang="de-DE" dirty="0" err="1">
                <a:solidFill>
                  <a:schemeClr val="bg1"/>
                </a:solidFill>
              </a:rPr>
              <a:t>staff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for</a:t>
            </a:r>
            <a:r>
              <a:rPr lang="de-DE" dirty="0">
                <a:solidFill>
                  <a:schemeClr val="bg1"/>
                </a:solidFill>
              </a:rPr>
              <a:t> all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great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support</a:t>
            </a:r>
            <a:r>
              <a:rPr lang="de-DE" dirty="0">
                <a:solidFill>
                  <a:schemeClr val="bg1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4222251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928" y="2753139"/>
            <a:ext cx="6811386" cy="767238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FFFF00"/>
                </a:solidFill>
              </a:rPr>
              <a:t>Backup</a:t>
            </a:r>
            <a:endParaRPr lang="en-US" sz="3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QIBA logo F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314" y="1917"/>
            <a:ext cx="1196686" cy="71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RSNA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9"/>
            <a:ext cx="1135928" cy="76627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978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928" y="0"/>
            <a:ext cx="6811386" cy="767238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FFFF00"/>
                </a:solidFill>
              </a:rPr>
              <a:t>Activities of SIG</a:t>
            </a:r>
            <a:endParaRPr lang="en-US" sz="3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47" y="1504291"/>
            <a:ext cx="8821782" cy="4199756"/>
          </a:xfr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endParaRPr lang="en-US" sz="12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QIBA logo F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314" y="1917"/>
            <a:ext cx="1196686" cy="71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RSNA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9"/>
            <a:ext cx="1135928" cy="76627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graphicFrame>
        <p:nvGraphicFramePr>
          <p:cNvPr id="8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195858"/>
              </p:ext>
            </p:extLst>
          </p:nvPr>
        </p:nvGraphicFramePr>
        <p:xfrm>
          <a:off x="148048" y="1064054"/>
          <a:ext cx="8916440" cy="52171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181561">
                  <a:extLst>
                    <a:ext uri="{9D8B030D-6E8A-4147-A177-3AD203B41FA5}">
                      <a16:colId xmlns:a16="http://schemas.microsoft.com/office/drawing/2014/main" val="927706505"/>
                    </a:ext>
                  </a:extLst>
                </a:gridCol>
                <a:gridCol w="2032799">
                  <a:extLst>
                    <a:ext uri="{9D8B030D-6E8A-4147-A177-3AD203B41FA5}">
                      <a16:colId xmlns:a16="http://schemas.microsoft.com/office/drawing/2014/main" val="2567847608"/>
                    </a:ext>
                  </a:extLst>
                </a:gridCol>
                <a:gridCol w="3702080">
                  <a:extLst>
                    <a:ext uri="{9D8B030D-6E8A-4147-A177-3AD203B41FA5}">
                      <a16:colId xmlns:a16="http://schemas.microsoft.com/office/drawing/2014/main" val="24131228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err="1"/>
                        <a:t>What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Status 6/5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370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Write </a:t>
                      </a:r>
                      <a:r>
                        <a:rPr lang="de-DE" sz="1600" dirty="0" err="1"/>
                        <a:t>letter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to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pharma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companies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for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donation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Ed/Gudrun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err="1"/>
                        <a:t>Ready</a:t>
                      </a:r>
                      <a:r>
                        <a:rPr lang="de-DE" sz="1600" b="1" dirty="0"/>
                        <a:t> </a:t>
                      </a:r>
                      <a:r>
                        <a:rPr lang="de-DE" sz="1600" b="1" dirty="0" err="1"/>
                        <a:t>for</a:t>
                      </a:r>
                      <a:r>
                        <a:rPr lang="de-DE" sz="1600" b="1" dirty="0"/>
                        <a:t> </a:t>
                      </a:r>
                      <a:r>
                        <a:rPr lang="de-DE" sz="1600" b="1" dirty="0" err="1"/>
                        <a:t>sending</a:t>
                      </a:r>
                      <a:r>
                        <a:rPr lang="de-DE" sz="1600" b="1" dirty="0"/>
                        <a:t> out</a:t>
                      </a:r>
                    </a:p>
                    <a:p>
                      <a:r>
                        <a:rPr lang="de-DE" sz="1600" dirty="0"/>
                        <a:t>Letter </a:t>
                      </a:r>
                      <a:r>
                        <a:rPr lang="de-DE" sz="1600" dirty="0" err="1"/>
                        <a:t>and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attached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project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proposals</a:t>
                      </a:r>
                      <a:endParaRPr lang="de-DE" sz="1600" dirty="0"/>
                    </a:p>
                    <a:p>
                      <a:r>
                        <a:rPr lang="de-DE" sz="1600" dirty="0" err="1"/>
                        <a:t>Discussed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with</a:t>
                      </a:r>
                      <a:r>
                        <a:rPr lang="de-DE" sz="1600" dirty="0"/>
                        <a:t> all relevant </a:t>
                      </a:r>
                      <a:r>
                        <a:rPr lang="de-DE" sz="1600" dirty="0" err="1"/>
                        <a:t>stakeholders</a:t>
                      </a:r>
                      <a:endParaRPr lang="de-DE" sz="1600" dirty="0"/>
                    </a:p>
                    <a:p>
                      <a:r>
                        <a:rPr lang="de-DE" sz="1600" dirty="0"/>
                        <a:t>List </a:t>
                      </a:r>
                      <a:r>
                        <a:rPr lang="de-DE" sz="1600" dirty="0" err="1"/>
                        <a:t>of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addressees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under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review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478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/>
                        <a:t>Provide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language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for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image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purchase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decision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makers</a:t>
                      </a:r>
                      <a:r>
                        <a:rPr lang="de-DE" sz="1600" dirty="0"/>
                        <a:t> in </a:t>
                      </a:r>
                      <a:r>
                        <a:rPr lang="de-DE" sz="1600" dirty="0" err="1"/>
                        <a:t>clinical</a:t>
                      </a:r>
                      <a:r>
                        <a:rPr lang="de-DE" sz="1600" dirty="0"/>
                        <a:t> care </a:t>
                      </a:r>
                      <a:r>
                        <a:rPr lang="de-DE" sz="1600" dirty="0" err="1"/>
                        <a:t>regarding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importance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of</a:t>
                      </a:r>
                      <a:r>
                        <a:rPr lang="de-DE" sz="1600" dirty="0"/>
                        <a:t> QIBA </a:t>
                      </a:r>
                      <a:r>
                        <a:rPr lang="de-DE" sz="1600" dirty="0" err="1"/>
                        <a:t>conformance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Rich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err="1"/>
                        <a:t>Available</a:t>
                      </a:r>
                      <a:endParaRPr lang="de-DE" sz="1600" b="1" dirty="0"/>
                    </a:p>
                    <a:p>
                      <a:r>
                        <a:rPr lang="de-DE" sz="1600" b="0" dirty="0"/>
                        <a:t>Distribution</a:t>
                      </a:r>
                      <a:r>
                        <a:rPr lang="de-DE" sz="1600" b="0" baseline="0" dirty="0"/>
                        <a:t> </a:t>
                      </a:r>
                      <a:r>
                        <a:rPr lang="de-DE" sz="1600" b="0" baseline="0" dirty="0" err="1"/>
                        <a:t>list</a:t>
                      </a:r>
                      <a:r>
                        <a:rPr lang="de-DE" sz="1600" b="0" baseline="0" dirty="0"/>
                        <a:t> </a:t>
                      </a:r>
                      <a:r>
                        <a:rPr lang="de-DE" sz="1600" b="0" baseline="0" dirty="0" err="1"/>
                        <a:t>and</a:t>
                      </a:r>
                      <a:r>
                        <a:rPr lang="de-DE" sz="1600" b="0" baseline="0" dirty="0"/>
                        <a:t> </a:t>
                      </a:r>
                      <a:r>
                        <a:rPr lang="de-DE" sz="1600" b="0" baseline="0" dirty="0" err="1"/>
                        <a:t>mode</a:t>
                      </a:r>
                      <a:r>
                        <a:rPr lang="de-DE" sz="1600" b="0" baseline="0" dirty="0"/>
                        <a:t> </a:t>
                      </a:r>
                      <a:r>
                        <a:rPr lang="de-DE" sz="1600" b="0" baseline="0" dirty="0" err="1"/>
                        <a:t>of</a:t>
                      </a:r>
                      <a:r>
                        <a:rPr lang="de-DE" sz="1600" b="0" baseline="0" dirty="0"/>
                        <a:t> </a:t>
                      </a:r>
                      <a:r>
                        <a:rPr lang="de-DE" sz="1600" b="0" baseline="0" dirty="0" err="1"/>
                        <a:t>contact</a:t>
                      </a:r>
                      <a:r>
                        <a:rPr lang="de-DE" sz="1600" b="0" baseline="0" dirty="0"/>
                        <a:t> in </a:t>
                      </a:r>
                      <a:r>
                        <a:rPr lang="de-DE" sz="1600" b="0" baseline="0" dirty="0" err="1"/>
                        <a:t>discussion</a:t>
                      </a:r>
                      <a:r>
                        <a:rPr lang="de-DE" sz="1600" b="0" baseline="0" dirty="0"/>
                        <a:t> </a:t>
                      </a:r>
                      <a:r>
                        <a:rPr lang="de-DE" sz="1600" b="0" baseline="0" dirty="0" err="1"/>
                        <a:t>with</a:t>
                      </a:r>
                      <a:r>
                        <a:rPr lang="de-DE" sz="1600" b="0" baseline="0" dirty="0"/>
                        <a:t> RSNA </a:t>
                      </a:r>
                      <a:r>
                        <a:rPr lang="de-DE" sz="1600" b="0" baseline="0" dirty="0" err="1"/>
                        <a:t>and</a:t>
                      </a:r>
                      <a:r>
                        <a:rPr lang="de-DE" sz="1600" b="0" baseline="0" dirty="0"/>
                        <a:t> QIBA </a:t>
                      </a:r>
                      <a:r>
                        <a:rPr lang="de-DE" sz="1600" b="0" baseline="0" dirty="0" err="1"/>
                        <a:t>leadership</a:t>
                      </a:r>
                      <a:endParaRPr lang="de-DE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138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QIN </a:t>
                      </a:r>
                      <a:r>
                        <a:rPr lang="de-DE" sz="1600" dirty="0" err="1"/>
                        <a:t>grant</a:t>
                      </a:r>
                      <a:r>
                        <a:rPr lang="de-DE" sz="1600" dirty="0"/>
                        <a:t> follow </a:t>
                      </a:r>
                      <a:r>
                        <a:rPr lang="de-DE" sz="1600" dirty="0" err="1"/>
                        <a:t>up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Dan/Ed/Alex</a:t>
                      </a:r>
                    </a:p>
                    <a:p>
                      <a:r>
                        <a:rPr lang="de-DE" sz="1600" dirty="0"/>
                        <a:t>Other QIBA </a:t>
                      </a:r>
                      <a:r>
                        <a:rPr lang="de-DE" sz="1600" dirty="0" err="1"/>
                        <a:t>working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group</a:t>
                      </a:r>
                      <a:r>
                        <a:rPr lang="de-DE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err="1"/>
                        <a:t>Ongoing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activity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68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</a:t>
                      </a:r>
                      <a:r>
                        <a:rPr lang="de-DE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business</a:t>
                      </a:r>
                      <a:r>
                        <a:rPr lang="de-D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plan </a:t>
                      </a:r>
                      <a:r>
                        <a:rPr lang="de-DE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development</a:t>
                      </a:r>
                      <a:endParaRPr lang="de-D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Ed/Gudrun/Rich/Anne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Concept</a:t>
                      </a:r>
                      <a:r>
                        <a:rPr lang="de-DE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confirmed</a:t>
                      </a:r>
                      <a:endParaRPr lang="de-DE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Prepare</a:t>
                      </a: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self</a:t>
                      </a: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-attestation </a:t>
                      </a:r>
                      <a:r>
                        <a:rPr lang="de-DE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certification</a:t>
                      </a: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processes</a:t>
                      </a: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</a:t>
                      </a: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end </a:t>
                      </a:r>
                      <a:r>
                        <a:rPr lang="de-DE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2019</a:t>
                      </a:r>
                    </a:p>
                    <a:p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Close </a:t>
                      </a:r>
                      <a:r>
                        <a:rPr lang="de-DE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contact</a:t>
                      </a: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learning</a:t>
                      </a: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Accumetra</a:t>
                      </a: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pilot</a:t>
                      </a:r>
                      <a:endParaRPr lang="de-D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339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</a:t>
                      </a:r>
                      <a:r>
                        <a:rPr lang="de-D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flyer</a:t>
                      </a:r>
                      <a:r>
                        <a:rPr lang="de-D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de-D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basic</a:t>
                      </a:r>
                      <a:r>
                        <a:rPr lang="de-D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</a:t>
                      </a:r>
                      <a:r>
                        <a:rPr lang="de-D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on QIBA Business </a:t>
                      </a:r>
                      <a:r>
                        <a:rPr lang="de-DE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services</a:t>
                      </a:r>
                      <a:endParaRPr lang="de-D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Gudrun/Ed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Available</a:t>
                      </a:r>
                      <a:r>
                        <a:rPr lang="de-DE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QIBA </a:t>
                      </a:r>
                      <a:r>
                        <a:rPr lang="de-DE" sz="16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locations</a:t>
                      </a:r>
                      <a:r>
                        <a:rPr lang="de-DE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at RSNA Annual Meeting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269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521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928" y="0"/>
            <a:ext cx="6811386" cy="767238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FFFF00"/>
                </a:solidFill>
              </a:rPr>
              <a:t>QIBA Business – basic idea</a:t>
            </a:r>
            <a:endParaRPr lang="en-US" sz="3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47" y="1504291"/>
            <a:ext cx="8821782" cy="4199756"/>
          </a:xfr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endParaRPr lang="en-US" sz="12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QIBA logo F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314" y="1917"/>
            <a:ext cx="1196686" cy="71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RSNA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9"/>
            <a:ext cx="1135928" cy="76627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7" name="Rechteck 6"/>
          <p:cNvSpPr/>
          <p:nvPr/>
        </p:nvSpPr>
        <p:spPr>
          <a:xfrm>
            <a:off x="2852530" y="2554351"/>
            <a:ext cx="3727174" cy="9044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QIBA </a:t>
            </a:r>
            <a:r>
              <a:rPr lang="de-DE" dirty="0" err="1"/>
              <a:t>profile</a:t>
            </a:r>
            <a:endParaRPr lang="de-DE" dirty="0"/>
          </a:p>
          <a:p>
            <a:pPr algn="ctr"/>
            <a:r>
              <a:rPr lang="de-DE" dirty="0" err="1"/>
              <a:t>Conformance</a:t>
            </a:r>
            <a:r>
              <a:rPr lang="de-DE" dirty="0"/>
              <a:t> </a:t>
            </a:r>
            <a:r>
              <a:rPr lang="de-DE" dirty="0" err="1"/>
              <a:t>listings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248479" y="1045193"/>
            <a:ext cx="8627164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Business </a:t>
            </a:r>
            <a:r>
              <a:rPr lang="de-DE" dirty="0" err="1"/>
              <a:t>idea</a:t>
            </a:r>
            <a:r>
              <a:rPr lang="de-DE" dirty="0"/>
              <a:t>: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prove</a:t>
            </a:r>
            <a:r>
              <a:rPr lang="de-DE" dirty="0"/>
              <a:t> QIBA </a:t>
            </a:r>
            <a:r>
              <a:rPr lang="de-DE" dirty="0" err="1"/>
              <a:t>profile</a:t>
            </a:r>
            <a:r>
              <a:rPr lang="de-DE" dirty="0"/>
              <a:t> </a:t>
            </a:r>
            <a:r>
              <a:rPr lang="de-DE" dirty="0" err="1"/>
              <a:t>conformance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individual </a:t>
            </a:r>
            <a:r>
              <a:rPr lang="de-DE" dirty="0" err="1"/>
              <a:t>or</a:t>
            </a:r>
            <a:r>
              <a:rPr lang="de-DE" dirty="0"/>
              <a:t> all </a:t>
            </a:r>
            <a:r>
              <a:rPr lang="de-DE" dirty="0" err="1"/>
              <a:t>parts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profile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646042" y="3917910"/>
            <a:ext cx="3210339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Self</a:t>
            </a:r>
            <a:r>
              <a:rPr lang="de-DE" dirty="0"/>
              <a:t> </a:t>
            </a:r>
            <a:r>
              <a:rPr lang="de-DE" dirty="0" err="1"/>
              <a:t>attestation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profile</a:t>
            </a:r>
            <a:r>
              <a:rPr lang="de-DE" dirty="0"/>
              <a:t> </a:t>
            </a:r>
            <a:r>
              <a:rPr lang="de-DE" dirty="0" err="1"/>
              <a:t>conformance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5112025" y="3917910"/>
            <a:ext cx="3210339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QIBA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designee</a:t>
            </a:r>
            <a:r>
              <a:rPr lang="de-DE" dirty="0"/>
              <a:t> </a:t>
            </a:r>
            <a:r>
              <a:rPr lang="de-DE" dirty="0" err="1"/>
              <a:t>tests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conformance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646042" y="5379564"/>
            <a:ext cx="3210339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QIBA registered</a:t>
            </a:r>
          </a:p>
        </p:txBody>
      </p:sp>
      <p:sp>
        <p:nvSpPr>
          <p:cNvPr id="13" name="Rechteck 12"/>
          <p:cNvSpPr/>
          <p:nvPr/>
        </p:nvSpPr>
        <p:spPr>
          <a:xfrm>
            <a:off x="5112024" y="5379564"/>
            <a:ext cx="3210339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bg1"/>
                </a:solidFill>
              </a:rPr>
              <a:t>QIBA </a:t>
            </a:r>
            <a:r>
              <a:rPr lang="de-DE" sz="2400" b="1" dirty="0" err="1">
                <a:solidFill>
                  <a:schemeClr val="bg1"/>
                </a:solidFill>
              </a:rPr>
              <a:t>certified</a:t>
            </a:r>
            <a:endParaRPr lang="de-DE" sz="2400" b="1" dirty="0">
              <a:solidFill>
                <a:schemeClr val="bg1"/>
              </a:solidFill>
            </a:endParaRPr>
          </a:p>
        </p:txBody>
      </p:sp>
      <p:cxnSp>
        <p:nvCxnSpPr>
          <p:cNvPr id="15" name="Gerade Verbindung mit Pfeil 14"/>
          <p:cNvCxnSpPr/>
          <p:nvPr/>
        </p:nvCxnSpPr>
        <p:spPr>
          <a:xfrm flipH="1">
            <a:off x="2276059" y="3458812"/>
            <a:ext cx="2464905" cy="4590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7" idx="2"/>
            <a:endCxn id="11" idx="0"/>
          </p:cNvCxnSpPr>
          <p:nvPr/>
        </p:nvCxnSpPr>
        <p:spPr>
          <a:xfrm>
            <a:off x="4716117" y="3458812"/>
            <a:ext cx="2001078" cy="4590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2276059" y="4832310"/>
            <a:ext cx="0" cy="5472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H="1">
            <a:off x="6742041" y="4832310"/>
            <a:ext cx="1" cy="5472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97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928" y="0"/>
            <a:ext cx="6811386" cy="767238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FFFF00"/>
                </a:solidFill>
              </a:rPr>
              <a:t>QIBA Business – basic idea</a:t>
            </a:r>
            <a:endParaRPr lang="en-US" sz="3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47" y="1504291"/>
            <a:ext cx="8821782" cy="4199756"/>
          </a:xfr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endParaRPr lang="en-US" sz="12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QIBA logo F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314" y="1917"/>
            <a:ext cx="1196686" cy="71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RSNA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9"/>
            <a:ext cx="1135928" cy="76627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graphicFrame>
        <p:nvGraphicFramePr>
          <p:cNvPr id="8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568828"/>
              </p:ext>
            </p:extLst>
          </p:nvPr>
        </p:nvGraphicFramePr>
        <p:xfrm>
          <a:off x="100718" y="1504291"/>
          <a:ext cx="8916440" cy="45770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458220">
                  <a:extLst>
                    <a:ext uri="{9D8B030D-6E8A-4147-A177-3AD203B41FA5}">
                      <a16:colId xmlns:a16="http://schemas.microsoft.com/office/drawing/2014/main" val="1534856995"/>
                    </a:ext>
                  </a:extLst>
                </a:gridCol>
                <a:gridCol w="4458220">
                  <a:extLst>
                    <a:ext uri="{9D8B030D-6E8A-4147-A177-3AD203B41FA5}">
                      <a16:colId xmlns:a16="http://schemas.microsoft.com/office/drawing/2014/main" val="516147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QIBA Registered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QIBA Certified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68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>
                          <a:effectLst/>
                        </a:rPr>
                        <a:t>Interested party sends conformance document based on self-testing to QIBA Business arm management. </a:t>
                      </a:r>
                      <a:endParaRPr kumimoji="0" lang="de-DE" sz="1800" kern="1200" dirty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>
                          <a:effectLst/>
                        </a:rPr>
                        <a:t>QIBA Business arm management confirms appropriate self-testing of QIBA profile conformance by an interested party.</a:t>
                      </a:r>
                      <a:endParaRPr kumimoji="0" lang="de-DE" sz="1800" kern="1200" dirty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>
                          <a:effectLst/>
                        </a:rPr>
                        <a:t>Successful applicants receive a letter of acceptance of self-testing and a QIBA Registration number.</a:t>
                      </a:r>
                      <a:endParaRPr kumimoji="0" lang="de-DE" sz="1800" kern="1200" dirty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>
                          <a:effectLst/>
                        </a:rPr>
                        <a:t>All QIBA Registered solutions of interested parties are listed on the QIBA wiki.</a:t>
                      </a:r>
                      <a:endParaRPr kumimoji="0" lang="de-DE" sz="1800" kern="1200" dirty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>
                          <a:effectLst/>
                        </a:rPr>
                        <a:t>QIBA Certification costs xxx (see price list).</a:t>
                      </a:r>
                      <a:endParaRPr kumimoji="0" lang="de-DE" sz="1800" kern="1200" dirty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>
                          <a:effectLst/>
                        </a:rPr>
                        <a:t>QIBA Registration number is valid for one year starting with registration date.</a:t>
                      </a:r>
                      <a:endParaRPr kumimoji="0" lang="de-DE" sz="1800" kern="1200" dirty="0">
                        <a:effectLst/>
                      </a:endParaRP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>
                          <a:effectLst/>
                        </a:rPr>
                        <a:t>QIBA Certified level is based on conformance testing by QIBA members or by a QIBA-approved third party of a solution provided by an interested party.</a:t>
                      </a:r>
                      <a:endParaRPr kumimoji="0" lang="de-DE" sz="1800" kern="1200" dirty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>
                          <a:effectLst/>
                        </a:rPr>
                        <a:t>QIBA Certified is the higher level conformance approval.</a:t>
                      </a:r>
                      <a:endParaRPr kumimoji="0" lang="de-DE" sz="1800" kern="1200" dirty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>
                          <a:effectLst/>
                        </a:rPr>
                        <a:t>QIBA Certificates are published at the QIBA wiki. </a:t>
                      </a:r>
                      <a:endParaRPr kumimoji="0" lang="de-DE" sz="1800" kern="1200" dirty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>
                          <a:effectLst/>
                        </a:rPr>
                        <a:t>Successful applicants for QIBA Certified level receive a QIBA conformance certificate and a registration number.</a:t>
                      </a:r>
                      <a:endParaRPr kumimoji="0" lang="de-DE" sz="1800" kern="1200" dirty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>
                          <a:effectLst/>
                        </a:rPr>
                        <a:t>QIBA Certification costs xxx (see price list).</a:t>
                      </a:r>
                      <a:endParaRPr kumimoji="0" lang="de-DE" sz="1800" kern="1200" dirty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>
                          <a:effectLst/>
                        </a:rPr>
                        <a:t>A QIBA Certificate is valid for 1 year starting with the certification date.</a:t>
                      </a:r>
                      <a:endParaRPr kumimoji="0" lang="de-DE" sz="1800" kern="1200" dirty="0">
                        <a:effectLst/>
                      </a:endParaRPr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976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58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928" y="60160"/>
            <a:ext cx="6811386" cy="767238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FFFF00"/>
                </a:solidFill>
              </a:rPr>
              <a:t>QIBA Sustainability Task Force Results May 2018</a:t>
            </a:r>
            <a:endParaRPr lang="en-US" sz="3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47" y="1504291"/>
            <a:ext cx="8821782" cy="4199756"/>
          </a:xfr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endParaRPr lang="en-US" sz="12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QIBA logo F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314" y="1917"/>
            <a:ext cx="1196686" cy="71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RSNA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9"/>
            <a:ext cx="1135928" cy="76627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7" name="Inhaltsplatzhalter 1"/>
          <p:cNvSpPr txBox="1">
            <a:spLocks/>
          </p:cNvSpPr>
          <p:nvPr/>
        </p:nvSpPr>
        <p:spPr>
          <a:xfrm>
            <a:off x="609600" y="1272209"/>
            <a:ext cx="7967870" cy="505239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u="sng" dirty="0">
                <a:solidFill>
                  <a:schemeClr val="bg1"/>
                </a:solidFill>
              </a:rPr>
              <a:t>Short-term 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</a:rPr>
              <a:t>Grants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</a:rPr>
              <a:t>Foundation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</a:rPr>
              <a:t>Philanthropy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b="1" u="sng" dirty="0">
                <a:solidFill>
                  <a:schemeClr val="bg1"/>
                </a:solidFill>
              </a:rPr>
              <a:t>Medium-term</a:t>
            </a:r>
            <a:endParaRPr lang="en-US" sz="3600" dirty="0">
              <a:solidFill>
                <a:schemeClr val="bg1"/>
              </a:solidFill>
            </a:endParaRP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Pay for use of QIDW data </a:t>
            </a:r>
            <a:endParaRPr lang="en-US" sz="10300" dirty="0">
              <a:solidFill>
                <a:schemeClr val="bg1"/>
              </a:solidFill>
            </a:endParaRPr>
          </a:p>
          <a:p>
            <a:r>
              <a:rPr lang="en-US" sz="3600" b="1" u="sng" dirty="0">
                <a:solidFill>
                  <a:schemeClr val="bg1"/>
                </a:solidFill>
              </a:rPr>
              <a:t>Long-term (accreditation / certification)</a:t>
            </a:r>
            <a:endParaRPr lang="en-US" sz="3600" dirty="0">
              <a:solidFill>
                <a:schemeClr val="bg1"/>
              </a:solidFill>
            </a:endParaRP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Site, Data, Analysis Certification</a:t>
            </a:r>
          </a:p>
          <a:p>
            <a:pPr lvl="2"/>
            <a:r>
              <a:rPr lang="en-US" sz="3100" dirty="0">
                <a:solidFill>
                  <a:schemeClr val="bg1"/>
                </a:solidFill>
              </a:rPr>
              <a:t>Image Data Certification – QIBA Stamp</a:t>
            </a:r>
          </a:p>
          <a:p>
            <a:pPr lvl="2"/>
            <a:r>
              <a:rPr lang="en-US" sz="3100" dirty="0">
                <a:solidFill>
                  <a:schemeClr val="bg1"/>
                </a:solidFill>
              </a:rPr>
              <a:t>Site Qualification – QIBA Stamp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CRO Qualification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98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928" y="60160"/>
            <a:ext cx="6811386" cy="767238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FFFF00"/>
                </a:solidFill>
              </a:rPr>
              <a:t>Why Sustainability Implementation Group?</a:t>
            </a:r>
            <a:endParaRPr lang="en-US" sz="3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47" y="1504291"/>
            <a:ext cx="8821782" cy="4199756"/>
          </a:xfr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endParaRPr lang="en-US" sz="12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QIBA logo F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314" y="1917"/>
            <a:ext cx="1196686" cy="71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RSNA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9"/>
            <a:ext cx="1135928" cy="76627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7" name="Inhaltsplatzhalter 1"/>
          <p:cNvSpPr txBox="1">
            <a:spLocks/>
          </p:cNvSpPr>
          <p:nvPr/>
        </p:nvSpPr>
        <p:spPr>
          <a:xfrm>
            <a:off x="609600" y="1272209"/>
            <a:ext cx="8065168" cy="50523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dirty="0" err="1">
                <a:solidFill>
                  <a:schemeClr val="bg1"/>
                </a:solidFill>
              </a:rPr>
              <a:t>Sustainability</a:t>
            </a:r>
            <a:r>
              <a:rPr lang="de-DE" sz="3600" b="1" dirty="0">
                <a:solidFill>
                  <a:schemeClr val="bg1"/>
                </a:solidFill>
              </a:rPr>
              <a:t> Task Force </a:t>
            </a:r>
            <a:r>
              <a:rPr lang="de-DE" sz="3600" b="1" dirty="0" err="1">
                <a:solidFill>
                  <a:schemeClr val="bg1"/>
                </a:solidFill>
              </a:rPr>
              <a:t>results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need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implementation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endParaRPr lang="de-DE" sz="3600" dirty="0">
              <a:solidFill>
                <a:schemeClr val="bg1"/>
              </a:solidFill>
            </a:endParaRPr>
          </a:p>
          <a:p>
            <a:r>
              <a:rPr lang="de-DE" sz="3600" b="1" dirty="0">
                <a:solidFill>
                  <a:schemeClr val="bg1"/>
                </a:solidFill>
              </a:rPr>
              <a:t>Agile, </a:t>
            </a:r>
            <a:r>
              <a:rPr lang="de-DE" sz="3600" b="1" dirty="0" err="1">
                <a:solidFill>
                  <a:schemeClr val="bg1"/>
                </a:solidFill>
              </a:rPr>
              <a:t>small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working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group</a:t>
            </a:r>
            <a:endParaRPr lang="de-DE" sz="3600" b="1" dirty="0">
              <a:solidFill>
                <a:schemeClr val="bg1"/>
              </a:solidFill>
            </a:endParaRPr>
          </a:p>
          <a:p>
            <a:r>
              <a:rPr lang="de-DE" sz="3600" b="1" dirty="0" err="1">
                <a:solidFill>
                  <a:schemeClr val="bg1"/>
                </a:solidFill>
              </a:rPr>
              <a:t>To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drive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business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side</a:t>
            </a:r>
            <a:r>
              <a:rPr lang="de-DE" sz="3600" b="1" dirty="0">
                <a:solidFill>
                  <a:schemeClr val="bg1"/>
                </a:solidFill>
              </a:rPr>
              <a:t> of QIBA</a:t>
            </a:r>
          </a:p>
          <a:p>
            <a:r>
              <a:rPr lang="de-DE" sz="3600" b="1" dirty="0">
                <a:solidFill>
                  <a:schemeClr val="bg1"/>
                </a:solidFill>
              </a:rPr>
              <a:t>SIG </a:t>
            </a:r>
            <a:r>
              <a:rPr lang="de-DE" sz="3600" b="1" dirty="0" err="1">
                <a:solidFill>
                  <a:schemeClr val="bg1"/>
                </a:solidFill>
              </a:rPr>
              <a:t>started</a:t>
            </a:r>
            <a:r>
              <a:rPr lang="de-DE" sz="3600" b="1" dirty="0">
                <a:solidFill>
                  <a:schemeClr val="bg1"/>
                </a:solidFill>
              </a:rPr>
              <a:t> September 2018</a:t>
            </a:r>
          </a:p>
          <a:p>
            <a:r>
              <a:rPr lang="de-DE" sz="3600" b="1" dirty="0">
                <a:solidFill>
                  <a:schemeClr val="bg1"/>
                </a:solidFill>
              </a:rPr>
              <a:t>SIG </a:t>
            </a:r>
            <a:r>
              <a:rPr lang="de-DE" sz="3600" b="1" dirty="0" err="1">
                <a:solidFill>
                  <a:schemeClr val="bg1"/>
                </a:solidFill>
              </a:rPr>
              <a:t>members</a:t>
            </a:r>
            <a:r>
              <a:rPr lang="de-DE" sz="3600" b="1" dirty="0">
                <a:solidFill>
                  <a:schemeClr val="bg1"/>
                </a:solidFill>
              </a:rPr>
              <a:t>:</a:t>
            </a:r>
          </a:p>
          <a:p>
            <a:pPr marL="857250" lvl="2" indent="0">
              <a:buNone/>
            </a:pPr>
            <a:r>
              <a:rPr lang="de-DE" sz="2800" b="1" dirty="0">
                <a:solidFill>
                  <a:schemeClr val="bg1"/>
                </a:solidFill>
              </a:rPr>
              <a:t>Annette Schmidt, Anne Smith, Dan Sullivan, Ed Jackson, Alex </a:t>
            </a:r>
            <a:r>
              <a:rPr lang="de-DE" sz="2800" b="1" dirty="0" err="1">
                <a:solidFill>
                  <a:schemeClr val="bg1"/>
                </a:solidFill>
              </a:rPr>
              <a:t>Guimaraes</a:t>
            </a:r>
            <a:r>
              <a:rPr lang="de-DE" sz="2800" b="1" dirty="0">
                <a:solidFill>
                  <a:schemeClr val="bg1"/>
                </a:solidFill>
              </a:rPr>
              <a:t>, Rich Wahl, Gudrun Zahlmann</a:t>
            </a:r>
          </a:p>
          <a:p>
            <a:endParaRPr lang="de-DE" sz="3600" dirty="0">
              <a:solidFill>
                <a:schemeClr val="bg1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8548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02705" y="3200400"/>
            <a:ext cx="4393096" cy="32202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de-DE" dirty="0">
                <a:solidFill>
                  <a:srgbClr val="C00000"/>
                </a:solidFill>
              </a:rPr>
              <a:t>QIBA Business</a:t>
            </a:r>
          </a:p>
        </p:txBody>
      </p:sp>
      <p:sp>
        <p:nvSpPr>
          <p:cNvPr id="4" name="Rechteck 3"/>
          <p:cNvSpPr/>
          <p:nvPr/>
        </p:nvSpPr>
        <p:spPr>
          <a:xfrm>
            <a:off x="98946" y="1225776"/>
            <a:ext cx="4396854" cy="19281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de-DE" dirty="0">
                <a:solidFill>
                  <a:srgbClr val="C00000"/>
                </a:solidFill>
              </a:rPr>
              <a:t>QIBA </a:t>
            </a:r>
            <a:r>
              <a:rPr lang="de-DE" dirty="0" err="1">
                <a:solidFill>
                  <a:srgbClr val="C00000"/>
                </a:solidFill>
              </a:rPr>
              <a:t>External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>
                <a:solidFill>
                  <a:srgbClr val="C00000"/>
                </a:solidFill>
              </a:rPr>
              <a:t>funding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387" y="156577"/>
            <a:ext cx="6811386" cy="767238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FFFF00"/>
                </a:solidFill>
              </a:rPr>
              <a:t>QIBA Sustainability Implementation</a:t>
            </a:r>
            <a:br>
              <a:rPr lang="en-US" sz="3000" b="1" dirty="0">
                <a:solidFill>
                  <a:srgbClr val="FFFF00"/>
                </a:solidFill>
              </a:rPr>
            </a:br>
            <a:endParaRPr lang="en-US" sz="3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6753" y="1504291"/>
            <a:ext cx="8821782" cy="4199756"/>
          </a:xfr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endParaRPr lang="en-US" sz="12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QIBA logo F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314" y="1917"/>
            <a:ext cx="1196686" cy="71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RSNA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9"/>
            <a:ext cx="1135928" cy="76627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7" name="Inhaltsplatzhalter 1"/>
          <p:cNvSpPr txBox="1">
            <a:spLocks/>
          </p:cNvSpPr>
          <p:nvPr/>
        </p:nvSpPr>
        <p:spPr>
          <a:xfrm>
            <a:off x="304800" y="1272209"/>
            <a:ext cx="4191000" cy="505239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u="sng" dirty="0"/>
              <a:t>Short-term </a:t>
            </a:r>
          </a:p>
          <a:p>
            <a:pPr lvl="1"/>
            <a:r>
              <a:rPr lang="de-DE" sz="3600" b="1" dirty="0"/>
              <a:t>Grants</a:t>
            </a:r>
          </a:p>
          <a:p>
            <a:pPr lvl="1"/>
            <a:r>
              <a:rPr lang="de-DE" sz="3600" b="1" dirty="0" err="1"/>
              <a:t>Foundation</a:t>
            </a:r>
            <a:endParaRPr lang="de-DE" sz="3600" b="1" dirty="0"/>
          </a:p>
          <a:p>
            <a:pPr lvl="1"/>
            <a:r>
              <a:rPr lang="de-DE" sz="3600" b="1" dirty="0" err="1"/>
              <a:t>Philanthropy</a:t>
            </a:r>
            <a:endParaRPr lang="de-DE" sz="3600" b="1" dirty="0"/>
          </a:p>
          <a:p>
            <a:pPr lvl="1"/>
            <a:endParaRPr lang="de-DE" sz="3600" b="1" dirty="0"/>
          </a:p>
          <a:p>
            <a:pPr lvl="1"/>
            <a:endParaRPr lang="de-DE" sz="3600" b="1" dirty="0"/>
          </a:p>
          <a:p>
            <a:pPr lvl="1"/>
            <a:endParaRPr lang="de-DE" sz="3600" dirty="0"/>
          </a:p>
          <a:p>
            <a:r>
              <a:rPr lang="de-DE" sz="3600" b="1" u="sng" dirty="0"/>
              <a:t>Medium-term</a:t>
            </a:r>
            <a:endParaRPr lang="de-DE" sz="3600" dirty="0"/>
          </a:p>
          <a:p>
            <a:pPr lvl="1"/>
            <a:r>
              <a:rPr lang="de-DE" sz="3600" dirty="0"/>
              <a:t>Pay </a:t>
            </a:r>
            <a:r>
              <a:rPr lang="de-DE" sz="3600" dirty="0" err="1"/>
              <a:t>for</a:t>
            </a:r>
            <a:r>
              <a:rPr lang="de-DE" sz="3600" dirty="0"/>
              <a:t> </a:t>
            </a:r>
            <a:r>
              <a:rPr lang="de-DE" sz="3600" dirty="0" err="1"/>
              <a:t>use</a:t>
            </a:r>
            <a:r>
              <a:rPr lang="de-DE" sz="3600" dirty="0"/>
              <a:t> </a:t>
            </a:r>
            <a:r>
              <a:rPr lang="de-DE" sz="3600" dirty="0" err="1"/>
              <a:t>of</a:t>
            </a:r>
            <a:r>
              <a:rPr lang="de-DE" sz="3600" dirty="0"/>
              <a:t> QIDW </a:t>
            </a:r>
            <a:r>
              <a:rPr lang="de-DE" sz="3600" dirty="0" err="1"/>
              <a:t>data</a:t>
            </a:r>
            <a:r>
              <a:rPr lang="de-DE" sz="3600" dirty="0"/>
              <a:t> </a:t>
            </a:r>
            <a:endParaRPr lang="de-DE" sz="10300" dirty="0"/>
          </a:p>
          <a:p>
            <a:r>
              <a:rPr lang="de-DE" sz="3600" b="1" u="sng" dirty="0"/>
              <a:t>Long-term (</a:t>
            </a:r>
            <a:r>
              <a:rPr lang="de-DE" sz="3600" b="1" u="sng" dirty="0" err="1"/>
              <a:t>accreditation</a:t>
            </a:r>
            <a:r>
              <a:rPr lang="de-DE" sz="3600" b="1" u="sng" dirty="0"/>
              <a:t> / </a:t>
            </a:r>
            <a:r>
              <a:rPr lang="de-DE" sz="3600" b="1" u="sng" dirty="0" err="1"/>
              <a:t>certification</a:t>
            </a:r>
            <a:r>
              <a:rPr lang="de-DE" sz="3600" b="1" u="sng" dirty="0"/>
              <a:t>)</a:t>
            </a:r>
            <a:endParaRPr lang="de-DE" sz="3600" dirty="0"/>
          </a:p>
          <a:p>
            <a:pPr lvl="1"/>
            <a:r>
              <a:rPr lang="de-DE" sz="3600" dirty="0"/>
              <a:t>Site, Data, Analysis </a:t>
            </a:r>
            <a:r>
              <a:rPr lang="de-DE" sz="3600" dirty="0" err="1"/>
              <a:t>Certification</a:t>
            </a:r>
            <a:endParaRPr lang="de-DE" sz="3600" dirty="0"/>
          </a:p>
          <a:p>
            <a:pPr lvl="2"/>
            <a:r>
              <a:rPr lang="de-DE" sz="3100" dirty="0"/>
              <a:t>Image Data </a:t>
            </a:r>
            <a:r>
              <a:rPr lang="de-DE" sz="3100" dirty="0" err="1"/>
              <a:t>Certification</a:t>
            </a:r>
            <a:r>
              <a:rPr lang="de-DE" sz="3100" dirty="0"/>
              <a:t> – QIBA </a:t>
            </a:r>
            <a:r>
              <a:rPr lang="de-DE" sz="3100" dirty="0" err="1"/>
              <a:t>Stamp</a:t>
            </a:r>
            <a:endParaRPr lang="de-DE" sz="3100" dirty="0"/>
          </a:p>
          <a:p>
            <a:pPr lvl="2"/>
            <a:r>
              <a:rPr lang="de-DE" sz="3100" dirty="0"/>
              <a:t>Site </a:t>
            </a:r>
            <a:r>
              <a:rPr lang="de-DE" sz="3100" dirty="0" err="1"/>
              <a:t>Qualification</a:t>
            </a:r>
            <a:r>
              <a:rPr lang="de-DE" sz="3100" dirty="0"/>
              <a:t> – QIBA </a:t>
            </a:r>
            <a:r>
              <a:rPr lang="de-DE" sz="3100" dirty="0" err="1"/>
              <a:t>Stamp</a:t>
            </a:r>
            <a:endParaRPr lang="de-DE" sz="3100" dirty="0"/>
          </a:p>
          <a:p>
            <a:pPr lvl="1"/>
            <a:r>
              <a:rPr lang="de-DE" sz="3600" dirty="0"/>
              <a:t>CRO </a:t>
            </a:r>
            <a:r>
              <a:rPr lang="de-DE" sz="3600" dirty="0" err="1"/>
              <a:t>Qualification</a:t>
            </a:r>
            <a:endParaRPr lang="de-DE" sz="3600" dirty="0"/>
          </a:p>
          <a:p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4627080" y="3200400"/>
            <a:ext cx="4393096" cy="32202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de-DE" dirty="0">
                <a:solidFill>
                  <a:srgbClr val="C00000"/>
                </a:solidFill>
              </a:rPr>
              <a:t>QIBA Business</a:t>
            </a:r>
          </a:p>
        </p:txBody>
      </p:sp>
      <p:sp>
        <p:nvSpPr>
          <p:cNvPr id="13" name="Rechteck 12"/>
          <p:cNvSpPr/>
          <p:nvPr/>
        </p:nvSpPr>
        <p:spPr>
          <a:xfrm>
            <a:off x="4623321" y="1225776"/>
            <a:ext cx="4396854" cy="19281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de-DE" dirty="0">
                <a:solidFill>
                  <a:srgbClr val="C00000"/>
                </a:solidFill>
              </a:rPr>
              <a:t>QIBA </a:t>
            </a:r>
            <a:r>
              <a:rPr lang="de-DE" dirty="0" err="1">
                <a:solidFill>
                  <a:srgbClr val="C00000"/>
                </a:solidFill>
              </a:rPr>
              <a:t>External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>
                <a:solidFill>
                  <a:srgbClr val="C00000"/>
                </a:solidFill>
              </a:rPr>
              <a:t>funding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4" name="Inhaltsplatzhalter 1"/>
          <p:cNvSpPr txBox="1">
            <a:spLocks/>
          </p:cNvSpPr>
          <p:nvPr/>
        </p:nvSpPr>
        <p:spPr>
          <a:xfrm>
            <a:off x="4829175" y="1272209"/>
            <a:ext cx="4191000" cy="5052391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u="sng" dirty="0"/>
              <a:t>Short-term </a:t>
            </a:r>
          </a:p>
          <a:p>
            <a:pPr lvl="1"/>
            <a:r>
              <a:rPr lang="de-DE" sz="3600" b="1" dirty="0">
                <a:solidFill>
                  <a:schemeClr val="bg1">
                    <a:lumMod val="50000"/>
                  </a:schemeClr>
                </a:solidFill>
              </a:rPr>
              <a:t>Grants </a:t>
            </a:r>
            <a:r>
              <a:rPr lang="de-DE" sz="3600" b="1" dirty="0" err="1">
                <a:solidFill>
                  <a:schemeClr val="bg1">
                    <a:lumMod val="50000"/>
                  </a:schemeClr>
                </a:solidFill>
              </a:rPr>
              <a:t>ongoing</a:t>
            </a:r>
            <a:r>
              <a:rPr lang="de-DE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3600" b="1" dirty="0" err="1">
                <a:solidFill>
                  <a:schemeClr val="bg1">
                    <a:lumMod val="50000"/>
                  </a:schemeClr>
                </a:solidFill>
              </a:rPr>
              <a:t>activity</a:t>
            </a:r>
            <a:r>
              <a:rPr lang="de-DE" sz="3600" b="1" dirty="0">
                <a:solidFill>
                  <a:schemeClr val="bg1">
                    <a:lumMod val="50000"/>
                  </a:schemeClr>
                </a:solidFill>
              </a:rPr>
              <a:t> QIBA </a:t>
            </a:r>
            <a:r>
              <a:rPr lang="de-DE" sz="3600" b="1" dirty="0" err="1">
                <a:solidFill>
                  <a:schemeClr val="bg1">
                    <a:lumMod val="50000"/>
                  </a:schemeClr>
                </a:solidFill>
              </a:rPr>
              <a:t>leadership</a:t>
            </a:r>
            <a:endParaRPr lang="de-DE" sz="3600" b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de-DE" sz="3600" b="1" dirty="0"/>
              <a:t>Letter </a:t>
            </a:r>
            <a:r>
              <a:rPr lang="de-DE" sz="3600" b="1" dirty="0" err="1"/>
              <a:t>to</a:t>
            </a:r>
            <a:r>
              <a:rPr lang="de-DE" sz="3600" b="1" dirty="0"/>
              <a:t> </a:t>
            </a:r>
            <a:r>
              <a:rPr lang="de-DE" sz="3600" b="1" dirty="0" err="1"/>
              <a:t>Pharma</a:t>
            </a:r>
            <a:r>
              <a:rPr lang="de-DE" sz="3600" b="1" dirty="0"/>
              <a:t> : </a:t>
            </a:r>
            <a:r>
              <a:rPr lang="de-DE" sz="3600" b="1" dirty="0" err="1"/>
              <a:t>accepted</a:t>
            </a:r>
            <a:r>
              <a:rPr lang="de-DE" sz="3600" b="1" dirty="0"/>
              <a:t> </a:t>
            </a:r>
            <a:r>
              <a:rPr lang="de-DE" sz="3600" b="1" dirty="0" err="1"/>
              <a:t>by</a:t>
            </a:r>
            <a:r>
              <a:rPr lang="de-DE" sz="3600" b="1" dirty="0"/>
              <a:t> QIBA SC + RSNA; </a:t>
            </a:r>
            <a:r>
              <a:rPr lang="de-DE" sz="3600" b="1" dirty="0" err="1"/>
              <a:t>distribution</a:t>
            </a:r>
            <a:r>
              <a:rPr lang="de-DE" sz="3600" b="1" dirty="0"/>
              <a:t> </a:t>
            </a:r>
            <a:r>
              <a:rPr lang="de-DE" sz="3600" b="1" dirty="0" err="1"/>
              <a:t>list</a:t>
            </a:r>
            <a:r>
              <a:rPr lang="de-DE" sz="3600" b="1" dirty="0"/>
              <a:t> in </a:t>
            </a:r>
            <a:r>
              <a:rPr lang="de-DE" sz="3600" b="1" dirty="0" err="1"/>
              <a:t>review</a:t>
            </a:r>
            <a:r>
              <a:rPr lang="de-DE" sz="3600" b="1" dirty="0"/>
              <a:t>; </a:t>
            </a:r>
            <a:r>
              <a:rPr lang="de-DE" sz="3600" b="1" dirty="0" err="1"/>
              <a:t>to</a:t>
            </a:r>
            <a:r>
              <a:rPr lang="de-DE" sz="3600" b="1" dirty="0"/>
              <a:t> </a:t>
            </a:r>
            <a:r>
              <a:rPr lang="de-DE" sz="3600" b="1" dirty="0" err="1"/>
              <a:t>be</a:t>
            </a:r>
            <a:r>
              <a:rPr lang="de-DE" sz="3600" b="1" dirty="0"/>
              <a:t> out end </a:t>
            </a:r>
            <a:r>
              <a:rPr lang="de-DE" sz="3600" b="1" dirty="0" err="1"/>
              <a:t>of</a:t>
            </a:r>
            <a:r>
              <a:rPr lang="de-DE" sz="3600" b="1" dirty="0"/>
              <a:t> June 2019</a:t>
            </a:r>
          </a:p>
          <a:p>
            <a:pPr lvl="1"/>
            <a:r>
              <a:rPr lang="de-DE" sz="3600" b="1" dirty="0" err="1"/>
              <a:t>Philantrophy</a:t>
            </a:r>
            <a:r>
              <a:rPr lang="de-DE" sz="3600" b="1" dirty="0"/>
              <a:t>: additional </a:t>
            </a:r>
            <a:r>
              <a:rPr lang="de-DE" sz="3600" b="1" dirty="0" err="1"/>
              <a:t>models</a:t>
            </a:r>
            <a:r>
              <a:rPr lang="de-DE" sz="3600" b="1" dirty="0"/>
              <a:t> </a:t>
            </a:r>
            <a:r>
              <a:rPr lang="de-DE" sz="3600" b="1" dirty="0" err="1"/>
              <a:t>under</a:t>
            </a:r>
            <a:r>
              <a:rPr lang="de-DE" sz="3600" b="1" dirty="0"/>
              <a:t> </a:t>
            </a:r>
            <a:r>
              <a:rPr lang="de-DE" sz="3600" b="1" dirty="0" err="1"/>
              <a:t>discussion</a:t>
            </a:r>
            <a:endParaRPr lang="de-DE" sz="3600" b="1" dirty="0"/>
          </a:p>
          <a:p>
            <a:pPr lvl="1"/>
            <a:endParaRPr lang="de-DE" sz="3600" dirty="0"/>
          </a:p>
          <a:p>
            <a:r>
              <a:rPr lang="de-DE" sz="3600" b="1" u="sng" dirty="0"/>
              <a:t>Short </a:t>
            </a:r>
            <a:r>
              <a:rPr lang="de-DE" sz="3600" b="1" u="sng" dirty="0" err="1"/>
              <a:t>to</a:t>
            </a:r>
            <a:r>
              <a:rPr lang="de-DE" sz="3600" b="1" u="sng" dirty="0"/>
              <a:t> Medium-term</a:t>
            </a:r>
            <a:endParaRPr lang="de-DE" sz="3600" dirty="0"/>
          </a:p>
          <a:p>
            <a:pPr lvl="1"/>
            <a:r>
              <a:rPr lang="de-DE" sz="3600" dirty="0"/>
              <a:t>Business </a:t>
            </a:r>
            <a:r>
              <a:rPr lang="de-DE" sz="3600" dirty="0" err="1"/>
              <a:t>concept</a:t>
            </a:r>
            <a:r>
              <a:rPr lang="de-DE" sz="3600" dirty="0"/>
              <a:t> : </a:t>
            </a:r>
          </a:p>
          <a:p>
            <a:pPr lvl="2"/>
            <a:r>
              <a:rPr lang="de-DE" sz="3200" dirty="0"/>
              <a:t>Pay </a:t>
            </a:r>
            <a:r>
              <a:rPr lang="de-DE" sz="3200" dirty="0" err="1"/>
              <a:t>for</a:t>
            </a:r>
            <a:r>
              <a:rPr lang="de-DE" sz="3200" dirty="0"/>
              <a:t> </a:t>
            </a:r>
            <a:r>
              <a:rPr lang="de-DE" sz="3200" dirty="0" err="1"/>
              <a:t>use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QIDW </a:t>
            </a:r>
            <a:r>
              <a:rPr lang="de-DE" sz="3200" dirty="0" err="1"/>
              <a:t>data</a:t>
            </a:r>
            <a:r>
              <a:rPr lang="de-DE" sz="3200" dirty="0"/>
              <a:t> </a:t>
            </a:r>
          </a:p>
          <a:p>
            <a:pPr lvl="2"/>
            <a:r>
              <a:rPr lang="de-DE" sz="3200" dirty="0"/>
              <a:t>Pay </a:t>
            </a:r>
            <a:r>
              <a:rPr lang="de-DE" sz="3200" dirty="0" err="1"/>
              <a:t>for</a:t>
            </a:r>
            <a:r>
              <a:rPr lang="de-DE" sz="3200" dirty="0"/>
              <a:t> QIBA </a:t>
            </a:r>
            <a:r>
              <a:rPr lang="de-DE" sz="3200" dirty="0" err="1"/>
              <a:t>conformance</a:t>
            </a:r>
            <a:r>
              <a:rPr lang="de-DE" sz="3200" dirty="0"/>
              <a:t> </a:t>
            </a:r>
            <a:r>
              <a:rPr lang="de-DE" sz="3200" dirty="0" err="1"/>
              <a:t>attestation</a:t>
            </a:r>
            <a:r>
              <a:rPr lang="de-DE" sz="3200" dirty="0"/>
              <a:t> / </a:t>
            </a:r>
            <a:r>
              <a:rPr lang="de-DE" sz="3200" dirty="0" err="1"/>
              <a:t>certification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all relevant </a:t>
            </a:r>
            <a:r>
              <a:rPr lang="de-DE" sz="3200" dirty="0" err="1"/>
              <a:t>actors</a:t>
            </a:r>
            <a:r>
              <a:rPr lang="de-DE" sz="3200" dirty="0"/>
              <a:t> </a:t>
            </a:r>
            <a:r>
              <a:rPr lang="de-DE" sz="3200" dirty="0" err="1"/>
              <a:t>as</a:t>
            </a:r>
            <a:r>
              <a:rPr lang="de-DE" sz="3200" dirty="0"/>
              <a:t> </a:t>
            </a:r>
            <a:r>
              <a:rPr lang="de-DE" sz="3200" dirty="0" err="1"/>
              <a:t>described</a:t>
            </a:r>
            <a:r>
              <a:rPr lang="de-DE" sz="3200" dirty="0"/>
              <a:t> in QIBA </a:t>
            </a:r>
            <a:r>
              <a:rPr lang="de-DE" sz="3200" dirty="0" err="1"/>
              <a:t>profile</a:t>
            </a:r>
            <a:r>
              <a:rPr lang="de-DE" sz="3200" dirty="0"/>
              <a:t> </a:t>
            </a:r>
            <a:r>
              <a:rPr lang="de-DE" sz="3200" dirty="0" err="1"/>
              <a:t>conformance</a:t>
            </a:r>
            <a:r>
              <a:rPr lang="de-DE" sz="3200" dirty="0"/>
              <a:t> </a:t>
            </a:r>
            <a:r>
              <a:rPr lang="de-DE" sz="3200" dirty="0" err="1"/>
              <a:t>tables</a:t>
            </a:r>
            <a:r>
              <a:rPr lang="de-DE" sz="3200" dirty="0"/>
              <a:t> </a:t>
            </a:r>
          </a:p>
          <a:p>
            <a:pPr lvl="3"/>
            <a:r>
              <a:rPr lang="de-DE" sz="2800" dirty="0"/>
              <a:t>Site </a:t>
            </a:r>
            <a:r>
              <a:rPr lang="de-DE" sz="2800" dirty="0" err="1"/>
              <a:t>conformance</a:t>
            </a:r>
            <a:endParaRPr lang="de-DE" sz="2800" dirty="0"/>
          </a:p>
          <a:p>
            <a:pPr lvl="3"/>
            <a:r>
              <a:rPr lang="de-DE" sz="2800" dirty="0"/>
              <a:t>CRO/</a:t>
            </a:r>
            <a:r>
              <a:rPr lang="de-DE" sz="2800" dirty="0" err="1"/>
              <a:t>imaging</a:t>
            </a:r>
            <a:r>
              <a:rPr lang="de-DE" sz="2800" dirty="0"/>
              <a:t> </a:t>
            </a:r>
            <a:r>
              <a:rPr lang="de-DE" sz="2800" dirty="0" err="1"/>
              <a:t>corelab</a:t>
            </a:r>
            <a:r>
              <a:rPr lang="de-DE" sz="2800" dirty="0"/>
              <a:t> </a:t>
            </a:r>
            <a:r>
              <a:rPr lang="de-DE" sz="2800" dirty="0" err="1"/>
              <a:t>conformance</a:t>
            </a:r>
            <a:endParaRPr lang="de-DE" sz="2800" dirty="0"/>
          </a:p>
          <a:p>
            <a:pPr lvl="3"/>
            <a:r>
              <a:rPr lang="de-DE" sz="2800" dirty="0" err="1"/>
              <a:t>Vendor</a:t>
            </a:r>
            <a:r>
              <a:rPr lang="de-DE" sz="2800" dirty="0"/>
              <a:t> (HW, SW) </a:t>
            </a:r>
            <a:r>
              <a:rPr lang="de-DE" sz="2800" dirty="0" err="1"/>
              <a:t>conformance</a:t>
            </a:r>
            <a:endParaRPr lang="de-DE" sz="2800" dirty="0"/>
          </a:p>
          <a:p>
            <a:pPr lvl="1"/>
            <a:r>
              <a:rPr lang="de-DE" sz="3600" dirty="0" err="1"/>
              <a:t>Concept</a:t>
            </a:r>
            <a:r>
              <a:rPr lang="de-DE" sz="3600" dirty="0"/>
              <a:t> </a:t>
            </a:r>
            <a:r>
              <a:rPr lang="de-DE" sz="3600" dirty="0" err="1"/>
              <a:t>confirmed</a:t>
            </a:r>
            <a:r>
              <a:rPr lang="de-DE" sz="3600" dirty="0"/>
              <a:t> </a:t>
            </a:r>
            <a:r>
              <a:rPr lang="de-DE" sz="3600" dirty="0" err="1"/>
              <a:t>by</a:t>
            </a:r>
            <a:r>
              <a:rPr lang="de-DE" sz="3600" dirty="0"/>
              <a:t> QIBA SC </a:t>
            </a:r>
            <a:r>
              <a:rPr lang="de-DE" sz="3600" dirty="0" err="1"/>
              <a:t>and</a:t>
            </a:r>
            <a:r>
              <a:rPr lang="de-DE" sz="3600" dirty="0"/>
              <a:t> RSNA Board</a:t>
            </a:r>
          </a:p>
          <a:p>
            <a:pPr lvl="1"/>
            <a:r>
              <a:rPr lang="de-DE" sz="3600" dirty="0"/>
              <a:t>Business plan v0.1 </a:t>
            </a:r>
            <a:r>
              <a:rPr lang="de-DE" sz="3600" dirty="0" err="1"/>
              <a:t>available</a:t>
            </a:r>
            <a:endParaRPr lang="de-DE" sz="3600" dirty="0"/>
          </a:p>
          <a:p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1286982" y="787188"/>
            <a:ext cx="111331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/>
              <a:t>May 2018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6563832" y="739149"/>
            <a:ext cx="1138453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/>
              <a:t>June 2019</a:t>
            </a:r>
          </a:p>
        </p:txBody>
      </p:sp>
    </p:spTree>
    <p:extLst>
      <p:ext uri="{BB962C8B-B14F-4D97-AF65-F5344CB8AC3E}">
        <p14:creationId xmlns:p14="http://schemas.microsoft.com/office/powerpoint/2010/main" val="253667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97"/>
            <a:ext cx="8229600" cy="1143000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FFFF00"/>
                </a:solidFill>
              </a:rPr>
              <a:t>SIG – current/next activities</a:t>
            </a:r>
            <a:endParaRPr lang="en-US" sz="3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057" y="1094869"/>
            <a:ext cx="8635438" cy="5450305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Work with QIBA leadership and RSNA staff to distribute letter to pharma</a:t>
            </a:r>
          </a:p>
          <a:p>
            <a:pPr>
              <a:buFont typeface="Arial" pitchFamily="34" charset="0"/>
              <a:buChar char="•"/>
            </a:pPr>
            <a:r>
              <a:rPr lang="en-US" sz="20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Business Plan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3 selected QIBs (SUV, ADC, CT vol advanced disease) as ‘pilots’ to:</a:t>
            </a:r>
          </a:p>
          <a:p>
            <a:pPr lvl="2">
              <a:buFont typeface="Arial" pitchFamily="34" charset="0"/>
              <a:buChar char="•"/>
            </a:pPr>
            <a:r>
              <a:rPr lang="en-US" sz="16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Translate profile conformance tables into procedures/manuals for all relevant actors to do conformance testing</a:t>
            </a:r>
          </a:p>
          <a:p>
            <a:pPr lvl="2">
              <a:buFont typeface="Arial" pitchFamily="34" charset="0"/>
              <a:buChar char="•"/>
            </a:pPr>
            <a:r>
              <a:rPr lang="en-US" sz="16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Define test report content</a:t>
            </a:r>
          </a:p>
          <a:p>
            <a:pPr lvl="2">
              <a:buFont typeface="Arial" pitchFamily="34" charset="0"/>
              <a:buChar char="•"/>
            </a:pPr>
            <a:r>
              <a:rPr lang="en-US" sz="16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Define who from QIBA would do report/data assessment for decision on QIBA conformance</a:t>
            </a:r>
          </a:p>
          <a:p>
            <a:pPr lvl="2">
              <a:buFont typeface="Arial" pitchFamily="34" charset="0"/>
              <a:buChar char="•"/>
            </a:pPr>
            <a:r>
              <a:rPr lang="en-US" sz="16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Test usability of process for self-attestation and certification as described in Business plan – adjust as needed</a:t>
            </a:r>
          </a:p>
          <a:p>
            <a:pPr lvl="1">
              <a:spcBef>
                <a:spcPts val="300"/>
              </a:spcBef>
              <a:buFont typeface="Arial" pitchFamily="34" charset="0"/>
              <a:buChar char="•"/>
            </a:pPr>
            <a:r>
              <a:rPr lang="en-US" sz="18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Timeline: first round ready by end of 2019</a:t>
            </a:r>
          </a:p>
          <a:p>
            <a:pPr lvl="1">
              <a:spcBef>
                <a:spcPts val="300"/>
              </a:spcBef>
              <a:buFont typeface="Arial" pitchFamily="34" charset="0"/>
              <a:buChar char="•"/>
            </a:pPr>
            <a:r>
              <a:rPr lang="en-US" sz="18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Adjust business plan </a:t>
            </a:r>
          </a:p>
          <a:p>
            <a:pPr lvl="1">
              <a:spcBef>
                <a:spcPts val="300"/>
              </a:spcBef>
              <a:buFont typeface="Arial" pitchFamily="34" charset="0"/>
              <a:buChar char="•"/>
            </a:pPr>
            <a:r>
              <a:rPr lang="en-US" sz="18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Get us ready for first conformance testing with selected companies</a:t>
            </a:r>
          </a:p>
          <a:p>
            <a:pPr lvl="1">
              <a:spcBef>
                <a:spcPts val="300"/>
              </a:spcBef>
              <a:buFont typeface="Arial" pitchFamily="34" charset="0"/>
              <a:buChar char="•"/>
            </a:pPr>
            <a:r>
              <a:rPr lang="en-US" sz="18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Continue collaboration with Rick Avila on site certification </a:t>
            </a:r>
          </a:p>
          <a:p>
            <a:pPr lvl="1">
              <a:spcBef>
                <a:spcPts val="300"/>
              </a:spcBef>
              <a:buFont typeface="Arial" pitchFamily="34" charset="0"/>
              <a:buChar char="•"/>
            </a:pPr>
            <a:r>
              <a:rPr lang="en-US" sz="18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Marketing</a:t>
            </a:r>
          </a:p>
          <a:p>
            <a:pPr lvl="2">
              <a:buFont typeface="Arial" pitchFamily="34" charset="0"/>
              <a:buChar char="•"/>
            </a:pPr>
            <a:r>
              <a:rPr lang="en-US" sz="16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Update QIBA web presence on respective activities in parallel to result generation (update conformance testing, brochure online version etc.)</a:t>
            </a:r>
          </a:p>
          <a:p>
            <a:pPr lvl="1">
              <a:buFont typeface="Arial" pitchFamily="34" charset="0"/>
              <a:buChar char="•"/>
            </a:pPr>
            <a:endParaRPr lang="en-US" sz="16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sz="16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QIBA logo F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314" y="1917"/>
            <a:ext cx="1196686" cy="71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RSNA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9"/>
            <a:ext cx="1135928" cy="76627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7405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6191"/>
            <a:ext cx="8229600" cy="1143000"/>
          </a:xfrm>
        </p:spPr>
        <p:txBody>
          <a:bodyPr/>
          <a:lstStyle/>
          <a:p>
            <a:r>
              <a:rPr lang="de-DE" dirty="0">
                <a:solidFill>
                  <a:srgbClr val="FFFF00"/>
                </a:solidFill>
              </a:rPr>
              <a:t>QIBA Profile </a:t>
            </a:r>
            <a:r>
              <a:rPr lang="de-DE" dirty="0" err="1">
                <a:solidFill>
                  <a:srgbClr val="FFFF00"/>
                </a:solidFill>
              </a:rPr>
              <a:t>Conformance</a:t>
            </a:r>
            <a:r>
              <a:rPr lang="de-DE" dirty="0">
                <a:solidFill>
                  <a:srgbClr val="FFFF00"/>
                </a:solidFill>
              </a:rPr>
              <a:t> </a:t>
            </a:r>
            <a:r>
              <a:rPr lang="de-DE" dirty="0" err="1">
                <a:solidFill>
                  <a:srgbClr val="FFFF00"/>
                </a:solidFill>
              </a:rPr>
              <a:t>Testing</a:t>
            </a:r>
            <a:endParaRPr lang="de-DE" dirty="0">
              <a:solidFill>
                <a:srgbClr val="FFFF00"/>
              </a:solidFill>
            </a:endParaRPr>
          </a:p>
        </p:txBody>
      </p:sp>
      <p:pic>
        <p:nvPicPr>
          <p:cNvPr id="3" name="Grafik 2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1222513"/>
            <a:ext cx="8398565" cy="533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541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rgbClr val="FFFF00"/>
                </a:solidFill>
              </a:rPr>
              <a:t>Example</a:t>
            </a:r>
            <a:r>
              <a:rPr lang="de-DE" dirty="0">
                <a:solidFill>
                  <a:srgbClr val="FFFF00"/>
                </a:solidFill>
              </a:rPr>
              <a:t> DWI (ADC)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9183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sz="3600" dirty="0" err="1">
                <a:solidFill>
                  <a:schemeClr val="bg1"/>
                </a:solidFill>
              </a:rPr>
              <a:t>Prerequisites</a:t>
            </a:r>
            <a:r>
              <a:rPr lang="de-DE" sz="3600" dirty="0">
                <a:solidFill>
                  <a:schemeClr val="bg1"/>
                </a:solidFill>
              </a:rPr>
              <a:t>:</a:t>
            </a:r>
          </a:p>
          <a:p>
            <a:pPr lvl="1">
              <a:spcBef>
                <a:spcPts val="900"/>
              </a:spcBef>
            </a:pPr>
            <a:r>
              <a:rPr lang="de-DE" dirty="0">
                <a:solidFill>
                  <a:schemeClr val="bg1"/>
                </a:solidFill>
              </a:rPr>
              <a:t>Profile </a:t>
            </a:r>
            <a:r>
              <a:rPr lang="de-DE" dirty="0" err="1">
                <a:solidFill>
                  <a:schemeClr val="bg1"/>
                </a:solidFill>
              </a:rPr>
              <a:t>has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sufficient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status</a:t>
            </a:r>
            <a:endParaRPr lang="de-DE" dirty="0">
              <a:solidFill>
                <a:schemeClr val="bg1"/>
              </a:solidFill>
            </a:endParaRPr>
          </a:p>
          <a:p>
            <a:pPr lvl="1">
              <a:spcBef>
                <a:spcPts val="900"/>
              </a:spcBef>
            </a:pPr>
            <a:r>
              <a:rPr lang="de-DE" dirty="0" err="1">
                <a:solidFill>
                  <a:schemeClr val="bg1"/>
                </a:solidFill>
              </a:rPr>
              <a:t>Conformance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table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available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for</a:t>
            </a:r>
            <a:r>
              <a:rPr lang="de-DE" dirty="0">
                <a:solidFill>
                  <a:schemeClr val="bg1"/>
                </a:solidFill>
              </a:rPr>
              <a:t> different </a:t>
            </a:r>
            <a:r>
              <a:rPr lang="de-DE" dirty="0" err="1">
                <a:solidFill>
                  <a:schemeClr val="bg1"/>
                </a:solidFill>
              </a:rPr>
              <a:t>actors</a:t>
            </a:r>
            <a:endParaRPr lang="de-DE" dirty="0">
              <a:solidFill>
                <a:schemeClr val="bg1"/>
              </a:solidFill>
            </a:endParaRPr>
          </a:p>
          <a:p>
            <a:pPr lvl="1">
              <a:spcBef>
                <a:spcPts val="900"/>
              </a:spcBef>
            </a:pPr>
            <a:r>
              <a:rPr lang="de-DE" dirty="0" err="1">
                <a:solidFill>
                  <a:schemeClr val="bg1"/>
                </a:solidFill>
              </a:rPr>
              <a:t>There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is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already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pre-work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by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Chenevert</a:t>
            </a:r>
            <a:r>
              <a:rPr lang="de-DE" dirty="0">
                <a:solidFill>
                  <a:schemeClr val="bg1"/>
                </a:solidFill>
              </a:rPr>
              <a:t> in form of:</a:t>
            </a:r>
          </a:p>
          <a:p>
            <a:pPr lvl="2"/>
            <a:r>
              <a:rPr lang="de-DE" sz="2600" dirty="0">
                <a:solidFill>
                  <a:schemeClr val="bg1"/>
                </a:solidFill>
              </a:rPr>
              <a:t>Site </a:t>
            </a:r>
            <a:r>
              <a:rPr lang="de-DE" sz="2600" dirty="0" err="1">
                <a:solidFill>
                  <a:schemeClr val="bg1"/>
                </a:solidFill>
              </a:rPr>
              <a:t>manuals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</a:p>
          <a:p>
            <a:pPr lvl="2"/>
            <a:r>
              <a:rPr lang="de-DE" sz="2600" dirty="0">
                <a:solidFill>
                  <a:schemeClr val="bg1"/>
                </a:solidFill>
              </a:rPr>
              <a:t>Scanning </a:t>
            </a:r>
            <a:r>
              <a:rPr lang="de-DE" sz="2600" dirty="0" err="1">
                <a:solidFill>
                  <a:schemeClr val="bg1"/>
                </a:solidFill>
              </a:rPr>
              <a:t>instructions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for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phantoms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and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patients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for</a:t>
            </a:r>
            <a:r>
              <a:rPr lang="de-DE" sz="2600" dirty="0">
                <a:solidFill>
                  <a:schemeClr val="bg1"/>
                </a:solidFill>
              </a:rPr>
              <a:t> different </a:t>
            </a:r>
            <a:r>
              <a:rPr lang="de-DE" sz="2600" dirty="0" err="1">
                <a:solidFill>
                  <a:schemeClr val="bg1"/>
                </a:solidFill>
              </a:rPr>
              <a:t>organs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of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interest</a:t>
            </a:r>
            <a:endParaRPr lang="de-DE" sz="2600" dirty="0">
              <a:solidFill>
                <a:schemeClr val="bg1"/>
              </a:solidFill>
            </a:endParaRPr>
          </a:p>
          <a:p>
            <a:pPr lvl="2"/>
            <a:r>
              <a:rPr lang="de-DE" sz="2600" dirty="0">
                <a:solidFill>
                  <a:schemeClr val="bg1"/>
                </a:solidFill>
              </a:rPr>
              <a:t>Communication </a:t>
            </a:r>
            <a:r>
              <a:rPr lang="de-DE" sz="2600" dirty="0" err="1">
                <a:solidFill>
                  <a:schemeClr val="bg1"/>
                </a:solidFill>
              </a:rPr>
              <a:t>pathway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re</a:t>
            </a:r>
            <a:r>
              <a:rPr lang="de-DE" sz="2600" dirty="0">
                <a:solidFill>
                  <a:schemeClr val="bg1"/>
                </a:solidFill>
              </a:rPr>
              <a:t>: </a:t>
            </a:r>
            <a:r>
              <a:rPr lang="de-DE" sz="2600" dirty="0" err="1">
                <a:solidFill>
                  <a:schemeClr val="bg1"/>
                </a:solidFill>
              </a:rPr>
              <a:t>how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sites</a:t>
            </a:r>
            <a:r>
              <a:rPr lang="de-DE" sz="2600" dirty="0">
                <a:solidFill>
                  <a:schemeClr val="bg1"/>
                </a:solidFill>
              </a:rPr>
              <a:t> send </a:t>
            </a:r>
            <a:r>
              <a:rPr lang="de-DE" sz="2600" dirty="0" err="1">
                <a:solidFill>
                  <a:schemeClr val="bg1"/>
                </a:solidFill>
              </a:rPr>
              <a:t>images</a:t>
            </a:r>
            <a:r>
              <a:rPr lang="de-DE" sz="2600" dirty="0">
                <a:solidFill>
                  <a:schemeClr val="bg1"/>
                </a:solidFill>
              </a:rPr>
              <a:t> plus </a:t>
            </a:r>
            <a:r>
              <a:rPr lang="de-DE" sz="2600" dirty="0" err="1">
                <a:solidFill>
                  <a:schemeClr val="bg1"/>
                </a:solidFill>
              </a:rPr>
              <a:t>metadata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to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UMichigan</a:t>
            </a:r>
            <a:endParaRPr lang="de-DE" sz="2600" dirty="0">
              <a:solidFill>
                <a:schemeClr val="bg1"/>
              </a:solidFill>
            </a:endParaRPr>
          </a:p>
          <a:p>
            <a:pPr lvl="2"/>
            <a:r>
              <a:rPr lang="de-DE" sz="2600" dirty="0">
                <a:solidFill>
                  <a:schemeClr val="bg1"/>
                </a:solidFill>
              </a:rPr>
              <a:t>Analysis </a:t>
            </a:r>
            <a:r>
              <a:rPr lang="de-DE" sz="2600" dirty="0" err="1">
                <a:solidFill>
                  <a:schemeClr val="bg1"/>
                </a:solidFill>
              </a:rPr>
              <a:t>process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and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tools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are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available</a:t>
            </a:r>
            <a:endParaRPr lang="de-DE" sz="2600" dirty="0">
              <a:solidFill>
                <a:schemeClr val="bg1"/>
              </a:solidFill>
            </a:endParaRPr>
          </a:p>
          <a:p>
            <a:pPr lvl="2"/>
            <a:r>
              <a:rPr lang="de-DE" sz="2600" dirty="0">
                <a:solidFill>
                  <a:schemeClr val="bg1"/>
                </a:solidFill>
              </a:rPr>
              <a:t>Report </a:t>
            </a:r>
            <a:r>
              <a:rPr lang="de-DE" sz="2600" dirty="0" err="1">
                <a:solidFill>
                  <a:schemeClr val="bg1"/>
                </a:solidFill>
              </a:rPr>
              <a:t>content</a:t>
            </a:r>
            <a:r>
              <a:rPr lang="de-DE" sz="2600" dirty="0">
                <a:solidFill>
                  <a:schemeClr val="bg1"/>
                </a:solidFill>
              </a:rPr>
              <a:t> (</a:t>
            </a:r>
            <a:r>
              <a:rPr lang="de-DE" sz="2600" dirty="0" err="1">
                <a:solidFill>
                  <a:schemeClr val="bg1"/>
                </a:solidFill>
              </a:rPr>
              <a:t>what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to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communicate</a:t>
            </a:r>
            <a:r>
              <a:rPr lang="de-DE" sz="2600" dirty="0">
                <a:solidFill>
                  <a:schemeClr val="bg1"/>
                </a:solidFill>
              </a:rPr>
              <a:t> back </a:t>
            </a:r>
            <a:r>
              <a:rPr lang="de-DE" sz="2600" dirty="0" err="1">
                <a:solidFill>
                  <a:schemeClr val="bg1"/>
                </a:solidFill>
              </a:rPr>
              <a:t>to</a:t>
            </a:r>
            <a:r>
              <a:rPr lang="de-DE" sz="2600" dirty="0">
                <a:solidFill>
                  <a:schemeClr val="bg1"/>
                </a:solidFill>
              </a:rPr>
              <a:t> a </a:t>
            </a:r>
            <a:r>
              <a:rPr lang="de-DE" sz="2600" dirty="0" err="1">
                <a:solidFill>
                  <a:schemeClr val="bg1"/>
                </a:solidFill>
              </a:rPr>
              <a:t>site</a:t>
            </a:r>
            <a:r>
              <a:rPr lang="de-DE" sz="2600" dirty="0">
                <a:solidFill>
                  <a:schemeClr val="bg1"/>
                </a:solidFill>
              </a:rPr>
              <a:t>) </a:t>
            </a:r>
            <a:r>
              <a:rPr lang="de-DE" sz="2600" dirty="0" err="1">
                <a:solidFill>
                  <a:schemeClr val="bg1"/>
                </a:solidFill>
              </a:rPr>
              <a:t>is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available</a:t>
            </a:r>
            <a:endParaRPr lang="de-DE" sz="2600" dirty="0">
              <a:solidFill>
                <a:schemeClr val="bg1"/>
              </a:solidFill>
            </a:endParaRPr>
          </a:p>
          <a:p>
            <a:pPr lvl="1">
              <a:spcBef>
                <a:spcPts val="900"/>
              </a:spcBef>
            </a:pPr>
            <a:r>
              <a:rPr lang="de-DE" dirty="0">
                <a:solidFill>
                  <a:schemeClr val="bg1"/>
                </a:solidFill>
              </a:rPr>
              <a:t>A </a:t>
            </a:r>
            <a:r>
              <a:rPr lang="de-DE" dirty="0" err="1">
                <a:solidFill>
                  <a:schemeClr val="bg1"/>
                </a:solidFill>
              </a:rPr>
              <a:t>dedicated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phantom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is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available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and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can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purchased</a:t>
            </a:r>
            <a:endParaRPr lang="de-DE" dirty="0">
              <a:solidFill>
                <a:schemeClr val="bg1"/>
              </a:solidFill>
            </a:endParaRPr>
          </a:p>
          <a:p>
            <a:pPr lvl="1">
              <a:lnSpc>
                <a:spcPct val="120000"/>
              </a:lnSpc>
              <a:spcBef>
                <a:spcPts val="900"/>
              </a:spcBef>
            </a:pPr>
            <a:r>
              <a:rPr lang="de-DE" dirty="0" err="1">
                <a:solidFill>
                  <a:schemeClr val="bg1"/>
                </a:solidFill>
              </a:rPr>
              <a:t>Dedicated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and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motivated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personnel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are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available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for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first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testing</a:t>
            </a:r>
            <a:r>
              <a:rPr lang="de-DE" dirty="0">
                <a:solidFill>
                  <a:schemeClr val="bg1"/>
                </a:solidFill>
              </a:rPr>
              <a:t>/</a:t>
            </a:r>
            <a:r>
              <a:rPr lang="de-DE" dirty="0" err="1">
                <a:solidFill>
                  <a:schemeClr val="bg1"/>
                </a:solidFill>
              </a:rPr>
              <a:t>certification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steps</a:t>
            </a:r>
            <a:r>
              <a:rPr lang="de-DE" dirty="0">
                <a:solidFill>
                  <a:schemeClr val="bg1"/>
                </a:solidFill>
              </a:rPr>
              <a:t> (Tom, Michael, Gudrun)</a:t>
            </a:r>
          </a:p>
          <a:p>
            <a:pPr marL="914400" lvl="2" indent="0">
              <a:lnSpc>
                <a:spcPct val="120000"/>
              </a:lnSpc>
              <a:buNone/>
            </a:pPr>
            <a:endParaRPr lang="de-DE" dirty="0">
              <a:solidFill>
                <a:schemeClr val="bg1"/>
              </a:solidFill>
            </a:endParaRPr>
          </a:p>
          <a:p>
            <a:pPr lvl="2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66700" y="6335943"/>
            <a:ext cx="7057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chemeClr val="bg1"/>
                </a:solidFill>
              </a:rPr>
              <a:t>Result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first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discussion</a:t>
            </a:r>
            <a:r>
              <a:rPr lang="de-DE" dirty="0">
                <a:solidFill>
                  <a:schemeClr val="bg1"/>
                </a:solidFill>
              </a:rPr>
              <a:t> Tom </a:t>
            </a:r>
            <a:r>
              <a:rPr lang="de-DE" dirty="0" err="1">
                <a:solidFill>
                  <a:schemeClr val="bg1"/>
                </a:solidFill>
              </a:rPr>
              <a:t>Chenevert</a:t>
            </a:r>
            <a:r>
              <a:rPr lang="de-DE" dirty="0">
                <a:solidFill>
                  <a:schemeClr val="bg1"/>
                </a:solidFill>
              </a:rPr>
              <a:t>, Michael Boss, Gudrun Zahlmann</a:t>
            </a:r>
          </a:p>
        </p:txBody>
      </p:sp>
    </p:spTree>
    <p:extLst>
      <p:ext uri="{BB962C8B-B14F-4D97-AF65-F5344CB8AC3E}">
        <p14:creationId xmlns:p14="http://schemas.microsoft.com/office/powerpoint/2010/main" val="260103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rgbClr val="FFFF00"/>
                </a:solidFill>
              </a:rPr>
              <a:t>Example</a:t>
            </a:r>
            <a:r>
              <a:rPr lang="de-DE" dirty="0">
                <a:solidFill>
                  <a:srgbClr val="FFFF00"/>
                </a:solidFill>
              </a:rPr>
              <a:t> DWI (ADC)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1263316"/>
            <a:ext cx="8229600" cy="53525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z="3600" dirty="0" err="1">
                <a:solidFill>
                  <a:schemeClr val="bg1"/>
                </a:solidFill>
              </a:rPr>
              <a:t>What</a:t>
            </a:r>
            <a:r>
              <a:rPr lang="de-DE" sz="3600" dirty="0">
                <a:solidFill>
                  <a:schemeClr val="bg1"/>
                </a:solidFill>
              </a:rPr>
              <a:t> </a:t>
            </a:r>
            <a:r>
              <a:rPr lang="de-DE" sz="3600" dirty="0" err="1">
                <a:solidFill>
                  <a:schemeClr val="bg1"/>
                </a:solidFill>
              </a:rPr>
              <a:t>is</a:t>
            </a:r>
            <a:r>
              <a:rPr lang="de-DE" sz="3600" dirty="0">
                <a:solidFill>
                  <a:schemeClr val="bg1"/>
                </a:solidFill>
              </a:rPr>
              <a:t> </a:t>
            </a:r>
            <a:r>
              <a:rPr lang="de-DE" sz="3600" dirty="0" err="1">
                <a:solidFill>
                  <a:schemeClr val="bg1"/>
                </a:solidFill>
              </a:rPr>
              <a:t>next</a:t>
            </a:r>
            <a:r>
              <a:rPr lang="de-DE" sz="3600" dirty="0">
                <a:solidFill>
                  <a:schemeClr val="bg1"/>
                </a:solidFill>
              </a:rPr>
              <a:t>?</a:t>
            </a:r>
          </a:p>
          <a:p>
            <a:pPr lvl="1">
              <a:lnSpc>
                <a:spcPct val="120000"/>
              </a:lnSpc>
              <a:spcBef>
                <a:spcPts val="900"/>
              </a:spcBef>
            </a:pPr>
            <a:r>
              <a:rPr lang="de-DE" dirty="0" err="1">
                <a:solidFill>
                  <a:schemeClr val="bg1"/>
                </a:solidFill>
              </a:rPr>
              <a:t>Discussion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about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status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and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missing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details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during</a:t>
            </a:r>
            <a:r>
              <a:rPr lang="de-DE" dirty="0">
                <a:solidFill>
                  <a:schemeClr val="bg1"/>
                </a:solidFill>
              </a:rPr>
              <a:t> Annual </a:t>
            </a:r>
            <a:r>
              <a:rPr lang="de-DE" dirty="0" err="1">
                <a:solidFill>
                  <a:schemeClr val="bg1"/>
                </a:solidFill>
              </a:rPr>
              <a:t>meeting</a:t>
            </a:r>
            <a:r>
              <a:rPr lang="de-DE" dirty="0">
                <a:solidFill>
                  <a:schemeClr val="bg1"/>
                </a:solidFill>
              </a:rPr>
              <a:t> (Tom, Michael)</a:t>
            </a:r>
          </a:p>
          <a:p>
            <a:pPr lvl="1">
              <a:lnSpc>
                <a:spcPct val="120000"/>
              </a:lnSpc>
              <a:spcBef>
                <a:spcPts val="900"/>
              </a:spcBef>
            </a:pPr>
            <a:r>
              <a:rPr lang="de-DE" dirty="0">
                <a:solidFill>
                  <a:schemeClr val="bg1"/>
                </a:solidFill>
              </a:rPr>
              <a:t>Review of </a:t>
            </a:r>
            <a:r>
              <a:rPr lang="de-DE" dirty="0" err="1">
                <a:solidFill>
                  <a:schemeClr val="bg1"/>
                </a:solidFill>
              </a:rPr>
              <a:t>available</a:t>
            </a:r>
            <a:r>
              <a:rPr lang="de-DE" dirty="0">
                <a:solidFill>
                  <a:schemeClr val="bg1"/>
                </a:solidFill>
              </a:rPr>
              <a:t> material </a:t>
            </a:r>
            <a:r>
              <a:rPr lang="de-DE" dirty="0" err="1">
                <a:solidFill>
                  <a:schemeClr val="bg1"/>
                </a:solidFill>
              </a:rPr>
              <a:t>and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solutions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with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regard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usability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for</a:t>
            </a:r>
            <a:r>
              <a:rPr lang="de-DE" dirty="0">
                <a:solidFill>
                  <a:schemeClr val="bg1"/>
                </a:solidFill>
              </a:rPr>
              <a:t> QIBA </a:t>
            </a:r>
            <a:r>
              <a:rPr lang="de-DE" dirty="0" err="1">
                <a:solidFill>
                  <a:schemeClr val="bg1"/>
                </a:solidFill>
              </a:rPr>
              <a:t>conformance</a:t>
            </a:r>
            <a:r>
              <a:rPr lang="de-DE" dirty="0">
                <a:solidFill>
                  <a:schemeClr val="bg1"/>
                </a:solidFill>
              </a:rPr>
              <a:t> (Tom, Michael, Gudrun)</a:t>
            </a:r>
          </a:p>
          <a:p>
            <a:pPr lvl="1">
              <a:lnSpc>
                <a:spcPct val="120000"/>
              </a:lnSpc>
              <a:spcBef>
                <a:spcPts val="900"/>
              </a:spcBef>
            </a:pPr>
            <a:r>
              <a:rPr lang="de-DE" dirty="0">
                <a:solidFill>
                  <a:schemeClr val="bg1"/>
                </a:solidFill>
              </a:rPr>
              <a:t>Setup of a </a:t>
            </a:r>
            <a:r>
              <a:rPr lang="de-DE" dirty="0" err="1">
                <a:solidFill>
                  <a:schemeClr val="bg1"/>
                </a:solidFill>
              </a:rPr>
              <a:t>first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solution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conformance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testing</a:t>
            </a:r>
            <a:r>
              <a:rPr lang="de-DE" dirty="0">
                <a:solidFill>
                  <a:schemeClr val="bg1"/>
                </a:solidFill>
              </a:rPr>
              <a:t> of an </a:t>
            </a:r>
            <a:r>
              <a:rPr lang="de-DE" dirty="0" err="1">
                <a:solidFill>
                  <a:schemeClr val="bg1"/>
                </a:solidFill>
              </a:rPr>
              <a:t>imaging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vendor</a:t>
            </a:r>
            <a:r>
              <a:rPr lang="de-DE" dirty="0">
                <a:solidFill>
                  <a:schemeClr val="bg1"/>
                </a:solidFill>
              </a:rPr>
              <a:t> – </a:t>
            </a:r>
            <a:r>
              <a:rPr lang="de-DE" dirty="0" err="1">
                <a:solidFill>
                  <a:schemeClr val="bg1"/>
                </a:solidFill>
              </a:rPr>
              <a:t>currently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discussed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solution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is</a:t>
            </a:r>
            <a:r>
              <a:rPr lang="de-DE" dirty="0">
                <a:solidFill>
                  <a:schemeClr val="bg1"/>
                </a:solidFill>
              </a:rPr>
              <a:t> a QIBA </a:t>
            </a:r>
            <a:r>
              <a:rPr lang="de-DE" dirty="0" err="1">
                <a:solidFill>
                  <a:schemeClr val="bg1"/>
                </a:solidFill>
              </a:rPr>
              <a:t>certification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procedure</a:t>
            </a:r>
            <a:r>
              <a:rPr lang="de-DE" dirty="0">
                <a:solidFill>
                  <a:schemeClr val="bg1"/>
                </a:solidFill>
              </a:rPr>
              <a:t>.  </a:t>
            </a:r>
            <a:r>
              <a:rPr lang="de-DE" dirty="0" err="1">
                <a:solidFill>
                  <a:schemeClr val="bg1"/>
                </a:solidFill>
              </a:rPr>
              <a:t>Self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attestation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needs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further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discussion</a:t>
            </a:r>
            <a:r>
              <a:rPr lang="de-DE" dirty="0">
                <a:solidFill>
                  <a:schemeClr val="bg1"/>
                </a:solidFill>
              </a:rPr>
              <a:t>. Experience </a:t>
            </a:r>
            <a:r>
              <a:rPr lang="de-DE" dirty="0" err="1">
                <a:solidFill>
                  <a:schemeClr val="bg1"/>
                </a:solidFill>
              </a:rPr>
              <a:t>for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clinical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site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assessment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is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certification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well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lvl="1">
              <a:lnSpc>
                <a:spcPct val="120000"/>
              </a:lnSpc>
              <a:spcBef>
                <a:spcPts val="900"/>
              </a:spcBef>
            </a:pPr>
            <a:r>
              <a:rPr lang="de-DE" dirty="0">
                <a:solidFill>
                  <a:schemeClr val="bg1"/>
                </a:solidFill>
              </a:rPr>
              <a:t>As of </a:t>
            </a:r>
            <a:r>
              <a:rPr lang="de-DE" dirty="0" err="1">
                <a:solidFill>
                  <a:schemeClr val="bg1"/>
                </a:solidFill>
              </a:rPr>
              <a:t>today</a:t>
            </a:r>
            <a:r>
              <a:rPr lang="de-DE" dirty="0">
                <a:solidFill>
                  <a:schemeClr val="bg1"/>
                </a:solidFill>
              </a:rPr>
              <a:t>,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business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concept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seems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work</a:t>
            </a:r>
            <a:r>
              <a:rPr lang="de-DE" dirty="0">
                <a:solidFill>
                  <a:schemeClr val="bg1"/>
                </a:solidFill>
              </a:rPr>
              <a:t> out </a:t>
            </a:r>
            <a:r>
              <a:rPr lang="de-DE" dirty="0" err="1">
                <a:solidFill>
                  <a:schemeClr val="bg1"/>
                </a:solidFill>
              </a:rPr>
              <a:t>for</a:t>
            </a:r>
            <a:r>
              <a:rPr lang="de-DE" dirty="0">
                <a:solidFill>
                  <a:schemeClr val="bg1"/>
                </a:solidFill>
              </a:rPr>
              <a:t> ADC – </a:t>
            </a:r>
            <a:r>
              <a:rPr lang="de-DE" dirty="0" err="1">
                <a:solidFill>
                  <a:schemeClr val="bg1"/>
                </a:solidFill>
              </a:rPr>
              <a:t>needs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implementation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lvl="1">
              <a:lnSpc>
                <a:spcPct val="120000"/>
              </a:lnSpc>
              <a:spcBef>
                <a:spcPts val="900"/>
              </a:spcBef>
            </a:pPr>
            <a:r>
              <a:rPr lang="de-DE" dirty="0">
                <a:solidFill>
                  <a:schemeClr val="bg1"/>
                </a:solidFill>
              </a:rPr>
              <a:t>Image </a:t>
            </a:r>
            <a:r>
              <a:rPr lang="de-DE" dirty="0" err="1">
                <a:solidFill>
                  <a:schemeClr val="bg1"/>
                </a:solidFill>
              </a:rPr>
              <a:t>and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report</a:t>
            </a:r>
            <a:r>
              <a:rPr lang="de-DE" dirty="0">
                <a:solidFill>
                  <a:schemeClr val="bg1"/>
                </a:solidFill>
              </a:rPr>
              <a:t> ‘</a:t>
            </a:r>
            <a:r>
              <a:rPr lang="de-DE" dirty="0" err="1">
                <a:solidFill>
                  <a:schemeClr val="bg1"/>
                </a:solidFill>
              </a:rPr>
              <a:t>communication</a:t>
            </a:r>
            <a:r>
              <a:rPr lang="de-DE" dirty="0">
                <a:solidFill>
                  <a:schemeClr val="bg1"/>
                </a:solidFill>
              </a:rPr>
              <a:t>‘ via QIDW </a:t>
            </a:r>
            <a:r>
              <a:rPr lang="de-DE" dirty="0" err="1">
                <a:solidFill>
                  <a:schemeClr val="bg1"/>
                </a:solidFill>
              </a:rPr>
              <a:t>and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e-mail</a:t>
            </a:r>
            <a:r>
              <a:rPr lang="de-DE" dirty="0">
                <a:solidFill>
                  <a:schemeClr val="bg1"/>
                </a:solidFill>
              </a:rPr>
              <a:t> – ‘semi-</a:t>
            </a:r>
            <a:r>
              <a:rPr lang="de-DE" dirty="0" err="1">
                <a:solidFill>
                  <a:schemeClr val="bg1"/>
                </a:solidFill>
              </a:rPr>
              <a:t>automatic</a:t>
            </a:r>
            <a:r>
              <a:rPr lang="de-DE" dirty="0">
                <a:solidFill>
                  <a:schemeClr val="bg1"/>
                </a:solidFill>
              </a:rPr>
              <a:t>‘ </a:t>
            </a:r>
            <a:r>
              <a:rPr lang="de-DE" dirty="0" err="1">
                <a:solidFill>
                  <a:schemeClr val="bg1"/>
                </a:solidFill>
              </a:rPr>
              <a:t>solution</a:t>
            </a:r>
            <a:r>
              <a:rPr lang="de-DE" dirty="0">
                <a:solidFill>
                  <a:schemeClr val="bg1"/>
                </a:solidFill>
              </a:rPr>
              <a:t>, but </a:t>
            </a:r>
            <a:r>
              <a:rPr lang="de-DE" dirty="0" err="1">
                <a:solidFill>
                  <a:schemeClr val="bg1"/>
                </a:solidFill>
              </a:rPr>
              <a:t>seems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enable</a:t>
            </a:r>
            <a:r>
              <a:rPr lang="de-DE" dirty="0">
                <a:solidFill>
                  <a:schemeClr val="bg1"/>
                </a:solidFill>
              </a:rPr>
              <a:t> a quick </a:t>
            </a:r>
            <a:r>
              <a:rPr lang="de-DE" dirty="0" err="1">
                <a:solidFill>
                  <a:schemeClr val="bg1"/>
                </a:solidFill>
              </a:rPr>
              <a:t>start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without</a:t>
            </a:r>
            <a:r>
              <a:rPr lang="de-DE" dirty="0">
                <a:solidFill>
                  <a:schemeClr val="bg1"/>
                </a:solidFill>
              </a:rPr>
              <a:t> additional </a:t>
            </a:r>
            <a:r>
              <a:rPr lang="de-DE" dirty="0" err="1">
                <a:solidFill>
                  <a:schemeClr val="bg1"/>
                </a:solidFill>
              </a:rPr>
              <a:t>infrastructure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developments</a:t>
            </a:r>
            <a:r>
              <a:rPr lang="de-DE" dirty="0">
                <a:solidFill>
                  <a:schemeClr val="bg1"/>
                </a:solidFill>
              </a:rPr>
              <a:t> – </a:t>
            </a:r>
            <a:r>
              <a:rPr lang="de-DE" dirty="0" err="1">
                <a:solidFill>
                  <a:schemeClr val="bg1"/>
                </a:solidFill>
              </a:rPr>
              <a:t>needs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checked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marL="914400" lvl="2" indent="0">
              <a:buNone/>
            </a:pPr>
            <a:endParaRPr lang="de-DE" dirty="0">
              <a:solidFill>
                <a:schemeClr val="bg1"/>
              </a:solidFill>
            </a:endParaRPr>
          </a:p>
          <a:p>
            <a:pPr lvl="2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" name="Textfeld 4">
            <a:extLst>
              <a:ext uri="{FF2B5EF4-FFF2-40B4-BE49-F238E27FC236}">
                <a16:creationId xmlns:a16="http://schemas.microsoft.com/office/drawing/2014/main" id="{7E06AB37-435D-6A4A-9DD3-212E99D3851C}"/>
              </a:ext>
            </a:extLst>
          </p:cNvPr>
          <p:cNvSpPr txBox="1"/>
          <p:nvPr/>
        </p:nvSpPr>
        <p:spPr>
          <a:xfrm>
            <a:off x="266700" y="6335943"/>
            <a:ext cx="7057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chemeClr val="bg1"/>
                </a:solidFill>
              </a:rPr>
              <a:t>Result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first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discussion</a:t>
            </a:r>
            <a:r>
              <a:rPr lang="de-DE" dirty="0">
                <a:solidFill>
                  <a:schemeClr val="bg1"/>
                </a:solidFill>
              </a:rPr>
              <a:t> Tom </a:t>
            </a:r>
            <a:r>
              <a:rPr lang="de-DE" dirty="0" err="1">
                <a:solidFill>
                  <a:schemeClr val="bg1"/>
                </a:solidFill>
              </a:rPr>
              <a:t>Chenevert</a:t>
            </a:r>
            <a:r>
              <a:rPr lang="de-DE" dirty="0">
                <a:solidFill>
                  <a:schemeClr val="bg1"/>
                </a:solidFill>
              </a:rPr>
              <a:t>, Michael Boss, Gudrun Zahlmann</a:t>
            </a:r>
          </a:p>
        </p:txBody>
      </p:sp>
    </p:spTree>
    <p:extLst>
      <p:ext uri="{BB962C8B-B14F-4D97-AF65-F5344CB8AC3E}">
        <p14:creationId xmlns:p14="http://schemas.microsoft.com/office/powerpoint/2010/main" val="3760998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rgbClr val="FFFF00"/>
                </a:solidFill>
              </a:rPr>
              <a:t>What</a:t>
            </a:r>
            <a:r>
              <a:rPr lang="de-DE" dirty="0">
                <a:solidFill>
                  <a:srgbClr val="FFFF00"/>
                </a:solidFill>
              </a:rPr>
              <a:t> </a:t>
            </a:r>
            <a:r>
              <a:rPr lang="de-DE" dirty="0" err="1">
                <a:solidFill>
                  <a:srgbClr val="FFFF00"/>
                </a:solidFill>
              </a:rPr>
              <a:t>about</a:t>
            </a:r>
            <a:r>
              <a:rPr lang="de-DE" dirty="0">
                <a:solidFill>
                  <a:srgbClr val="FFFF00"/>
                </a:solidFill>
              </a:rPr>
              <a:t> </a:t>
            </a:r>
            <a:r>
              <a:rPr lang="de-DE" dirty="0" err="1">
                <a:solidFill>
                  <a:srgbClr val="FFFF00"/>
                </a:solidFill>
              </a:rPr>
              <a:t>the</a:t>
            </a:r>
            <a:r>
              <a:rPr lang="de-DE" dirty="0">
                <a:solidFill>
                  <a:srgbClr val="FFFF00"/>
                </a:solidFill>
              </a:rPr>
              <a:t> </a:t>
            </a:r>
            <a:r>
              <a:rPr lang="de-DE" dirty="0" err="1">
                <a:solidFill>
                  <a:srgbClr val="FFFF00"/>
                </a:solidFill>
              </a:rPr>
              <a:t>other</a:t>
            </a:r>
            <a:r>
              <a:rPr lang="de-DE" dirty="0">
                <a:solidFill>
                  <a:srgbClr val="FFFF00"/>
                </a:solidFill>
              </a:rPr>
              <a:t> </a:t>
            </a:r>
            <a:r>
              <a:rPr lang="de-DE" dirty="0" err="1">
                <a:solidFill>
                  <a:srgbClr val="FFFF00"/>
                </a:solidFill>
              </a:rPr>
              <a:t>two</a:t>
            </a:r>
            <a:r>
              <a:rPr lang="de-DE" dirty="0">
                <a:solidFill>
                  <a:srgbClr val="FFFF00"/>
                </a:solidFill>
              </a:rPr>
              <a:t> QIBs?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>
                <a:solidFill>
                  <a:schemeClr val="bg1"/>
                </a:solidFill>
              </a:rPr>
              <a:t>First </a:t>
            </a:r>
            <a:r>
              <a:rPr lang="de-DE" dirty="0" err="1">
                <a:solidFill>
                  <a:schemeClr val="bg1"/>
                </a:solidFill>
              </a:rPr>
              <a:t>call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with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pilot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drivers</a:t>
            </a:r>
            <a:r>
              <a:rPr lang="de-DE" dirty="0">
                <a:solidFill>
                  <a:schemeClr val="bg1"/>
                </a:solidFill>
              </a:rPr>
              <a:t> of all </a:t>
            </a:r>
            <a:r>
              <a:rPr lang="de-DE" dirty="0" err="1">
                <a:solidFill>
                  <a:schemeClr val="bg1"/>
                </a:solidFill>
              </a:rPr>
              <a:t>three</a:t>
            </a:r>
            <a:r>
              <a:rPr lang="de-DE" dirty="0">
                <a:solidFill>
                  <a:schemeClr val="bg1"/>
                </a:solidFill>
              </a:rPr>
              <a:t> QIBs</a:t>
            </a:r>
          </a:p>
          <a:p>
            <a:r>
              <a:rPr lang="de-DE" dirty="0" err="1">
                <a:solidFill>
                  <a:schemeClr val="bg1"/>
                </a:solidFill>
              </a:rPr>
              <a:t>Continue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discussion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for</a:t>
            </a:r>
            <a:r>
              <a:rPr lang="de-DE" dirty="0">
                <a:solidFill>
                  <a:schemeClr val="bg1"/>
                </a:solidFill>
              </a:rPr>
              <a:t> ADC at Annual </a:t>
            </a:r>
            <a:r>
              <a:rPr lang="de-DE" dirty="0" err="1">
                <a:solidFill>
                  <a:schemeClr val="bg1"/>
                </a:solidFill>
              </a:rPr>
              <a:t>meeting</a:t>
            </a:r>
            <a:endParaRPr lang="de-DE" dirty="0">
              <a:solidFill>
                <a:schemeClr val="bg1"/>
              </a:solidFill>
            </a:endParaRPr>
          </a:p>
          <a:p>
            <a:r>
              <a:rPr lang="de-DE" dirty="0" err="1">
                <a:solidFill>
                  <a:schemeClr val="bg1"/>
                </a:solidFill>
              </a:rPr>
              <a:t>Wrap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up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and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next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steps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discussed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by</a:t>
            </a:r>
            <a:r>
              <a:rPr lang="de-DE" dirty="0">
                <a:solidFill>
                  <a:schemeClr val="bg1"/>
                </a:solidFill>
              </a:rPr>
              <a:t> end of June in QIB-</a:t>
            </a:r>
            <a:r>
              <a:rPr lang="de-DE" dirty="0" err="1">
                <a:solidFill>
                  <a:schemeClr val="bg1"/>
                </a:solidFill>
              </a:rPr>
              <a:t>specific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calls</a:t>
            </a:r>
            <a:r>
              <a:rPr lang="de-DE" dirty="0">
                <a:solidFill>
                  <a:schemeClr val="bg1"/>
                </a:solidFill>
              </a:rPr>
              <a:t> </a:t>
            </a:r>
          </a:p>
          <a:p>
            <a:r>
              <a:rPr lang="de-DE" dirty="0" err="1">
                <a:solidFill>
                  <a:schemeClr val="bg1"/>
                </a:solidFill>
              </a:rPr>
              <a:t>Discussion</a:t>
            </a:r>
            <a:r>
              <a:rPr lang="de-DE" dirty="0">
                <a:solidFill>
                  <a:schemeClr val="bg1"/>
                </a:solidFill>
              </a:rPr>
              <a:t> in SIG </a:t>
            </a:r>
            <a:r>
              <a:rPr lang="de-DE" dirty="0" err="1">
                <a:solidFill>
                  <a:schemeClr val="bg1"/>
                </a:solidFill>
              </a:rPr>
              <a:t>about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findings</a:t>
            </a:r>
            <a:r>
              <a:rPr lang="de-DE" dirty="0">
                <a:solidFill>
                  <a:schemeClr val="bg1"/>
                </a:solidFill>
              </a:rPr>
              <a:t>/</a:t>
            </a:r>
            <a:r>
              <a:rPr lang="de-DE" dirty="0" err="1">
                <a:solidFill>
                  <a:schemeClr val="bg1"/>
                </a:solidFill>
              </a:rPr>
              <a:t>learnings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and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adjustment</a:t>
            </a:r>
            <a:r>
              <a:rPr lang="de-DE" dirty="0">
                <a:solidFill>
                  <a:schemeClr val="bg1"/>
                </a:solidFill>
              </a:rPr>
              <a:t> of Business plan </a:t>
            </a:r>
            <a:r>
              <a:rPr lang="de-DE" dirty="0" err="1">
                <a:solidFill>
                  <a:schemeClr val="bg1"/>
                </a:solidFill>
              </a:rPr>
              <a:t>and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business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process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needed</a:t>
            </a:r>
            <a:r>
              <a:rPr lang="de-DE" dirty="0">
                <a:solidFill>
                  <a:schemeClr val="bg1"/>
                </a:solidFill>
              </a:rPr>
              <a:t>.  </a:t>
            </a:r>
            <a:r>
              <a:rPr lang="de-DE" dirty="0" err="1">
                <a:solidFill>
                  <a:schemeClr val="bg1"/>
                </a:solidFill>
              </a:rPr>
              <a:t>Decision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when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next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discussion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with</a:t>
            </a:r>
            <a:r>
              <a:rPr lang="de-DE" dirty="0">
                <a:solidFill>
                  <a:schemeClr val="bg1"/>
                </a:solidFill>
              </a:rPr>
              <a:t> RSNA </a:t>
            </a:r>
            <a:r>
              <a:rPr lang="de-DE" dirty="0" err="1">
                <a:solidFill>
                  <a:schemeClr val="bg1"/>
                </a:solidFill>
              </a:rPr>
              <a:t>is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needed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lvl="2"/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9706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20.01.201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1115</Words>
  <Application>Microsoft Macintosh PowerPoint</Application>
  <PresentationFormat>On-screen Show (4:3)</PresentationFormat>
  <Paragraphs>162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QIBA Sustainability Implementation Group (SIG)  Update</vt:lpstr>
      <vt:lpstr>QIBA Sustainability Task Force Results May 2018</vt:lpstr>
      <vt:lpstr>Why Sustainability Implementation Group?</vt:lpstr>
      <vt:lpstr>QIBA Sustainability Implementation </vt:lpstr>
      <vt:lpstr>SIG – current/next activities</vt:lpstr>
      <vt:lpstr>QIBA Profile Conformance Testing</vt:lpstr>
      <vt:lpstr>Example DWI (ADC)</vt:lpstr>
      <vt:lpstr>Example DWI (ADC)</vt:lpstr>
      <vt:lpstr>What about the other two QIBs?</vt:lpstr>
      <vt:lpstr>Thank you</vt:lpstr>
      <vt:lpstr>Backup</vt:lpstr>
      <vt:lpstr>Activities of SIG</vt:lpstr>
      <vt:lpstr>QIBA Business – basic idea</vt:lpstr>
      <vt:lpstr>QIBA Business – basic idea</vt:lpstr>
    </vt:vector>
  </TitlesOfParts>
  <Company>RSNA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mstanits</dc:creator>
  <cp:lastModifiedBy>EDWARD F JACKSON</cp:lastModifiedBy>
  <cp:revision>257</cp:revision>
  <cp:lastPrinted>2017-02-07T21:20:42Z</cp:lastPrinted>
  <dcterms:created xsi:type="dcterms:W3CDTF">2010-08-11T13:55:38Z</dcterms:created>
  <dcterms:modified xsi:type="dcterms:W3CDTF">2019-06-12T03:55:49Z</dcterms:modified>
</cp:coreProperties>
</file>