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11" r:id="rId1"/>
  </p:sldMasterIdLst>
  <p:notesMasterIdLst>
    <p:notesMasterId r:id="rId19"/>
  </p:notesMasterIdLst>
  <p:handoutMasterIdLst>
    <p:handoutMasterId r:id="rId20"/>
  </p:handoutMasterIdLst>
  <p:sldIdLst>
    <p:sldId id="365" r:id="rId2"/>
    <p:sldId id="393" r:id="rId3"/>
    <p:sldId id="394" r:id="rId4"/>
    <p:sldId id="451" r:id="rId5"/>
    <p:sldId id="400" r:id="rId6"/>
    <p:sldId id="401" r:id="rId7"/>
    <p:sldId id="402" r:id="rId8"/>
    <p:sldId id="403" r:id="rId9"/>
    <p:sldId id="462" r:id="rId10"/>
    <p:sldId id="405" r:id="rId11"/>
    <p:sldId id="406" r:id="rId12"/>
    <p:sldId id="452" r:id="rId13"/>
    <p:sldId id="407" r:id="rId14"/>
    <p:sldId id="408" r:id="rId15"/>
    <p:sldId id="410" r:id="rId16"/>
    <p:sldId id="409" r:id="rId17"/>
    <p:sldId id="464" r:id="rId18"/>
  </p:sldIdLst>
  <p:sldSz cx="9144000" cy="5143500" type="screen16x9"/>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566014"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1132027"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698041"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2264054"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830068" algn="l" defTabSz="1132027" rtl="0" eaLnBrk="1" latinLnBrk="0" hangingPunct="1">
      <a:defRPr kern="1200">
        <a:solidFill>
          <a:schemeClr val="tx1"/>
        </a:solidFill>
        <a:latin typeface="Arial" charset="0"/>
        <a:ea typeface="ＭＳ Ｐゴシック" charset="-128"/>
        <a:cs typeface="+mn-cs"/>
      </a:defRPr>
    </a:lvl6pPr>
    <a:lvl7pPr marL="3396082" algn="l" defTabSz="1132027" rtl="0" eaLnBrk="1" latinLnBrk="0" hangingPunct="1">
      <a:defRPr kern="1200">
        <a:solidFill>
          <a:schemeClr val="tx1"/>
        </a:solidFill>
        <a:latin typeface="Arial" charset="0"/>
        <a:ea typeface="ＭＳ Ｐゴシック" charset="-128"/>
        <a:cs typeface="+mn-cs"/>
      </a:defRPr>
    </a:lvl7pPr>
    <a:lvl8pPr marL="3962095" algn="l" defTabSz="1132027" rtl="0" eaLnBrk="1" latinLnBrk="0" hangingPunct="1">
      <a:defRPr kern="1200">
        <a:solidFill>
          <a:schemeClr val="tx1"/>
        </a:solidFill>
        <a:latin typeface="Arial" charset="0"/>
        <a:ea typeface="ＭＳ Ｐゴシック" charset="-128"/>
        <a:cs typeface="+mn-cs"/>
      </a:defRPr>
    </a:lvl8pPr>
    <a:lvl9pPr marL="4528109" algn="l" defTabSz="1132027"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Carl" initials="DC"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FF"/>
    <a:srgbClr val="FF0000"/>
    <a:srgbClr val="9900CC"/>
    <a:srgbClr val="009999"/>
    <a:srgbClr val="66CCFF"/>
    <a:srgbClr val="CCECFF"/>
    <a:srgbClr val="99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251"/>
    <p:restoredTop sz="84687"/>
  </p:normalViewPr>
  <p:slideViewPr>
    <p:cSldViewPr>
      <p:cViewPr varScale="1">
        <p:scale>
          <a:sx n="122" d="100"/>
          <a:sy n="122" d="100"/>
        </p:scale>
        <p:origin x="-86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25D15-FE7F-FE4E-9B7B-5B9475D02A0D}" type="doc">
      <dgm:prSet loTypeId="urn:microsoft.com/office/officeart/2005/8/layout/hChevron3" loCatId="process" qsTypeId="urn:microsoft.com/office/officeart/2005/8/quickstyle/simple4" qsCatId="simple" csTypeId="urn:microsoft.com/office/officeart/2005/8/colors/accent1_2" csCatId="accent1" phldr="1"/>
      <dgm:spPr/>
      <dgm:t>
        <a:bodyPr/>
        <a:lstStyle/>
        <a:p>
          <a:endParaRPr lang="en-US"/>
        </a:p>
      </dgm:t>
    </dgm:pt>
    <dgm:pt modelId="{5D9B6CDF-EA79-4140-890C-16D3CFBEA404}">
      <dgm:prSet custT="1"/>
      <dgm:spPr/>
      <dgm:t>
        <a:bodyPr/>
        <a:lstStyle/>
        <a:p>
          <a:pPr marL="171450" indent="0" algn="l" rtl="0">
            <a:spcAft>
              <a:spcPts val="200"/>
            </a:spcAft>
            <a:tabLst/>
          </a:pPr>
          <a:r>
            <a:rPr lang="en-US" sz="1000" dirty="0" smtClean="0"/>
            <a:t>- Transformational</a:t>
          </a:r>
          <a:r>
            <a:rPr lang="en-US" sz="1000" baseline="0" dirty="0" smtClean="0"/>
            <a:t>: addresses gaps, impacts public health</a:t>
          </a:r>
        </a:p>
        <a:p>
          <a:pPr marL="171450" indent="0" algn="l" rtl="0">
            <a:spcAft>
              <a:spcPts val="200"/>
            </a:spcAft>
            <a:tabLst/>
          </a:pPr>
          <a:r>
            <a:rPr lang="en-US" sz="1000" baseline="0" dirty="0" smtClean="0"/>
            <a:t>- Translational: concept proved, ready to advance</a:t>
          </a:r>
        </a:p>
        <a:p>
          <a:pPr marL="171450" indent="0" algn="l" rtl="0">
            <a:spcAft>
              <a:spcPts val="200"/>
            </a:spcAft>
            <a:tabLst/>
          </a:pPr>
          <a:r>
            <a:rPr lang="en-US" sz="1000" baseline="0" dirty="0" smtClean="0"/>
            <a:t>- Feasible: good change to succeed in near term</a:t>
          </a:r>
        </a:p>
        <a:p>
          <a:pPr marL="171450" indent="0" algn="l" rtl="0">
            <a:spcAft>
              <a:spcPts val="200"/>
            </a:spcAft>
            <a:tabLst/>
          </a:pPr>
          <a:r>
            <a:rPr lang="en-US" sz="1000" baseline="0" dirty="0" smtClean="0"/>
            <a:t>- Practical: leverages existing resources and technology</a:t>
          </a:r>
        </a:p>
        <a:p>
          <a:pPr marL="171450" indent="0" algn="l" rtl="0">
            <a:spcAft>
              <a:spcPts val="200"/>
            </a:spcAft>
            <a:tabLst/>
          </a:pPr>
          <a:r>
            <a:rPr lang="en-US" sz="1000" baseline="0" dirty="0" smtClean="0"/>
            <a:t>- Collaborative: engages HW/SW/agent stakeholders </a:t>
          </a:r>
          <a:endParaRPr lang="en-US" sz="1000" dirty="0"/>
        </a:p>
      </dgm:t>
    </dgm:pt>
    <dgm:pt modelId="{FC388F1B-1663-0047-9650-408A7E4E351F}" type="parTrans" cxnId="{0067758F-D51E-8246-8281-F5F4D8EDB03F}">
      <dgm:prSet/>
      <dgm:spPr/>
      <dgm:t>
        <a:bodyPr/>
        <a:lstStyle/>
        <a:p>
          <a:endParaRPr lang="en-US"/>
        </a:p>
      </dgm:t>
    </dgm:pt>
    <dgm:pt modelId="{E519CB86-518C-CE4E-B60B-E00157F36E4A}" type="sibTrans" cxnId="{0067758F-D51E-8246-8281-F5F4D8EDB03F}">
      <dgm:prSet/>
      <dgm:spPr/>
      <dgm:t>
        <a:bodyPr/>
        <a:lstStyle/>
        <a:p>
          <a:endParaRPr lang="en-US"/>
        </a:p>
      </dgm:t>
    </dgm:pt>
    <dgm:pt modelId="{800E4AE7-6B56-094A-8AAB-21292E203310}" type="pres">
      <dgm:prSet presAssocID="{E3325D15-FE7F-FE4E-9B7B-5B9475D02A0D}" presName="Name0" presStyleCnt="0">
        <dgm:presLayoutVars>
          <dgm:dir val="rev"/>
          <dgm:resizeHandles val="exact"/>
        </dgm:presLayoutVars>
      </dgm:prSet>
      <dgm:spPr/>
      <dgm:t>
        <a:bodyPr/>
        <a:lstStyle/>
        <a:p>
          <a:endParaRPr lang="en-US"/>
        </a:p>
      </dgm:t>
    </dgm:pt>
    <dgm:pt modelId="{DABEB888-63B7-EE46-BA40-2E92B1BBCF8C}" type="pres">
      <dgm:prSet presAssocID="{5D9B6CDF-EA79-4140-890C-16D3CFBEA404}" presName="parTxOnly" presStyleLbl="node1" presStyleIdx="0" presStyleCnt="1">
        <dgm:presLayoutVars>
          <dgm:bulletEnabled val="1"/>
        </dgm:presLayoutVars>
      </dgm:prSet>
      <dgm:spPr/>
      <dgm:t>
        <a:bodyPr/>
        <a:lstStyle/>
        <a:p>
          <a:endParaRPr lang="en-US"/>
        </a:p>
      </dgm:t>
    </dgm:pt>
  </dgm:ptLst>
  <dgm:cxnLst>
    <dgm:cxn modelId="{CFAB037F-FD49-124E-8CAE-69471923C049}" type="presOf" srcId="{5D9B6CDF-EA79-4140-890C-16D3CFBEA404}" destId="{DABEB888-63B7-EE46-BA40-2E92B1BBCF8C}" srcOrd="0" destOrd="0" presId="urn:microsoft.com/office/officeart/2005/8/layout/hChevron3"/>
    <dgm:cxn modelId="{9B82534A-5C66-3E42-9F67-0E978EBE1BA7}" type="presOf" srcId="{E3325D15-FE7F-FE4E-9B7B-5B9475D02A0D}" destId="{800E4AE7-6B56-094A-8AAB-21292E203310}" srcOrd="0" destOrd="0" presId="urn:microsoft.com/office/officeart/2005/8/layout/hChevron3"/>
    <dgm:cxn modelId="{0067758F-D51E-8246-8281-F5F4D8EDB03F}" srcId="{E3325D15-FE7F-FE4E-9B7B-5B9475D02A0D}" destId="{5D9B6CDF-EA79-4140-890C-16D3CFBEA404}" srcOrd="0" destOrd="0" parTransId="{FC388F1B-1663-0047-9650-408A7E4E351F}" sibTransId="{E519CB86-518C-CE4E-B60B-E00157F36E4A}"/>
    <dgm:cxn modelId="{ED6E7EBB-111D-7F45-9D08-7BABC79BB754}" type="presParOf" srcId="{800E4AE7-6B56-094A-8AAB-21292E203310}" destId="{DABEB888-63B7-EE46-BA40-2E92B1BBCF8C}"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25D15-FE7F-FE4E-9B7B-5B9475D02A0D}" type="doc">
      <dgm:prSet loTypeId="urn:microsoft.com/office/officeart/2005/8/layout/hChevron3" loCatId="process" qsTypeId="urn:microsoft.com/office/officeart/2005/8/quickstyle/simple4" qsCatId="simple" csTypeId="urn:microsoft.com/office/officeart/2005/8/colors/accent1_2" csCatId="accent1" phldr="1"/>
      <dgm:spPr/>
      <dgm:t>
        <a:bodyPr/>
        <a:lstStyle/>
        <a:p>
          <a:endParaRPr lang="en-US"/>
        </a:p>
      </dgm:t>
    </dgm:pt>
    <dgm:pt modelId="{5D9B6CDF-EA79-4140-890C-16D3CFBEA404}">
      <dgm:prSet custT="1"/>
      <dgm:spPr/>
      <dgm:t>
        <a:bodyPr/>
        <a:lstStyle/>
        <a:p>
          <a:pPr marL="171450" indent="0" algn="l" rtl="0">
            <a:spcAft>
              <a:spcPts val="200"/>
            </a:spcAft>
            <a:tabLst/>
          </a:pPr>
          <a:r>
            <a:rPr lang="en-US" sz="1000" dirty="0" smtClean="0"/>
            <a:t>- Identify significant sources</a:t>
          </a:r>
          <a:r>
            <a:rPr lang="en-US" sz="1000" baseline="0" dirty="0" smtClean="0"/>
            <a:t> of bias and variance</a:t>
          </a:r>
        </a:p>
        <a:p>
          <a:pPr marL="171450" indent="0" algn="l" rtl="0">
            <a:spcAft>
              <a:spcPts val="200"/>
            </a:spcAft>
            <a:tabLst/>
          </a:pPr>
          <a:r>
            <a:rPr lang="en-US" sz="1000" baseline="0" dirty="0" smtClean="0"/>
            <a:t>- Estimate achievable accuracy and precision</a:t>
          </a:r>
        </a:p>
        <a:p>
          <a:pPr marL="171450" indent="0" algn="l" rtl="0">
            <a:spcAft>
              <a:spcPts val="200"/>
            </a:spcAft>
            <a:tabLst/>
          </a:pPr>
          <a:r>
            <a:rPr lang="en-US" sz="1000" baseline="0" dirty="0" smtClean="0"/>
            <a:t>- Validate underlying assumptions and mechanisms</a:t>
          </a:r>
        </a:p>
        <a:p>
          <a:pPr marL="171450" indent="0" algn="l" rtl="0">
            <a:spcAft>
              <a:spcPts val="200"/>
            </a:spcAft>
            <a:tabLst/>
          </a:pPr>
          <a:r>
            <a:rPr lang="en-US" sz="1000" baseline="0" dirty="0" smtClean="0"/>
            <a:t>- Determine details to specify in the Profile</a:t>
          </a:r>
        </a:p>
      </dgm:t>
    </dgm:pt>
    <dgm:pt modelId="{FC388F1B-1663-0047-9650-408A7E4E351F}" type="parTrans" cxnId="{0067758F-D51E-8246-8281-F5F4D8EDB03F}">
      <dgm:prSet/>
      <dgm:spPr/>
      <dgm:t>
        <a:bodyPr/>
        <a:lstStyle/>
        <a:p>
          <a:endParaRPr lang="en-US"/>
        </a:p>
      </dgm:t>
    </dgm:pt>
    <dgm:pt modelId="{E519CB86-518C-CE4E-B60B-E00157F36E4A}" type="sibTrans" cxnId="{0067758F-D51E-8246-8281-F5F4D8EDB03F}">
      <dgm:prSet/>
      <dgm:spPr/>
      <dgm:t>
        <a:bodyPr/>
        <a:lstStyle/>
        <a:p>
          <a:endParaRPr lang="en-US"/>
        </a:p>
      </dgm:t>
    </dgm:pt>
    <dgm:pt modelId="{800E4AE7-6B56-094A-8AAB-21292E203310}" type="pres">
      <dgm:prSet presAssocID="{E3325D15-FE7F-FE4E-9B7B-5B9475D02A0D}" presName="Name0" presStyleCnt="0">
        <dgm:presLayoutVars>
          <dgm:dir val="rev"/>
          <dgm:resizeHandles val="exact"/>
        </dgm:presLayoutVars>
      </dgm:prSet>
      <dgm:spPr/>
      <dgm:t>
        <a:bodyPr/>
        <a:lstStyle/>
        <a:p>
          <a:endParaRPr lang="en-US"/>
        </a:p>
      </dgm:t>
    </dgm:pt>
    <dgm:pt modelId="{DABEB888-63B7-EE46-BA40-2E92B1BBCF8C}" type="pres">
      <dgm:prSet presAssocID="{5D9B6CDF-EA79-4140-890C-16D3CFBEA404}" presName="parTxOnly" presStyleLbl="node1" presStyleIdx="0" presStyleCnt="1">
        <dgm:presLayoutVars>
          <dgm:bulletEnabled val="1"/>
        </dgm:presLayoutVars>
      </dgm:prSet>
      <dgm:spPr/>
      <dgm:t>
        <a:bodyPr/>
        <a:lstStyle/>
        <a:p>
          <a:endParaRPr lang="en-US"/>
        </a:p>
      </dgm:t>
    </dgm:pt>
  </dgm:ptLst>
  <dgm:cxnLst>
    <dgm:cxn modelId="{44D1B84A-2933-674C-BD7A-188933E3B4EA}" type="presOf" srcId="{E3325D15-FE7F-FE4E-9B7B-5B9475D02A0D}" destId="{800E4AE7-6B56-094A-8AAB-21292E203310}" srcOrd="0" destOrd="0" presId="urn:microsoft.com/office/officeart/2005/8/layout/hChevron3"/>
    <dgm:cxn modelId="{0067758F-D51E-8246-8281-F5F4D8EDB03F}" srcId="{E3325D15-FE7F-FE4E-9B7B-5B9475D02A0D}" destId="{5D9B6CDF-EA79-4140-890C-16D3CFBEA404}" srcOrd="0" destOrd="0" parTransId="{FC388F1B-1663-0047-9650-408A7E4E351F}" sibTransId="{E519CB86-518C-CE4E-B60B-E00157F36E4A}"/>
    <dgm:cxn modelId="{BD05485C-3E21-604D-8BD0-5E76C592E7D2}" type="presOf" srcId="{5D9B6CDF-EA79-4140-890C-16D3CFBEA404}" destId="{DABEB888-63B7-EE46-BA40-2E92B1BBCF8C}" srcOrd="0" destOrd="0" presId="urn:microsoft.com/office/officeart/2005/8/layout/hChevron3"/>
    <dgm:cxn modelId="{EE7BED28-78C3-8B4C-AA64-BE6C8791C9CB}" type="presParOf" srcId="{800E4AE7-6B56-094A-8AAB-21292E203310}" destId="{DABEB888-63B7-EE46-BA40-2E92B1BBCF8C}"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25D15-FE7F-FE4E-9B7B-5B9475D02A0D}" type="doc">
      <dgm:prSet loTypeId="urn:microsoft.com/office/officeart/2005/8/layout/hChevron3" loCatId="process" qsTypeId="urn:microsoft.com/office/officeart/2005/8/quickstyle/simple4" qsCatId="simple" csTypeId="urn:microsoft.com/office/officeart/2005/8/colors/accent1_2" csCatId="accent1" phldr="1"/>
      <dgm:spPr/>
      <dgm:t>
        <a:bodyPr/>
        <a:lstStyle/>
        <a:p>
          <a:endParaRPr lang="en-US"/>
        </a:p>
      </dgm:t>
    </dgm:pt>
    <dgm:pt modelId="{5D9B6CDF-EA79-4140-890C-16D3CFBEA404}">
      <dgm:prSet custT="1"/>
      <dgm:spPr/>
      <dgm:t>
        <a:bodyPr/>
        <a:lstStyle/>
        <a:p>
          <a:pPr marL="171450" indent="0" algn="l" rtl="0">
            <a:spcAft>
              <a:spcPts val="200"/>
            </a:spcAft>
            <a:tabLst/>
          </a:pPr>
          <a:r>
            <a:rPr lang="en-US" sz="1000" dirty="0" smtClean="0"/>
            <a:t>- Define claim</a:t>
          </a:r>
          <a:r>
            <a:rPr lang="en-US" sz="1000" baseline="0" dirty="0" smtClean="0"/>
            <a:t> (cross-sectional and/or longitudinal) and clinical context</a:t>
          </a:r>
          <a:endParaRPr lang="en-US" sz="1000" dirty="0" smtClean="0"/>
        </a:p>
        <a:p>
          <a:pPr marL="171450" indent="0" algn="l" rtl="0">
            <a:spcAft>
              <a:spcPts val="200"/>
            </a:spcAft>
            <a:tabLst/>
          </a:pPr>
          <a:r>
            <a:rPr lang="en-US" sz="1000" dirty="0" smtClean="0"/>
            <a:t>- Specify details necessary for robust implementation</a:t>
          </a:r>
          <a:endParaRPr lang="en-US" sz="1000" baseline="0" dirty="0" smtClean="0"/>
        </a:p>
        <a:p>
          <a:pPr marL="171450" indent="0" algn="l" rtl="0">
            <a:spcAft>
              <a:spcPts val="200"/>
            </a:spcAft>
            <a:tabLst/>
          </a:pPr>
          <a:r>
            <a:rPr lang="en-US" sz="1000" baseline="0" dirty="0" smtClean="0"/>
            <a:t>- Make details clear, implementable, and testable</a:t>
          </a:r>
        </a:p>
        <a:p>
          <a:pPr marL="171450" indent="0" algn="l" rtl="0">
            <a:spcAft>
              <a:spcPts val="200"/>
            </a:spcAft>
            <a:tabLst/>
          </a:pPr>
          <a:r>
            <a:rPr lang="en-US" sz="1000" baseline="0" dirty="0" smtClean="0"/>
            <a:t>- Define conformance criteria for each “actor” in imaging chain</a:t>
          </a:r>
        </a:p>
      </dgm:t>
    </dgm:pt>
    <dgm:pt modelId="{FC388F1B-1663-0047-9650-408A7E4E351F}" type="parTrans" cxnId="{0067758F-D51E-8246-8281-F5F4D8EDB03F}">
      <dgm:prSet/>
      <dgm:spPr/>
      <dgm:t>
        <a:bodyPr/>
        <a:lstStyle/>
        <a:p>
          <a:endParaRPr lang="en-US"/>
        </a:p>
      </dgm:t>
    </dgm:pt>
    <dgm:pt modelId="{E519CB86-518C-CE4E-B60B-E00157F36E4A}" type="sibTrans" cxnId="{0067758F-D51E-8246-8281-F5F4D8EDB03F}">
      <dgm:prSet/>
      <dgm:spPr/>
      <dgm:t>
        <a:bodyPr/>
        <a:lstStyle/>
        <a:p>
          <a:endParaRPr lang="en-US"/>
        </a:p>
      </dgm:t>
    </dgm:pt>
    <dgm:pt modelId="{800E4AE7-6B56-094A-8AAB-21292E203310}" type="pres">
      <dgm:prSet presAssocID="{E3325D15-FE7F-FE4E-9B7B-5B9475D02A0D}" presName="Name0" presStyleCnt="0">
        <dgm:presLayoutVars>
          <dgm:dir val="rev"/>
          <dgm:resizeHandles val="exact"/>
        </dgm:presLayoutVars>
      </dgm:prSet>
      <dgm:spPr/>
      <dgm:t>
        <a:bodyPr/>
        <a:lstStyle/>
        <a:p>
          <a:endParaRPr lang="en-US"/>
        </a:p>
      </dgm:t>
    </dgm:pt>
    <dgm:pt modelId="{DABEB888-63B7-EE46-BA40-2E92B1BBCF8C}" type="pres">
      <dgm:prSet presAssocID="{5D9B6CDF-EA79-4140-890C-16D3CFBEA404}" presName="parTxOnly" presStyleLbl="node1" presStyleIdx="0" presStyleCnt="1">
        <dgm:presLayoutVars>
          <dgm:bulletEnabled val="1"/>
        </dgm:presLayoutVars>
      </dgm:prSet>
      <dgm:spPr/>
      <dgm:t>
        <a:bodyPr/>
        <a:lstStyle/>
        <a:p>
          <a:endParaRPr lang="en-US"/>
        </a:p>
      </dgm:t>
    </dgm:pt>
  </dgm:ptLst>
  <dgm:cxnLst>
    <dgm:cxn modelId="{4C453510-D85C-E348-B951-9D222F333DE6}" type="presOf" srcId="{E3325D15-FE7F-FE4E-9B7B-5B9475D02A0D}" destId="{800E4AE7-6B56-094A-8AAB-21292E203310}" srcOrd="0" destOrd="0" presId="urn:microsoft.com/office/officeart/2005/8/layout/hChevron3"/>
    <dgm:cxn modelId="{DE8E9976-0EF0-514F-A63B-A282B9C0E833}" type="presOf" srcId="{5D9B6CDF-EA79-4140-890C-16D3CFBEA404}" destId="{DABEB888-63B7-EE46-BA40-2E92B1BBCF8C}" srcOrd="0" destOrd="0" presId="urn:microsoft.com/office/officeart/2005/8/layout/hChevron3"/>
    <dgm:cxn modelId="{0067758F-D51E-8246-8281-F5F4D8EDB03F}" srcId="{E3325D15-FE7F-FE4E-9B7B-5B9475D02A0D}" destId="{5D9B6CDF-EA79-4140-890C-16D3CFBEA404}" srcOrd="0" destOrd="0" parTransId="{FC388F1B-1663-0047-9650-408A7E4E351F}" sibTransId="{E519CB86-518C-CE4E-B60B-E00157F36E4A}"/>
    <dgm:cxn modelId="{EC088340-E275-7840-93AC-7A6928A66469}" type="presParOf" srcId="{800E4AE7-6B56-094A-8AAB-21292E203310}" destId="{DABEB888-63B7-EE46-BA40-2E92B1BBCF8C}"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25D15-FE7F-FE4E-9B7B-5B9475D02A0D}" type="doc">
      <dgm:prSet loTypeId="urn:microsoft.com/office/officeart/2005/8/layout/hChevron3" loCatId="process" qsTypeId="urn:microsoft.com/office/officeart/2005/8/quickstyle/simple4" qsCatId="simple" csTypeId="urn:microsoft.com/office/officeart/2005/8/colors/accent1_2" csCatId="accent1" phldr="1"/>
      <dgm:spPr/>
      <dgm:t>
        <a:bodyPr/>
        <a:lstStyle/>
        <a:p>
          <a:endParaRPr lang="en-US"/>
        </a:p>
      </dgm:t>
    </dgm:pt>
    <dgm:pt modelId="{5D9B6CDF-EA79-4140-890C-16D3CFBEA404}">
      <dgm:prSet custT="1"/>
      <dgm:spPr/>
      <dgm:t>
        <a:bodyPr/>
        <a:lstStyle/>
        <a:p>
          <a:pPr marL="171450" indent="0" algn="l" rtl="0">
            <a:spcAft>
              <a:spcPts val="200"/>
            </a:spcAft>
            <a:tabLst/>
          </a:pPr>
          <a:r>
            <a:rPr lang="en-US" sz="1000" dirty="0" smtClean="0"/>
            <a:t>- Test</a:t>
          </a:r>
          <a:r>
            <a:rPr lang="en-US" sz="1000" baseline="0" dirty="0" smtClean="0"/>
            <a:t> conformance with QIBA Profile specifications</a:t>
          </a:r>
        </a:p>
        <a:p>
          <a:pPr marL="171450" indent="0" algn="l" rtl="0">
            <a:spcAft>
              <a:spcPts val="200"/>
            </a:spcAft>
            <a:tabLst/>
          </a:pPr>
          <a:r>
            <a:rPr lang="en-US" sz="1000" baseline="0" dirty="0" smtClean="0"/>
            <a:t>- Publish validated products and sites</a:t>
          </a:r>
        </a:p>
      </dgm:t>
    </dgm:pt>
    <dgm:pt modelId="{FC388F1B-1663-0047-9650-408A7E4E351F}" type="parTrans" cxnId="{0067758F-D51E-8246-8281-F5F4D8EDB03F}">
      <dgm:prSet/>
      <dgm:spPr/>
      <dgm:t>
        <a:bodyPr/>
        <a:lstStyle/>
        <a:p>
          <a:endParaRPr lang="en-US"/>
        </a:p>
      </dgm:t>
    </dgm:pt>
    <dgm:pt modelId="{E519CB86-518C-CE4E-B60B-E00157F36E4A}" type="sibTrans" cxnId="{0067758F-D51E-8246-8281-F5F4D8EDB03F}">
      <dgm:prSet/>
      <dgm:spPr/>
      <dgm:t>
        <a:bodyPr/>
        <a:lstStyle/>
        <a:p>
          <a:endParaRPr lang="en-US"/>
        </a:p>
      </dgm:t>
    </dgm:pt>
    <dgm:pt modelId="{800E4AE7-6B56-094A-8AAB-21292E203310}" type="pres">
      <dgm:prSet presAssocID="{E3325D15-FE7F-FE4E-9B7B-5B9475D02A0D}" presName="Name0" presStyleCnt="0">
        <dgm:presLayoutVars>
          <dgm:dir val="rev"/>
          <dgm:resizeHandles val="exact"/>
        </dgm:presLayoutVars>
      </dgm:prSet>
      <dgm:spPr/>
      <dgm:t>
        <a:bodyPr/>
        <a:lstStyle/>
        <a:p>
          <a:endParaRPr lang="en-US"/>
        </a:p>
      </dgm:t>
    </dgm:pt>
    <dgm:pt modelId="{DABEB888-63B7-EE46-BA40-2E92B1BBCF8C}" type="pres">
      <dgm:prSet presAssocID="{5D9B6CDF-EA79-4140-890C-16D3CFBEA404}" presName="parTxOnly" presStyleLbl="node1" presStyleIdx="0" presStyleCnt="1">
        <dgm:presLayoutVars>
          <dgm:bulletEnabled val="1"/>
        </dgm:presLayoutVars>
      </dgm:prSet>
      <dgm:spPr/>
      <dgm:t>
        <a:bodyPr/>
        <a:lstStyle/>
        <a:p>
          <a:endParaRPr lang="en-US"/>
        </a:p>
      </dgm:t>
    </dgm:pt>
  </dgm:ptLst>
  <dgm:cxnLst>
    <dgm:cxn modelId="{8A307E6F-66E2-4A4E-A5B0-44AD0002AEAA}" type="presOf" srcId="{E3325D15-FE7F-FE4E-9B7B-5B9475D02A0D}" destId="{800E4AE7-6B56-094A-8AAB-21292E203310}" srcOrd="0" destOrd="0" presId="urn:microsoft.com/office/officeart/2005/8/layout/hChevron3"/>
    <dgm:cxn modelId="{0067758F-D51E-8246-8281-F5F4D8EDB03F}" srcId="{E3325D15-FE7F-FE4E-9B7B-5B9475D02A0D}" destId="{5D9B6CDF-EA79-4140-890C-16D3CFBEA404}" srcOrd="0" destOrd="0" parTransId="{FC388F1B-1663-0047-9650-408A7E4E351F}" sibTransId="{E519CB86-518C-CE4E-B60B-E00157F36E4A}"/>
    <dgm:cxn modelId="{0BA7B236-306B-2B40-BA7D-08310E9EDFF4}" type="presOf" srcId="{5D9B6CDF-EA79-4140-890C-16D3CFBEA404}" destId="{DABEB888-63B7-EE46-BA40-2E92B1BBCF8C}" srcOrd="0" destOrd="0" presId="urn:microsoft.com/office/officeart/2005/8/layout/hChevron3"/>
    <dgm:cxn modelId="{4DCFE9D5-207B-FE40-99B4-162324CEE388}" type="presParOf" srcId="{800E4AE7-6B56-094A-8AAB-21292E203310}" destId="{DABEB888-63B7-EE46-BA40-2E92B1BBCF8C}" srcOrd="0"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B888-63B7-EE46-BA40-2E92B1BBCF8C}">
      <dsp:nvSpPr>
        <dsp:cNvPr id="0" name=""/>
        <dsp:cNvSpPr/>
      </dsp:nvSpPr>
      <dsp:spPr>
        <a:xfrm rot="10800000">
          <a:off x="2012" y="0"/>
          <a:ext cx="4118454" cy="83820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26670" rIns="53340" bIns="26670" numCol="1" spcCol="1270" anchor="ctr" anchorCtr="0">
          <a:noAutofit/>
        </a:bodyPr>
        <a:lstStyle/>
        <a:p>
          <a:pPr marL="171450" lvl="0" indent="0" algn="l" defTabSz="444500" rtl="0">
            <a:lnSpc>
              <a:spcPct val="90000"/>
            </a:lnSpc>
            <a:spcBef>
              <a:spcPct val="0"/>
            </a:spcBef>
            <a:spcAft>
              <a:spcPts val="200"/>
            </a:spcAft>
            <a:tabLst/>
          </a:pPr>
          <a:r>
            <a:rPr lang="en-US" sz="1000" kern="1200" dirty="0" smtClean="0"/>
            <a:t>- Transformational</a:t>
          </a:r>
          <a:r>
            <a:rPr lang="en-US" sz="1000" kern="1200" baseline="0" dirty="0" smtClean="0"/>
            <a:t>: addresses gaps, impacts public health</a:t>
          </a:r>
        </a:p>
        <a:p>
          <a:pPr marL="171450" lvl="0" indent="0" algn="l" defTabSz="444500" rtl="0">
            <a:lnSpc>
              <a:spcPct val="90000"/>
            </a:lnSpc>
            <a:spcBef>
              <a:spcPct val="0"/>
            </a:spcBef>
            <a:spcAft>
              <a:spcPts val="200"/>
            </a:spcAft>
            <a:tabLst/>
          </a:pPr>
          <a:r>
            <a:rPr lang="en-US" sz="1000" kern="1200" baseline="0" dirty="0" smtClean="0"/>
            <a:t>- Translational: concept proved, ready to advance</a:t>
          </a:r>
        </a:p>
        <a:p>
          <a:pPr marL="171450" lvl="0" indent="0" algn="l" defTabSz="444500" rtl="0">
            <a:lnSpc>
              <a:spcPct val="90000"/>
            </a:lnSpc>
            <a:spcBef>
              <a:spcPct val="0"/>
            </a:spcBef>
            <a:spcAft>
              <a:spcPts val="200"/>
            </a:spcAft>
            <a:tabLst/>
          </a:pPr>
          <a:r>
            <a:rPr lang="en-US" sz="1000" kern="1200" baseline="0" dirty="0" smtClean="0"/>
            <a:t>- Feasible: good change to succeed in near term</a:t>
          </a:r>
        </a:p>
        <a:p>
          <a:pPr marL="171450" lvl="0" indent="0" algn="l" defTabSz="444500" rtl="0">
            <a:lnSpc>
              <a:spcPct val="90000"/>
            </a:lnSpc>
            <a:spcBef>
              <a:spcPct val="0"/>
            </a:spcBef>
            <a:spcAft>
              <a:spcPts val="200"/>
            </a:spcAft>
            <a:tabLst/>
          </a:pPr>
          <a:r>
            <a:rPr lang="en-US" sz="1000" kern="1200" baseline="0" dirty="0" smtClean="0"/>
            <a:t>- Practical: leverages existing resources and technology</a:t>
          </a:r>
        </a:p>
        <a:p>
          <a:pPr marL="171450" lvl="0" indent="0" algn="l" defTabSz="444500" rtl="0">
            <a:lnSpc>
              <a:spcPct val="90000"/>
            </a:lnSpc>
            <a:spcBef>
              <a:spcPct val="0"/>
            </a:spcBef>
            <a:spcAft>
              <a:spcPts val="200"/>
            </a:spcAft>
            <a:tabLst/>
          </a:pPr>
          <a:r>
            <a:rPr lang="en-US" sz="1000" kern="1200" baseline="0" dirty="0" smtClean="0"/>
            <a:t>- Collaborative: engages HW/SW/agent stakeholders </a:t>
          </a:r>
          <a:endParaRPr lang="en-US" sz="1000" kern="1200" dirty="0"/>
        </a:p>
      </dsp:txBody>
      <dsp:txXfrm rot="10800000">
        <a:off x="211562" y="0"/>
        <a:ext cx="3908904" cy="838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B888-63B7-EE46-BA40-2E92B1BBCF8C}">
      <dsp:nvSpPr>
        <dsp:cNvPr id="0" name=""/>
        <dsp:cNvSpPr/>
      </dsp:nvSpPr>
      <dsp:spPr>
        <a:xfrm rot="10800000">
          <a:off x="2012" y="0"/>
          <a:ext cx="4118454" cy="83820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26670" rIns="53340" bIns="26670" numCol="1" spcCol="1270" anchor="ctr" anchorCtr="0">
          <a:noAutofit/>
        </a:bodyPr>
        <a:lstStyle/>
        <a:p>
          <a:pPr marL="171450" lvl="0" indent="0" algn="l" defTabSz="444500" rtl="0">
            <a:lnSpc>
              <a:spcPct val="90000"/>
            </a:lnSpc>
            <a:spcBef>
              <a:spcPct val="0"/>
            </a:spcBef>
            <a:spcAft>
              <a:spcPts val="200"/>
            </a:spcAft>
            <a:tabLst/>
          </a:pPr>
          <a:r>
            <a:rPr lang="en-US" sz="1000" kern="1200" dirty="0" smtClean="0"/>
            <a:t>- Identify significant sources</a:t>
          </a:r>
          <a:r>
            <a:rPr lang="en-US" sz="1000" kern="1200" baseline="0" dirty="0" smtClean="0"/>
            <a:t> of bias and variance</a:t>
          </a:r>
        </a:p>
        <a:p>
          <a:pPr marL="171450" lvl="0" indent="0" algn="l" defTabSz="444500" rtl="0">
            <a:lnSpc>
              <a:spcPct val="90000"/>
            </a:lnSpc>
            <a:spcBef>
              <a:spcPct val="0"/>
            </a:spcBef>
            <a:spcAft>
              <a:spcPts val="200"/>
            </a:spcAft>
            <a:tabLst/>
          </a:pPr>
          <a:r>
            <a:rPr lang="en-US" sz="1000" kern="1200" baseline="0" dirty="0" smtClean="0"/>
            <a:t>- Estimate achievable accuracy and precision</a:t>
          </a:r>
        </a:p>
        <a:p>
          <a:pPr marL="171450" lvl="0" indent="0" algn="l" defTabSz="444500" rtl="0">
            <a:lnSpc>
              <a:spcPct val="90000"/>
            </a:lnSpc>
            <a:spcBef>
              <a:spcPct val="0"/>
            </a:spcBef>
            <a:spcAft>
              <a:spcPts val="200"/>
            </a:spcAft>
            <a:tabLst/>
          </a:pPr>
          <a:r>
            <a:rPr lang="en-US" sz="1000" kern="1200" baseline="0" dirty="0" smtClean="0"/>
            <a:t>- Validate underlying assumptions and mechanisms</a:t>
          </a:r>
        </a:p>
        <a:p>
          <a:pPr marL="171450" lvl="0" indent="0" algn="l" defTabSz="444500" rtl="0">
            <a:lnSpc>
              <a:spcPct val="90000"/>
            </a:lnSpc>
            <a:spcBef>
              <a:spcPct val="0"/>
            </a:spcBef>
            <a:spcAft>
              <a:spcPts val="200"/>
            </a:spcAft>
            <a:tabLst/>
          </a:pPr>
          <a:r>
            <a:rPr lang="en-US" sz="1000" kern="1200" baseline="0" dirty="0" smtClean="0"/>
            <a:t>- Determine details to specify in the Profile</a:t>
          </a:r>
        </a:p>
      </dsp:txBody>
      <dsp:txXfrm rot="10800000">
        <a:off x="211562" y="0"/>
        <a:ext cx="3908904" cy="838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B888-63B7-EE46-BA40-2E92B1BBCF8C}">
      <dsp:nvSpPr>
        <dsp:cNvPr id="0" name=""/>
        <dsp:cNvSpPr/>
      </dsp:nvSpPr>
      <dsp:spPr>
        <a:xfrm rot="10800000">
          <a:off x="2012" y="0"/>
          <a:ext cx="4118454" cy="83820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26670" rIns="53340" bIns="26670" numCol="1" spcCol="1270" anchor="ctr" anchorCtr="0">
          <a:noAutofit/>
        </a:bodyPr>
        <a:lstStyle/>
        <a:p>
          <a:pPr marL="171450" lvl="0" indent="0" algn="l" defTabSz="444500" rtl="0">
            <a:lnSpc>
              <a:spcPct val="90000"/>
            </a:lnSpc>
            <a:spcBef>
              <a:spcPct val="0"/>
            </a:spcBef>
            <a:spcAft>
              <a:spcPts val="200"/>
            </a:spcAft>
            <a:tabLst/>
          </a:pPr>
          <a:r>
            <a:rPr lang="en-US" sz="1000" kern="1200" dirty="0" smtClean="0"/>
            <a:t>- Define claim</a:t>
          </a:r>
          <a:r>
            <a:rPr lang="en-US" sz="1000" kern="1200" baseline="0" dirty="0" smtClean="0"/>
            <a:t> (cross-sectional and/or longitudinal) and clinical context</a:t>
          </a:r>
          <a:endParaRPr lang="en-US" sz="1000" kern="1200" dirty="0" smtClean="0"/>
        </a:p>
        <a:p>
          <a:pPr marL="171450" lvl="0" indent="0" algn="l" defTabSz="444500" rtl="0">
            <a:lnSpc>
              <a:spcPct val="90000"/>
            </a:lnSpc>
            <a:spcBef>
              <a:spcPct val="0"/>
            </a:spcBef>
            <a:spcAft>
              <a:spcPts val="200"/>
            </a:spcAft>
            <a:tabLst/>
          </a:pPr>
          <a:r>
            <a:rPr lang="en-US" sz="1000" kern="1200" dirty="0" smtClean="0"/>
            <a:t>- Specify details necessary for robust implementation</a:t>
          </a:r>
          <a:endParaRPr lang="en-US" sz="1000" kern="1200" baseline="0" dirty="0" smtClean="0"/>
        </a:p>
        <a:p>
          <a:pPr marL="171450" lvl="0" indent="0" algn="l" defTabSz="444500" rtl="0">
            <a:lnSpc>
              <a:spcPct val="90000"/>
            </a:lnSpc>
            <a:spcBef>
              <a:spcPct val="0"/>
            </a:spcBef>
            <a:spcAft>
              <a:spcPts val="200"/>
            </a:spcAft>
            <a:tabLst/>
          </a:pPr>
          <a:r>
            <a:rPr lang="en-US" sz="1000" kern="1200" baseline="0" dirty="0" smtClean="0"/>
            <a:t>- Make details clear, implementable, and testable</a:t>
          </a:r>
        </a:p>
        <a:p>
          <a:pPr marL="171450" lvl="0" indent="0" algn="l" defTabSz="444500" rtl="0">
            <a:lnSpc>
              <a:spcPct val="90000"/>
            </a:lnSpc>
            <a:spcBef>
              <a:spcPct val="0"/>
            </a:spcBef>
            <a:spcAft>
              <a:spcPts val="200"/>
            </a:spcAft>
            <a:tabLst/>
          </a:pPr>
          <a:r>
            <a:rPr lang="en-US" sz="1000" kern="1200" baseline="0" dirty="0" smtClean="0"/>
            <a:t>- Define conformance criteria for each “actor” in imaging chain</a:t>
          </a:r>
        </a:p>
      </dsp:txBody>
      <dsp:txXfrm rot="10800000">
        <a:off x="211562" y="0"/>
        <a:ext cx="3908904" cy="838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EB888-63B7-EE46-BA40-2E92B1BBCF8C}">
      <dsp:nvSpPr>
        <dsp:cNvPr id="0" name=""/>
        <dsp:cNvSpPr/>
      </dsp:nvSpPr>
      <dsp:spPr>
        <a:xfrm rot="10800000">
          <a:off x="2012" y="0"/>
          <a:ext cx="4118454" cy="68580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26670" rIns="53340" bIns="26670" numCol="1" spcCol="1270" anchor="ctr" anchorCtr="0">
          <a:noAutofit/>
        </a:bodyPr>
        <a:lstStyle/>
        <a:p>
          <a:pPr marL="171450" lvl="0" indent="0" algn="l" defTabSz="444500" rtl="0">
            <a:lnSpc>
              <a:spcPct val="90000"/>
            </a:lnSpc>
            <a:spcBef>
              <a:spcPct val="0"/>
            </a:spcBef>
            <a:spcAft>
              <a:spcPts val="200"/>
            </a:spcAft>
            <a:tabLst/>
          </a:pPr>
          <a:r>
            <a:rPr lang="en-US" sz="1000" kern="1200" dirty="0" smtClean="0"/>
            <a:t>- Test</a:t>
          </a:r>
          <a:r>
            <a:rPr lang="en-US" sz="1000" kern="1200" baseline="0" dirty="0" smtClean="0"/>
            <a:t> conformance with QIBA Profile specifications</a:t>
          </a:r>
        </a:p>
        <a:p>
          <a:pPr marL="171450" lvl="0" indent="0" algn="l" defTabSz="444500" rtl="0">
            <a:lnSpc>
              <a:spcPct val="90000"/>
            </a:lnSpc>
            <a:spcBef>
              <a:spcPct val="0"/>
            </a:spcBef>
            <a:spcAft>
              <a:spcPts val="200"/>
            </a:spcAft>
            <a:tabLst/>
          </a:pPr>
          <a:r>
            <a:rPr lang="en-US" sz="1000" kern="1200" baseline="0" dirty="0" smtClean="0"/>
            <a:t>- Publish validated products and sites</a:t>
          </a:r>
        </a:p>
      </dsp:txBody>
      <dsp:txXfrm rot="10800000">
        <a:off x="173462" y="0"/>
        <a:ext cx="3947004" cy="6858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latin typeface="Arial" charset="0"/>
                <a:ea typeface="+mn-ea"/>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vl1pPr>
          </a:lstStyle>
          <a:p>
            <a:fld id="{F42AB55E-1FFF-7940-9968-A7ECE7A8FECF}" type="datetime1">
              <a:rPr lang="en-US" altLang="en-US"/>
              <a:pPr/>
              <a:t>8/9/2016</a:t>
            </a:fld>
            <a:endParaRPr lang="en-US" alt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eaLnBrk="1" hangingPunct="1">
              <a:defRPr sz="1200">
                <a:latin typeface="Arial" charset="0"/>
                <a:ea typeface="+mn-ea"/>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fld id="{92B51D3F-E3A0-AC4F-8160-C2070445CFE0}" type="slidenum">
              <a:rPr lang="en-US" altLang="en-US"/>
              <a:pPr/>
              <a:t>‹#›</a:t>
            </a:fld>
            <a:endParaRPr lang="en-US" altLang="en-US"/>
          </a:p>
        </p:txBody>
      </p:sp>
    </p:spTree>
    <p:extLst>
      <p:ext uri="{BB962C8B-B14F-4D97-AF65-F5344CB8AC3E}">
        <p14:creationId xmlns:p14="http://schemas.microsoft.com/office/powerpoint/2010/main" val="1371947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7107"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eaLnBrk="1" hangingPunct="1">
              <a:defRPr sz="1200"/>
            </a:lvl1pPr>
          </a:lstStyle>
          <a:p>
            <a:fld id="{F3478327-2F0E-4448-9E1C-45B0C186FAF4}" type="datetime1">
              <a:rPr lang="en-US" altLang="en-US"/>
              <a:pPr/>
              <a:t>8/9/2016</a:t>
            </a:fld>
            <a:endParaRPr lang="en-US" altLang="en-US"/>
          </a:p>
        </p:txBody>
      </p:sp>
      <p:sp>
        <p:nvSpPr>
          <p:cNvPr id="14340" name="Rectangle 4"/>
          <p:cNvSpPr>
            <a:spLocks noGrp="1" noRot="1" noChangeAspect="1" noChangeArrowheads="1" noTextEdit="1"/>
          </p:cNvSpPr>
          <p:nvPr>
            <p:ph type="sldImg" idx="2"/>
          </p:nvPr>
        </p:nvSpPr>
        <p:spPr bwMode="auto">
          <a:xfrm>
            <a:off x="409575" y="698500"/>
            <a:ext cx="62039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9" name="Rectangle 5"/>
          <p:cNvSpPr>
            <a:spLocks noGrp="1" noChangeArrowheads="1"/>
          </p:cNvSpPr>
          <p:nvPr>
            <p:ph type="body" sz="quarter" idx="3"/>
          </p:nvPr>
        </p:nvSpPr>
        <p:spPr bwMode="auto">
          <a:xfrm>
            <a:off x="701676" y="4421188"/>
            <a:ext cx="56197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47111"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eaLnBrk="1" hangingPunct="1">
              <a:defRPr sz="1200"/>
            </a:lvl1pPr>
          </a:lstStyle>
          <a:p>
            <a:fld id="{55634CDD-952B-FF4D-BEBB-FC06AD5F8AE9}" type="slidenum">
              <a:rPr lang="en-US" altLang="en-US"/>
              <a:pPr/>
              <a:t>‹#›</a:t>
            </a:fld>
            <a:endParaRPr lang="en-US" altLang="en-US"/>
          </a:p>
        </p:txBody>
      </p:sp>
    </p:spTree>
    <p:extLst>
      <p:ext uri="{BB962C8B-B14F-4D97-AF65-F5344CB8AC3E}">
        <p14:creationId xmlns:p14="http://schemas.microsoft.com/office/powerpoint/2010/main" val="175982801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486" kern="1200">
        <a:solidFill>
          <a:schemeClr val="tx1"/>
        </a:solidFill>
        <a:latin typeface="Arial" charset="0"/>
        <a:ea typeface="ＭＳ Ｐゴシック" charset="0"/>
        <a:cs typeface="+mn-cs"/>
      </a:defRPr>
    </a:lvl1pPr>
    <a:lvl2pPr marL="566014" algn="l" rtl="0" eaLnBrk="0" fontAlgn="base" hangingPunct="0">
      <a:spcBef>
        <a:spcPct val="30000"/>
      </a:spcBef>
      <a:spcAft>
        <a:spcPct val="0"/>
      </a:spcAft>
      <a:defRPr sz="1486" kern="1200">
        <a:solidFill>
          <a:schemeClr val="tx1"/>
        </a:solidFill>
        <a:latin typeface="Arial" charset="0"/>
        <a:ea typeface="ＭＳ Ｐゴシック" charset="0"/>
        <a:cs typeface="+mn-cs"/>
      </a:defRPr>
    </a:lvl2pPr>
    <a:lvl3pPr marL="1132027" algn="l" rtl="0" eaLnBrk="0" fontAlgn="base" hangingPunct="0">
      <a:spcBef>
        <a:spcPct val="30000"/>
      </a:spcBef>
      <a:spcAft>
        <a:spcPct val="0"/>
      </a:spcAft>
      <a:defRPr sz="1486" kern="1200">
        <a:solidFill>
          <a:schemeClr val="tx1"/>
        </a:solidFill>
        <a:latin typeface="Arial" charset="0"/>
        <a:ea typeface="ＭＳ Ｐゴシック" charset="0"/>
        <a:cs typeface="+mn-cs"/>
      </a:defRPr>
    </a:lvl3pPr>
    <a:lvl4pPr marL="1698041" algn="l" rtl="0" eaLnBrk="0" fontAlgn="base" hangingPunct="0">
      <a:spcBef>
        <a:spcPct val="30000"/>
      </a:spcBef>
      <a:spcAft>
        <a:spcPct val="0"/>
      </a:spcAft>
      <a:defRPr sz="1486" kern="1200">
        <a:solidFill>
          <a:schemeClr val="tx1"/>
        </a:solidFill>
        <a:latin typeface="Arial" charset="0"/>
        <a:ea typeface="ＭＳ Ｐゴシック" charset="0"/>
        <a:cs typeface="+mn-cs"/>
      </a:defRPr>
    </a:lvl4pPr>
    <a:lvl5pPr marL="2264054" algn="l" rtl="0" eaLnBrk="0" fontAlgn="base" hangingPunct="0">
      <a:spcBef>
        <a:spcPct val="30000"/>
      </a:spcBef>
      <a:spcAft>
        <a:spcPct val="0"/>
      </a:spcAft>
      <a:defRPr sz="1486" kern="1200">
        <a:solidFill>
          <a:schemeClr val="tx1"/>
        </a:solidFill>
        <a:latin typeface="Arial" charset="0"/>
        <a:ea typeface="ＭＳ Ｐゴシック" charset="0"/>
        <a:cs typeface="+mn-cs"/>
      </a:defRPr>
    </a:lvl5pPr>
    <a:lvl6pPr marL="2830068" algn="l" defTabSz="1132027" rtl="0" eaLnBrk="1" latinLnBrk="0" hangingPunct="1">
      <a:defRPr sz="1486" kern="1200">
        <a:solidFill>
          <a:schemeClr val="tx1"/>
        </a:solidFill>
        <a:latin typeface="+mn-lt"/>
        <a:ea typeface="+mn-ea"/>
        <a:cs typeface="+mn-cs"/>
      </a:defRPr>
    </a:lvl6pPr>
    <a:lvl7pPr marL="3396082" algn="l" defTabSz="1132027" rtl="0" eaLnBrk="1" latinLnBrk="0" hangingPunct="1">
      <a:defRPr sz="1486" kern="1200">
        <a:solidFill>
          <a:schemeClr val="tx1"/>
        </a:solidFill>
        <a:latin typeface="+mn-lt"/>
        <a:ea typeface="+mn-ea"/>
        <a:cs typeface="+mn-cs"/>
      </a:defRPr>
    </a:lvl7pPr>
    <a:lvl8pPr marL="3962095" algn="l" defTabSz="1132027" rtl="0" eaLnBrk="1" latinLnBrk="0" hangingPunct="1">
      <a:defRPr sz="1486" kern="1200">
        <a:solidFill>
          <a:schemeClr val="tx1"/>
        </a:solidFill>
        <a:latin typeface="+mn-lt"/>
        <a:ea typeface="+mn-ea"/>
        <a:cs typeface="+mn-cs"/>
      </a:defRPr>
    </a:lvl8pPr>
    <a:lvl9pPr marL="4528109" algn="l" defTabSz="1132027" rtl="0" eaLnBrk="1" latinLnBrk="0" hangingPunct="1">
      <a:defRPr sz="14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832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3478327-2F0E-4448-9E1C-45B0C186FAF4}" type="datetime1">
              <a:rPr lang="en-US" altLang="en-US" smtClean="0"/>
              <a:pPr/>
              <a:t>8/9/2016</a:t>
            </a:fld>
            <a:endParaRPr lang="en-US" altLang="en-US"/>
          </a:p>
        </p:txBody>
      </p:sp>
      <p:sp>
        <p:nvSpPr>
          <p:cNvPr id="5" name="Slide Number Placeholder 4"/>
          <p:cNvSpPr>
            <a:spLocks noGrp="1"/>
          </p:cNvSpPr>
          <p:nvPr>
            <p:ph type="sldNum" sz="quarter" idx="11"/>
          </p:nvPr>
        </p:nvSpPr>
        <p:spPr/>
        <p:txBody>
          <a:bodyPr/>
          <a:lstStyle/>
          <a:p>
            <a:fld id="{55634CDD-952B-FF4D-BEBB-FC06AD5F8AE9}" type="slidenum">
              <a:rPr lang="en-US" altLang="en-US" smtClean="0"/>
              <a:pPr/>
              <a:t>12</a:t>
            </a:fld>
            <a:endParaRPr lang="en-US" altLang="en-US"/>
          </a:p>
        </p:txBody>
      </p:sp>
    </p:spTree>
    <p:extLst>
      <p:ext uri="{BB962C8B-B14F-4D97-AF65-F5344CB8AC3E}">
        <p14:creationId xmlns:p14="http://schemas.microsoft.com/office/powerpoint/2010/main" val="142290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143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Times New Roman" charset="0"/>
              <a:ea typeface="+mn-ea"/>
              <a:cs typeface="+mn-cs"/>
            </a:endParaRPr>
          </a:p>
        </p:txBody>
      </p:sp>
    </p:spTree>
    <p:extLst>
      <p:ext uri="{BB962C8B-B14F-4D97-AF65-F5344CB8AC3E}">
        <p14:creationId xmlns:p14="http://schemas.microsoft.com/office/powerpoint/2010/main" val="311335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89742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479550" y="957263"/>
            <a:ext cx="8477250" cy="47688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27652" name="Slide Number Placeholder 3"/>
          <p:cNvSpPr>
            <a:spLocks noGrp="1"/>
          </p:cNvSpPr>
          <p:nvPr>
            <p:ph type="sldNum" sz="quarter" idx="5"/>
          </p:nvPr>
        </p:nvSpPr>
        <p:spPr>
          <a:xfrm>
            <a:off x="3126175" y="12088310"/>
            <a:ext cx="2391412" cy="6358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4" tIns="47352" rIns="94704" bIns="47352"/>
          <a:lstStyle>
            <a:lvl1pPr>
              <a:defRPr sz="1200">
                <a:solidFill>
                  <a:schemeClr val="tx1"/>
                </a:solidFill>
                <a:latin typeface="Arial" charset="0"/>
                <a:ea typeface="ＭＳ Ｐゴシック" charset="0"/>
              </a:defRPr>
            </a:lvl1pPr>
            <a:lvl2pPr marL="784271" indent="-300884">
              <a:defRPr sz="1200">
                <a:solidFill>
                  <a:schemeClr val="tx1"/>
                </a:solidFill>
                <a:latin typeface="Arial" charset="0"/>
                <a:ea typeface="ＭＳ Ｐゴシック" charset="0"/>
              </a:defRPr>
            </a:lvl2pPr>
            <a:lvl3pPr marL="1206824" indent="-240049">
              <a:defRPr sz="1200">
                <a:solidFill>
                  <a:schemeClr val="tx1"/>
                </a:solidFill>
                <a:latin typeface="Arial" charset="0"/>
                <a:ea typeface="ＭＳ Ｐゴシック" charset="0"/>
              </a:defRPr>
            </a:lvl3pPr>
            <a:lvl4pPr marL="1690211" indent="-240049">
              <a:defRPr sz="1200">
                <a:solidFill>
                  <a:schemeClr val="tx1"/>
                </a:solidFill>
                <a:latin typeface="Arial" charset="0"/>
                <a:ea typeface="ＭＳ Ｐゴシック" charset="0"/>
              </a:defRPr>
            </a:lvl4pPr>
            <a:lvl5pPr marL="2173598" indent="-240049">
              <a:defRPr sz="1200">
                <a:solidFill>
                  <a:schemeClr val="tx1"/>
                </a:solidFill>
                <a:latin typeface="Arial" charset="0"/>
                <a:ea typeface="ＭＳ Ｐゴシック" charset="0"/>
              </a:defRPr>
            </a:lvl5pPr>
            <a:lvl6pPr marL="2647120" indent="-240049" eaLnBrk="0" fontAlgn="base" hangingPunct="0">
              <a:spcBef>
                <a:spcPct val="30000"/>
              </a:spcBef>
              <a:spcAft>
                <a:spcPct val="0"/>
              </a:spcAft>
              <a:defRPr sz="1200">
                <a:solidFill>
                  <a:schemeClr val="tx1"/>
                </a:solidFill>
                <a:latin typeface="Arial" charset="0"/>
                <a:ea typeface="ＭＳ Ｐゴシック" charset="0"/>
              </a:defRPr>
            </a:lvl6pPr>
            <a:lvl7pPr marL="3120642" indent="-240049" eaLnBrk="0" fontAlgn="base" hangingPunct="0">
              <a:spcBef>
                <a:spcPct val="30000"/>
              </a:spcBef>
              <a:spcAft>
                <a:spcPct val="0"/>
              </a:spcAft>
              <a:defRPr sz="1200">
                <a:solidFill>
                  <a:schemeClr val="tx1"/>
                </a:solidFill>
                <a:latin typeface="Arial" charset="0"/>
                <a:ea typeface="ＭＳ Ｐゴシック" charset="0"/>
              </a:defRPr>
            </a:lvl7pPr>
            <a:lvl8pPr marL="3594164" indent="-240049" eaLnBrk="0" fontAlgn="base" hangingPunct="0">
              <a:spcBef>
                <a:spcPct val="30000"/>
              </a:spcBef>
              <a:spcAft>
                <a:spcPct val="0"/>
              </a:spcAft>
              <a:defRPr sz="1200">
                <a:solidFill>
                  <a:schemeClr val="tx1"/>
                </a:solidFill>
                <a:latin typeface="Arial" charset="0"/>
                <a:ea typeface="ＭＳ Ｐゴシック" charset="0"/>
              </a:defRPr>
            </a:lvl8pPr>
            <a:lvl9pPr marL="4067686" indent="-240049" eaLnBrk="0" fontAlgn="base" hangingPunct="0">
              <a:spcBef>
                <a:spcPct val="30000"/>
              </a:spcBef>
              <a:spcAft>
                <a:spcPct val="0"/>
              </a:spcAft>
              <a:defRPr sz="1200">
                <a:solidFill>
                  <a:schemeClr val="tx1"/>
                </a:solidFill>
                <a:latin typeface="Arial" charset="0"/>
                <a:ea typeface="ＭＳ Ｐゴシック" charset="0"/>
              </a:defRPr>
            </a:lvl9pPr>
          </a:lstStyle>
          <a:p>
            <a:fld id="{FFDC57A0-F5EB-5447-B7A3-B347806815D6}" type="slidenum">
              <a:rPr lang="en-US">
                <a:latin typeface="Calibri" charset="0"/>
              </a:rPr>
              <a:pPr/>
              <a:t>16</a:t>
            </a:fld>
            <a:endParaRPr lang="en-US">
              <a:latin typeface="Calibri" charset="0"/>
            </a:endParaRPr>
          </a:p>
        </p:txBody>
      </p:sp>
    </p:spTree>
    <p:extLst>
      <p:ext uri="{BB962C8B-B14F-4D97-AF65-F5344CB8AC3E}">
        <p14:creationId xmlns:p14="http://schemas.microsoft.com/office/powerpoint/2010/main" val="48836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957263"/>
            <a:ext cx="8477250" cy="47688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121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ATS: American</a:t>
            </a:r>
            <a:r>
              <a:rPr lang="en-US" baseline="0" dirty="0" smtClean="0"/>
              <a:t> Thoracic Society</a:t>
            </a:r>
          </a:p>
          <a:p>
            <a:r>
              <a:rPr lang="en-US" baseline="0" dirty="0" smtClean="0"/>
              <a:t>ERS: European Respiratory Society</a:t>
            </a:r>
            <a:endParaRPr lang="en-US" dirty="0"/>
          </a:p>
        </p:txBody>
      </p:sp>
      <p:sp>
        <p:nvSpPr>
          <p:cNvPr id="4" name="Slide Number Placeholder 3"/>
          <p:cNvSpPr>
            <a:spLocks noGrp="1"/>
          </p:cNvSpPr>
          <p:nvPr>
            <p:ph type="sldNum" sz="quarter" idx="10"/>
          </p:nvPr>
        </p:nvSpPr>
        <p:spPr>
          <a:xfrm>
            <a:off x="2930684" y="11512226"/>
            <a:ext cx="2242026" cy="606017"/>
          </a:xfrm>
          <a:prstGeom prst="rect">
            <a:avLst/>
          </a:prstGeom>
        </p:spPr>
        <p:txBody>
          <a:bodyPr/>
          <a:lstStyle/>
          <a:p>
            <a:fld id="{AAD17F4C-1E97-8249-888A-990A5BE35836}" type="slidenum">
              <a:rPr lang="en-US" smtClean="0"/>
              <a:pPr/>
              <a:t>4</a:t>
            </a:fld>
            <a:endParaRPr lang="en-US"/>
          </a:p>
        </p:txBody>
      </p:sp>
    </p:spTree>
    <p:extLst>
      <p:ext uri="{BB962C8B-B14F-4D97-AF65-F5344CB8AC3E}">
        <p14:creationId xmlns:p14="http://schemas.microsoft.com/office/powerpoint/2010/main" val="55569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479550" y="957263"/>
            <a:ext cx="8477250" cy="47688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35844" name="Slide Number Placeholder 3"/>
          <p:cNvSpPr>
            <a:spLocks noGrp="1"/>
          </p:cNvSpPr>
          <p:nvPr>
            <p:ph type="sldNum" sz="quarter" idx="5"/>
          </p:nvPr>
        </p:nvSpPr>
        <p:spPr>
          <a:xfrm>
            <a:off x="3126175" y="12088310"/>
            <a:ext cx="2391412" cy="6358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4" tIns="47352" rIns="94704" bIns="47352"/>
          <a:lstStyle>
            <a:lvl1pPr>
              <a:defRPr sz="1200">
                <a:solidFill>
                  <a:schemeClr val="tx1"/>
                </a:solidFill>
                <a:latin typeface="Arial" charset="0"/>
                <a:ea typeface="ＭＳ Ｐゴシック" charset="0"/>
              </a:defRPr>
            </a:lvl1pPr>
            <a:lvl2pPr marL="784271" indent="-300884">
              <a:defRPr sz="1200">
                <a:solidFill>
                  <a:schemeClr val="tx1"/>
                </a:solidFill>
                <a:latin typeface="Arial" charset="0"/>
                <a:ea typeface="ＭＳ Ｐゴシック" charset="0"/>
              </a:defRPr>
            </a:lvl2pPr>
            <a:lvl3pPr marL="1206824" indent="-240049">
              <a:defRPr sz="1200">
                <a:solidFill>
                  <a:schemeClr val="tx1"/>
                </a:solidFill>
                <a:latin typeface="Arial" charset="0"/>
                <a:ea typeface="ＭＳ Ｐゴシック" charset="0"/>
              </a:defRPr>
            </a:lvl3pPr>
            <a:lvl4pPr marL="1690211" indent="-240049">
              <a:defRPr sz="1200">
                <a:solidFill>
                  <a:schemeClr val="tx1"/>
                </a:solidFill>
                <a:latin typeface="Arial" charset="0"/>
                <a:ea typeface="ＭＳ Ｐゴシック" charset="0"/>
              </a:defRPr>
            </a:lvl4pPr>
            <a:lvl5pPr marL="2173598" indent="-240049">
              <a:defRPr sz="1200">
                <a:solidFill>
                  <a:schemeClr val="tx1"/>
                </a:solidFill>
                <a:latin typeface="Arial" charset="0"/>
                <a:ea typeface="ＭＳ Ｐゴシック" charset="0"/>
              </a:defRPr>
            </a:lvl5pPr>
            <a:lvl6pPr marL="2647120" indent="-240049" eaLnBrk="0" fontAlgn="base" hangingPunct="0">
              <a:spcBef>
                <a:spcPct val="30000"/>
              </a:spcBef>
              <a:spcAft>
                <a:spcPct val="0"/>
              </a:spcAft>
              <a:defRPr sz="1200">
                <a:solidFill>
                  <a:schemeClr val="tx1"/>
                </a:solidFill>
                <a:latin typeface="Arial" charset="0"/>
                <a:ea typeface="ＭＳ Ｐゴシック" charset="0"/>
              </a:defRPr>
            </a:lvl6pPr>
            <a:lvl7pPr marL="3120642" indent="-240049" eaLnBrk="0" fontAlgn="base" hangingPunct="0">
              <a:spcBef>
                <a:spcPct val="30000"/>
              </a:spcBef>
              <a:spcAft>
                <a:spcPct val="0"/>
              </a:spcAft>
              <a:defRPr sz="1200">
                <a:solidFill>
                  <a:schemeClr val="tx1"/>
                </a:solidFill>
                <a:latin typeface="Arial" charset="0"/>
                <a:ea typeface="ＭＳ Ｐゴシック" charset="0"/>
              </a:defRPr>
            </a:lvl7pPr>
            <a:lvl8pPr marL="3594164" indent="-240049" eaLnBrk="0" fontAlgn="base" hangingPunct="0">
              <a:spcBef>
                <a:spcPct val="30000"/>
              </a:spcBef>
              <a:spcAft>
                <a:spcPct val="0"/>
              </a:spcAft>
              <a:defRPr sz="1200">
                <a:solidFill>
                  <a:schemeClr val="tx1"/>
                </a:solidFill>
                <a:latin typeface="Arial" charset="0"/>
                <a:ea typeface="ＭＳ Ｐゴシック" charset="0"/>
              </a:defRPr>
            </a:lvl8pPr>
            <a:lvl9pPr marL="4067686" indent="-240049" eaLnBrk="0" fontAlgn="base" hangingPunct="0">
              <a:spcBef>
                <a:spcPct val="30000"/>
              </a:spcBef>
              <a:spcAft>
                <a:spcPct val="0"/>
              </a:spcAft>
              <a:defRPr sz="1200">
                <a:solidFill>
                  <a:schemeClr val="tx1"/>
                </a:solidFill>
                <a:latin typeface="Arial" charset="0"/>
                <a:ea typeface="ＭＳ Ｐゴシック" charset="0"/>
              </a:defRPr>
            </a:lvl9pPr>
          </a:lstStyle>
          <a:p>
            <a:fld id="{3CF9850A-8F12-DC40-BE3E-D726DD0B048C}" type="slidenum">
              <a:rPr lang="en-US">
                <a:cs typeface="Arial" charset="0"/>
              </a:rPr>
              <a:pPr/>
              <a:t>5</a:t>
            </a:fld>
            <a:endParaRPr lang="en-US">
              <a:cs typeface="Arial" charset="0"/>
            </a:endParaRPr>
          </a:p>
        </p:txBody>
      </p:sp>
    </p:spTree>
    <p:extLst>
      <p:ext uri="{BB962C8B-B14F-4D97-AF65-F5344CB8AC3E}">
        <p14:creationId xmlns:p14="http://schemas.microsoft.com/office/powerpoint/2010/main" val="66153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479550" y="957263"/>
            <a:ext cx="8477250" cy="47688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35844" name="Slide Number Placeholder 3"/>
          <p:cNvSpPr>
            <a:spLocks noGrp="1"/>
          </p:cNvSpPr>
          <p:nvPr>
            <p:ph type="sldNum" sz="quarter" idx="5"/>
          </p:nvPr>
        </p:nvSpPr>
        <p:spPr>
          <a:xfrm>
            <a:off x="3126175" y="12088310"/>
            <a:ext cx="2391412" cy="6358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4" tIns="47352" rIns="94704" bIns="47352"/>
          <a:lstStyle>
            <a:lvl1pPr>
              <a:defRPr sz="1200">
                <a:solidFill>
                  <a:schemeClr val="tx1"/>
                </a:solidFill>
                <a:latin typeface="Arial" charset="0"/>
                <a:ea typeface="ＭＳ Ｐゴシック" charset="0"/>
              </a:defRPr>
            </a:lvl1pPr>
            <a:lvl2pPr marL="784271" indent="-300884">
              <a:defRPr sz="1200">
                <a:solidFill>
                  <a:schemeClr val="tx1"/>
                </a:solidFill>
                <a:latin typeface="Arial" charset="0"/>
                <a:ea typeface="ＭＳ Ｐゴシック" charset="0"/>
              </a:defRPr>
            </a:lvl2pPr>
            <a:lvl3pPr marL="1206824" indent="-240049">
              <a:defRPr sz="1200">
                <a:solidFill>
                  <a:schemeClr val="tx1"/>
                </a:solidFill>
                <a:latin typeface="Arial" charset="0"/>
                <a:ea typeface="ＭＳ Ｐゴシック" charset="0"/>
              </a:defRPr>
            </a:lvl3pPr>
            <a:lvl4pPr marL="1690211" indent="-240049">
              <a:defRPr sz="1200">
                <a:solidFill>
                  <a:schemeClr val="tx1"/>
                </a:solidFill>
                <a:latin typeface="Arial" charset="0"/>
                <a:ea typeface="ＭＳ Ｐゴシック" charset="0"/>
              </a:defRPr>
            </a:lvl4pPr>
            <a:lvl5pPr marL="2173598" indent="-240049">
              <a:defRPr sz="1200">
                <a:solidFill>
                  <a:schemeClr val="tx1"/>
                </a:solidFill>
                <a:latin typeface="Arial" charset="0"/>
                <a:ea typeface="ＭＳ Ｐゴシック" charset="0"/>
              </a:defRPr>
            </a:lvl5pPr>
            <a:lvl6pPr marL="2647120" indent="-240049" eaLnBrk="0" fontAlgn="base" hangingPunct="0">
              <a:spcBef>
                <a:spcPct val="30000"/>
              </a:spcBef>
              <a:spcAft>
                <a:spcPct val="0"/>
              </a:spcAft>
              <a:defRPr sz="1200">
                <a:solidFill>
                  <a:schemeClr val="tx1"/>
                </a:solidFill>
                <a:latin typeface="Arial" charset="0"/>
                <a:ea typeface="ＭＳ Ｐゴシック" charset="0"/>
              </a:defRPr>
            </a:lvl6pPr>
            <a:lvl7pPr marL="3120642" indent="-240049" eaLnBrk="0" fontAlgn="base" hangingPunct="0">
              <a:spcBef>
                <a:spcPct val="30000"/>
              </a:spcBef>
              <a:spcAft>
                <a:spcPct val="0"/>
              </a:spcAft>
              <a:defRPr sz="1200">
                <a:solidFill>
                  <a:schemeClr val="tx1"/>
                </a:solidFill>
                <a:latin typeface="Arial" charset="0"/>
                <a:ea typeface="ＭＳ Ｐゴシック" charset="0"/>
              </a:defRPr>
            </a:lvl7pPr>
            <a:lvl8pPr marL="3594164" indent="-240049" eaLnBrk="0" fontAlgn="base" hangingPunct="0">
              <a:spcBef>
                <a:spcPct val="30000"/>
              </a:spcBef>
              <a:spcAft>
                <a:spcPct val="0"/>
              </a:spcAft>
              <a:defRPr sz="1200">
                <a:solidFill>
                  <a:schemeClr val="tx1"/>
                </a:solidFill>
                <a:latin typeface="Arial" charset="0"/>
                <a:ea typeface="ＭＳ Ｐゴシック" charset="0"/>
              </a:defRPr>
            </a:lvl8pPr>
            <a:lvl9pPr marL="4067686" indent="-240049" eaLnBrk="0" fontAlgn="base" hangingPunct="0">
              <a:spcBef>
                <a:spcPct val="30000"/>
              </a:spcBef>
              <a:spcAft>
                <a:spcPct val="0"/>
              </a:spcAft>
              <a:defRPr sz="1200">
                <a:solidFill>
                  <a:schemeClr val="tx1"/>
                </a:solidFill>
                <a:latin typeface="Arial" charset="0"/>
                <a:ea typeface="ＭＳ Ｐゴシック" charset="0"/>
              </a:defRPr>
            </a:lvl9pPr>
          </a:lstStyle>
          <a:p>
            <a:fld id="{3CF9850A-8F12-DC40-BE3E-D726DD0B048C}" type="slidenum">
              <a:rPr lang="en-US">
                <a:cs typeface="Arial" charset="0"/>
              </a:rPr>
              <a:pPr/>
              <a:t>6</a:t>
            </a:fld>
            <a:endParaRPr lang="en-US">
              <a:cs typeface="Arial" charset="0"/>
            </a:endParaRPr>
          </a:p>
        </p:txBody>
      </p:sp>
    </p:spTree>
    <p:extLst>
      <p:ext uri="{BB962C8B-B14F-4D97-AF65-F5344CB8AC3E}">
        <p14:creationId xmlns:p14="http://schemas.microsoft.com/office/powerpoint/2010/main" val="110729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770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Tree>
    <p:extLst>
      <p:ext uri="{BB962C8B-B14F-4D97-AF65-F5344CB8AC3E}">
        <p14:creationId xmlns:p14="http://schemas.microsoft.com/office/powerpoint/2010/main" val="3592157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16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740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6824443"/>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0F57893-ECDE-B640-A478-CB9C35931448}" type="slidenum">
              <a:rPr lang="en-US" altLang="en-US" smtClean="0"/>
              <a:pPr/>
              <a:t>‹#›</a:t>
            </a:fld>
            <a:endParaRPr lang="en-US" altLang="en-US"/>
          </a:p>
        </p:txBody>
      </p:sp>
    </p:spTree>
    <p:extLst>
      <p:ext uri="{BB962C8B-B14F-4D97-AF65-F5344CB8AC3E}">
        <p14:creationId xmlns:p14="http://schemas.microsoft.com/office/powerpoint/2010/main" val="108338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0F57893-ECDE-B640-A478-CB9C35931448}" type="slidenum">
              <a:rPr lang="en-US" altLang="en-US" smtClean="0"/>
              <a:pPr/>
              <a:t>‹#›</a:t>
            </a:fld>
            <a:endParaRPr lang="en-US" altLang="en-US"/>
          </a:p>
        </p:txBody>
      </p:sp>
    </p:spTree>
    <p:extLst>
      <p:ext uri="{BB962C8B-B14F-4D97-AF65-F5344CB8AC3E}">
        <p14:creationId xmlns:p14="http://schemas.microsoft.com/office/powerpoint/2010/main" val="210699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0F57893-ECDE-B640-A478-CB9C35931448}" type="slidenum">
              <a:rPr lang="en-US" altLang="en-US" smtClean="0"/>
              <a:pPr/>
              <a:t>‹#›</a:t>
            </a:fld>
            <a:endParaRPr lang="en-US" altLang="en-US"/>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42938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0F57893-ECDE-B640-A478-CB9C35931448}" type="slidenum">
              <a:rPr lang="en-US" altLang="en-US" smtClean="0"/>
              <a:pPr/>
              <a:t>‹#›</a:t>
            </a:fld>
            <a:endParaRPr lang="en-US" altLang="en-US"/>
          </a:p>
        </p:txBody>
      </p:sp>
    </p:spTree>
    <p:extLst>
      <p:ext uri="{BB962C8B-B14F-4D97-AF65-F5344CB8AC3E}">
        <p14:creationId xmlns:p14="http://schemas.microsoft.com/office/powerpoint/2010/main" val="206486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0F57893-ECDE-B640-A478-CB9C35931448}" type="slidenum">
              <a:rPr lang="en-US" altLang="en-US" smtClean="0"/>
              <a:pPr/>
              <a:t>‹#›</a:t>
            </a:fld>
            <a:endParaRPr lang="en-US" altLang="en-US"/>
          </a:p>
        </p:txBody>
      </p:sp>
    </p:spTree>
    <p:extLst>
      <p:ext uri="{BB962C8B-B14F-4D97-AF65-F5344CB8AC3E}">
        <p14:creationId xmlns:p14="http://schemas.microsoft.com/office/powerpoint/2010/main" val="802957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0F57893-ECDE-B640-A478-CB9C35931448}" type="slidenum">
              <a:rPr lang="en-US" altLang="en-US" smtClean="0"/>
              <a:pPr/>
              <a:t>‹#›</a:t>
            </a:fld>
            <a:endParaRPr lang="en-US" altLang="en-US"/>
          </a:p>
        </p:txBody>
      </p:sp>
    </p:spTree>
    <p:extLst>
      <p:ext uri="{BB962C8B-B14F-4D97-AF65-F5344CB8AC3E}">
        <p14:creationId xmlns:p14="http://schemas.microsoft.com/office/powerpoint/2010/main" val="517010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E139ED0-C9C4-AD4F-B113-22BEBC15FADD}" type="slidenum">
              <a:rPr lang="en-US" altLang="en-US" smtClean="0"/>
              <a:pPr/>
              <a:t>‹#›</a:t>
            </a:fld>
            <a:endParaRPr lang="en-US" altLang="en-US"/>
          </a:p>
        </p:txBody>
      </p:sp>
    </p:spTree>
    <p:extLst>
      <p:ext uri="{BB962C8B-B14F-4D97-AF65-F5344CB8AC3E}">
        <p14:creationId xmlns:p14="http://schemas.microsoft.com/office/powerpoint/2010/main" val="68386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8E7FB0-47DB-A24A-A5D8-AE4931864357}" type="slidenum">
              <a:rPr lang="en-US" altLang="en-US" smtClean="0"/>
              <a:pPr/>
              <a:t>‹#›</a:t>
            </a:fld>
            <a:endParaRPr lang="en-US" altLang="en-US"/>
          </a:p>
        </p:txBody>
      </p:sp>
    </p:spTree>
    <p:extLst>
      <p:ext uri="{BB962C8B-B14F-4D97-AF65-F5344CB8AC3E}">
        <p14:creationId xmlns:p14="http://schemas.microsoft.com/office/powerpoint/2010/main" val="382340892"/>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09550"/>
            <a:ext cx="8229600" cy="609600"/>
          </a:xfrm>
        </p:spPr>
        <p:txBody>
          <a:bodyPr>
            <a:normAutofit/>
          </a:bodyPr>
          <a:lstStyle>
            <a:lvl1pPr algn="ct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A4C18EB-6606-BC4C-B4E0-EBA0625AD9CA}" type="slidenum">
              <a:rPr lang="en-US" altLang="en-US" smtClean="0"/>
              <a:pPr/>
              <a:t>‹#›</a:t>
            </a:fld>
            <a:endParaRPr lang="en-US" altLang="en-US"/>
          </a:p>
        </p:txBody>
      </p:sp>
    </p:spTree>
    <p:extLst>
      <p:ext uri="{BB962C8B-B14F-4D97-AF65-F5344CB8AC3E}">
        <p14:creationId xmlns:p14="http://schemas.microsoft.com/office/powerpoint/2010/main" val="12042848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4BCFDDD-3DA0-0A4B-BD19-16CC00137666}" type="slidenum">
              <a:rPr lang="en-US" altLang="en-US" smtClean="0"/>
              <a:pPr/>
              <a:t>‹#›</a:t>
            </a:fld>
            <a:endParaRPr lang="en-US" altLang="en-US"/>
          </a:p>
        </p:txBody>
      </p:sp>
    </p:spTree>
    <p:extLst>
      <p:ext uri="{BB962C8B-B14F-4D97-AF65-F5344CB8AC3E}">
        <p14:creationId xmlns:p14="http://schemas.microsoft.com/office/powerpoint/2010/main" val="381798449"/>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4916E70-181C-CD46-B11C-0392B5E980C4}" type="slidenum">
              <a:rPr lang="en-US" altLang="en-US" smtClean="0"/>
              <a:pPr/>
              <a:t>‹#›</a:t>
            </a:fld>
            <a:endParaRPr lang="en-US" altLang="en-US"/>
          </a:p>
        </p:txBody>
      </p:sp>
    </p:spTree>
    <p:extLst>
      <p:ext uri="{BB962C8B-B14F-4D97-AF65-F5344CB8AC3E}">
        <p14:creationId xmlns:p14="http://schemas.microsoft.com/office/powerpoint/2010/main" val="20539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3512A2E-B613-2C43-9929-16304CD6ED71}" type="slidenum">
              <a:rPr lang="en-US" altLang="en-US" smtClean="0"/>
              <a:pPr/>
              <a:t>‹#›</a:t>
            </a:fld>
            <a:endParaRPr lang="en-US" altLang="en-US"/>
          </a:p>
        </p:txBody>
      </p:sp>
    </p:spTree>
    <p:extLst>
      <p:ext uri="{BB962C8B-B14F-4D97-AF65-F5344CB8AC3E}">
        <p14:creationId xmlns:p14="http://schemas.microsoft.com/office/powerpoint/2010/main" val="106934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7142A20-BB27-084D-ACEE-579754942E8D}" type="slidenum">
              <a:rPr lang="en-US" altLang="en-US" smtClean="0"/>
              <a:pPr/>
              <a:t>‹#›</a:t>
            </a:fld>
            <a:endParaRPr lang="en-US" altLang="en-US"/>
          </a:p>
        </p:txBody>
      </p:sp>
    </p:spTree>
    <p:extLst>
      <p:ext uri="{BB962C8B-B14F-4D97-AF65-F5344CB8AC3E}">
        <p14:creationId xmlns:p14="http://schemas.microsoft.com/office/powerpoint/2010/main" val="15077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CFD3503-6939-6A4D-9ED4-260E8CECB99E}" type="slidenum">
              <a:rPr lang="en-US" altLang="en-US" smtClean="0"/>
              <a:pPr/>
              <a:t>‹#›</a:t>
            </a:fld>
            <a:endParaRPr lang="en-US" altLang="en-US"/>
          </a:p>
        </p:txBody>
      </p:sp>
    </p:spTree>
    <p:extLst>
      <p:ext uri="{BB962C8B-B14F-4D97-AF65-F5344CB8AC3E}">
        <p14:creationId xmlns:p14="http://schemas.microsoft.com/office/powerpoint/2010/main" val="433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72E0D25-C0D6-5647-84E5-80CAD7844070}" type="slidenum">
              <a:rPr lang="en-US" altLang="en-US" smtClean="0"/>
              <a:pPr/>
              <a:t>‹#›</a:t>
            </a:fld>
            <a:endParaRPr lang="en-US" altLang="en-US"/>
          </a:p>
        </p:txBody>
      </p:sp>
    </p:spTree>
    <p:extLst>
      <p:ext uri="{BB962C8B-B14F-4D97-AF65-F5344CB8AC3E}">
        <p14:creationId xmlns:p14="http://schemas.microsoft.com/office/powerpoint/2010/main" val="197993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CC8AE6A-E2CE-894D-AC15-BBAC4483A6F0}" type="slidenum">
              <a:rPr lang="en-US" altLang="en-US" smtClean="0"/>
              <a:pPr/>
              <a:t>‹#›</a:t>
            </a:fld>
            <a:endParaRPr lang="en-US" altLang="en-US"/>
          </a:p>
        </p:txBody>
      </p:sp>
    </p:spTree>
    <p:extLst>
      <p:ext uri="{BB962C8B-B14F-4D97-AF65-F5344CB8AC3E}">
        <p14:creationId xmlns:p14="http://schemas.microsoft.com/office/powerpoint/2010/main" val="157704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112"/>
            <a:ext cx="8229600" cy="75723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0F57893-ECDE-B640-A478-CB9C35931448}" type="slidenum">
              <a:rPr lang="en-US" altLang="en-US" smtClean="0"/>
              <a:pPr/>
              <a:t>‹#›</a:t>
            </a:fld>
            <a:endParaRPr lang="en-US" altLang="en-US"/>
          </a:p>
        </p:txBody>
      </p:sp>
      <p:sp>
        <p:nvSpPr>
          <p:cNvPr id="7" name="Line 8"/>
          <p:cNvSpPr>
            <a:spLocks noChangeShapeType="1"/>
          </p:cNvSpPr>
          <p:nvPr userDrawn="1"/>
        </p:nvSpPr>
        <p:spPr bwMode="auto">
          <a:xfrm>
            <a:off x="457200" y="895350"/>
            <a:ext cx="82296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9" descr="G:\DOSA PROGRAMS\BIOMARKERS\QIBA\QIBA Graphic and Logo\QIBA Logo with New RSNA Logo\QIBA_logo_600.jp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467600" y="4500562"/>
            <a:ext cx="1219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609353"/>
      </p:ext>
    </p:extLst>
  </p:cSld>
  <p:clrMap bg1="dk1" tx1="lt1" bg2="dk2" tx2="lt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 id="2147484623" r:id="rId12"/>
    <p:sldLayoutId id="2147484624" r:id="rId13"/>
    <p:sldLayoutId id="2147484625" r:id="rId14"/>
    <p:sldLayoutId id="2147484626" r:id="rId15"/>
    <p:sldLayoutId id="2147484627" r:id="rId16"/>
    <p:sldLayoutId id="2147484628" r:id="rId17"/>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40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hdphoto" Target="../media/hdphoto4.wdp"/><Relationship Id="rId18" Type="http://schemas.openxmlformats.org/officeDocument/2006/relationships/image" Target="../media/image15.png"/><Relationship Id="rId3" Type="http://schemas.openxmlformats.org/officeDocument/2006/relationships/image" Target="../media/image4.png"/><Relationship Id="rId21" Type="http://schemas.openxmlformats.org/officeDocument/2006/relationships/image" Target="../media/image18.png"/><Relationship Id="rId7" Type="http://schemas.microsoft.com/office/2007/relationships/hdphoto" Target="../media/hdphoto1.wdp"/><Relationship Id="rId12" Type="http://schemas.openxmlformats.org/officeDocument/2006/relationships/image" Target="../media/image10.jpe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microsoft.com/office/2007/relationships/hdphoto" Target="../media/hdphoto3.wdp"/><Relationship Id="rId24"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12.jpeg"/><Relationship Id="rId23" Type="http://schemas.openxmlformats.org/officeDocument/2006/relationships/image" Target="../media/image19.jpeg"/><Relationship Id="rId10" Type="http://schemas.openxmlformats.org/officeDocument/2006/relationships/image" Target="../media/image9.jpeg"/><Relationship Id="rId19" Type="http://schemas.openxmlformats.org/officeDocument/2006/relationships/image" Target="../media/image16.tiff"/><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1.jpeg"/><Relationship Id="rId22"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descr="G:\DOSA PROGRAMS\BIOMARKERS\QIBA\QIBA Graphic and Logo\QIBA Logo with New RSNA Logo\QIBA_logo_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409950"/>
            <a:ext cx="2366010" cy="12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81000" y="36195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charset="0"/>
              </a:defRPr>
            </a:lvl1pPr>
            <a:lvl2pPr marL="742950" indent="-285750">
              <a:spcBef>
                <a:spcPct val="20000"/>
              </a:spcBef>
              <a:buChar char="–"/>
              <a:defRPr sz="2800" b="1">
                <a:solidFill>
                  <a:schemeClr val="tx1"/>
                </a:solidFill>
                <a:latin typeface="Arial" charset="0"/>
              </a:defRPr>
            </a:lvl2pPr>
            <a:lvl3pPr marL="1143000" indent="-228600">
              <a:spcBef>
                <a:spcPct val="20000"/>
              </a:spcBef>
              <a:buChar char="•"/>
              <a:defRPr sz="2400" b="1">
                <a:solidFill>
                  <a:schemeClr val="tx1"/>
                </a:solidFill>
                <a:latin typeface="Arial" charset="0"/>
              </a:defRPr>
            </a:lvl3pPr>
            <a:lvl4pPr marL="1600200" indent="-228600">
              <a:spcBef>
                <a:spcPct val="20000"/>
              </a:spcBef>
              <a:buChar char="–"/>
              <a:defRPr sz="2000" b="1">
                <a:solidFill>
                  <a:schemeClr val="tx1"/>
                </a:solidFill>
                <a:latin typeface="Arial" charset="0"/>
              </a:defRPr>
            </a:lvl4pPr>
            <a:lvl5pPr marL="2057400" indent="-22860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buFontTx/>
              <a:buNone/>
              <a:defRPr/>
            </a:pPr>
            <a:r>
              <a:rPr lang="en-US" altLang="en-US" sz="4800" b="0" dirty="0" smtClean="0">
                <a:solidFill>
                  <a:schemeClr val="accent5"/>
                </a:solidFill>
                <a:effectLst>
                  <a:outerShdw blurRad="38100" dist="38100" dir="2700000" algn="tl">
                    <a:srgbClr val="000000">
                      <a:alpha val="43137"/>
                    </a:srgbClr>
                  </a:outerShdw>
                </a:effectLst>
                <a:latin typeface="+mj-lt"/>
                <a:ea typeface="+mn-ea"/>
              </a:rPr>
              <a:t>The Quantitative </a:t>
            </a:r>
            <a:r>
              <a:rPr lang="en-US" altLang="en-US" sz="4800" b="0" dirty="0">
                <a:solidFill>
                  <a:schemeClr val="accent5"/>
                </a:solidFill>
                <a:effectLst>
                  <a:outerShdw blurRad="38100" dist="38100" dir="2700000" algn="tl">
                    <a:srgbClr val="000000">
                      <a:alpha val="43137"/>
                    </a:srgbClr>
                  </a:outerShdw>
                </a:effectLst>
                <a:latin typeface="+mj-lt"/>
                <a:ea typeface="+mn-ea"/>
              </a:rPr>
              <a:t>Imaging Biomarkers Alliance (</a:t>
            </a:r>
            <a:r>
              <a:rPr lang="en-US" altLang="en-US" sz="4800" b="0" dirty="0" smtClean="0">
                <a:solidFill>
                  <a:schemeClr val="accent5"/>
                </a:solidFill>
                <a:effectLst>
                  <a:outerShdw blurRad="38100" dist="38100" dir="2700000" algn="tl">
                    <a:srgbClr val="000000">
                      <a:alpha val="43137"/>
                    </a:srgbClr>
                  </a:outerShdw>
                </a:effectLst>
                <a:latin typeface="+mj-lt"/>
                <a:ea typeface="+mn-ea"/>
              </a:rPr>
              <a:t>QIBA</a:t>
            </a:r>
            <a:r>
              <a:rPr lang="en-US" altLang="en-US" sz="4800" b="0" baseline="30000" dirty="0" smtClean="0">
                <a:solidFill>
                  <a:schemeClr val="accent5"/>
                </a:solidFill>
                <a:effectLst>
                  <a:outerShdw blurRad="38100" dist="38100" dir="2700000" algn="tl">
                    <a:srgbClr val="000000">
                      <a:alpha val="43137"/>
                    </a:srgbClr>
                  </a:outerShdw>
                </a:effectLst>
                <a:latin typeface="+mj-lt"/>
                <a:ea typeface="+mn-ea"/>
              </a:rPr>
              <a:t>®</a:t>
            </a:r>
            <a:r>
              <a:rPr lang="en-US" altLang="en-US" sz="4800" b="0" dirty="0" smtClean="0">
                <a:solidFill>
                  <a:schemeClr val="accent5"/>
                </a:solidFill>
                <a:effectLst>
                  <a:outerShdw blurRad="38100" dist="38100" dir="2700000" algn="tl">
                    <a:srgbClr val="000000">
                      <a:alpha val="43137"/>
                    </a:srgbClr>
                  </a:outerShdw>
                </a:effectLst>
                <a:latin typeface="+mj-lt"/>
                <a:ea typeface="+mn-ea"/>
              </a:rPr>
              <a:t>) </a:t>
            </a:r>
            <a:endParaRPr lang="en-US" altLang="en-US" sz="4800" b="0" dirty="0">
              <a:solidFill>
                <a:schemeClr val="accent5"/>
              </a:solidFill>
              <a:effectLst>
                <a:outerShdw blurRad="38100" dist="38100" dir="2700000" algn="tl">
                  <a:srgbClr val="000000">
                    <a:alpha val="43137"/>
                  </a:srgbClr>
                </a:outerShdw>
              </a:effectLst>
              <a:latin typeface="+mj-lt"/>
              <a:ea typeface="+mn-ea"/>
            </a:endParaRPr>
          </a:p>
        </p:txBody>
      </p:sp>
      <p:sp>
        <p:nvSpPr>
          <p:cNvPr id="7" name="TextBox 1"/>
          <p:cNvSpPr txBox="1">
            <a:spLocks noChangeArrowheads="1"/>
          </p:cNvSpPr>
          <p:nvPr/>
        </p:nvSpPr>
        <p:spPr bwMode="auto">
          <a:xfrm>
            <a:off x="1961502" y="2074843"/>
            <a:ext cx="51557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defRPr/>
            </a:pPr>
            <a:r>
              <a:rPr lang="en-US" altLang="en-US" sz="2400" b="0" dirty="0" smtClean="0">
                <a:solidFill>
                  <a:schemeClr val="tx2">
                    <a:lumMod val="40000"/>
                    <a:lumOff val="60000"/>
                  </a:schemeClr>
                </a:solidFill>
                <a:latin typeface="Corbel" charset="0"/>
                <a:ea typeface="Corbel" charset="0"/>
                <a:cs typeface="Corbel" charset="0"/>
              </a:rPr>
              <a:t>Edward F. Jackson, PhD – Chair, QIBA</a:t>
            </a:r>
          </a:p>
          <a:p>
            <a:pPr algn="ctr">
              <a:spcBef>
                <a:spcPct val="0"/>
              </a:spcBef>
              <a:buFontTx/>
              <a:buNone/>
              <a:defRPr/>
            </a:pPr>
            <a:r>
              <a:rPr lang="en-US" altLang="en-US" sz="1600" b="0" dirty="0" smtClean="0">
                <a:solidFill>
                  <a:schemeClr val="tx2">
                    <a:lumMod val="40000"/>
                    <a:lumOff val="60000"/>
                  </a:schemeClr>
                </a:solidFill>
                <a:latin typeface="Corbel" charset="0"/>
                <a:ea typeface="Corbel" charset="0"/>
                <a:cs typeface="Corbel" charset="0"/>
              </a:rPr>
              <a:t>Professor and Chair, Department of Medical Physics</a:t>
            </a:r>
          </a:p>
          <a:p>
            <a:pPr algn="ctr">
              <a:spcBef>
                <a:spcPct val="0"/>
              </a:spcBef>
              <a:buFontTx/>
              <a:buNone/>
              <a:defRPr/>
            </a:pPr>
            <a:r>
              <a:rPr lang="en-US" altLang="en-US" sz="1600" b="0" dirty="0" smtClean="0">
                <a:solidFill>
                  <a:schemeClr val="tx2">
                    <a:lumMod val="40000"/>
                    <a:lumOff val="60000"/>
                  </a:schemeClr>
                </a:solidFill>
                <a:latin typeface="Corbel" charset="0"/>
                <a:ea typeface="Corbel" charset="0"/>
                <a:cs typeface="Corbel" charset="0"/>
              </a:rPr>
              <a:t>University of Wisconsin School of Medicine &amp; Public Health</a:t>
            </a:r>
          </a:p>
        </p:txBody>
      </p:sp>
      <p:sp>
        <p:nvSpPr>
          <p:cNvPr id="2" name="TextBox 1"/>
          <p:cNvSpPr txBox="1"/>
          <p:nvPr/>
        </p:nvSpPr>
        <p:spPr>
          <a:xfrm>
            <a:off x="152400" y="4705350"/>
            <a:ext cx="986232" cy="276999"/>
          </a:xfrm>
          <a:prstGeom prst="rect">
            <a:avLst/>
          </a:prstGeom>
          <a:noFill/>
        </p:spPr>
        <p:txBody>
          <a:bodyPr wrap="none" rtlCol="0">
            <a:spAutoFit/>
          </a:bodyPr>
          <a:lstStyle/>
          <a:p>
            <a:r>
              <a:rPr lang="en-US" sz="1200" smtClean="0">
                <a:latin typeface="+mn-lt"/>
              </a:rPr>
              <a:t>July 22, 2016</a:t>
            </a:r>
            <a:endParaRPr lang="en-US" sz="1200">
              <a:latin typeface="+mn-lt"/>
            </a:endParaRPr>
          </a:p>
        </p:txBody>
      </p:sp>
      <p:sp>
        <p:nvSpPr>
          <p:cNvPr id="3" name="TextBox 2"/>
          <p:cNvSpPr txBox="1"/>
          <p:nvPr/>
        </p:nvSpPr>
        <p:spPr>
          <a:xfrm>
            <a:off x="7239000" y="4248150"/>
            <a:ext cx="1143000" cy="400110"/>
          </a:xfrm>
          <a:prstGeom prst="rect">
            <a:avLst/>
          </a:prstGeom>
          <a:noFill/>
        </p:spPr>
        <p:txBody>
          <a:bodyPr wrap="square" rtlCol="0">
            <a:spAutoFit/>
          </a:bodyPr>
          <a:lstStyle/>
          <a:p>
            <a:pPr algn="ctr"/>
            <a:r>
              <a:rPr lang="en-US" sz="2000" b="1" dirty="0" smtClean="0"/>
              <a:t>Part I</a:t>
            </a:r>
            <a:endParaRPr lang="en-US" sz="2000" b="1" dirty="0"/>
          </a:p>
        </p:txBody>
      </p:sp>
    </p:spTree>
    <p:extLst>
      <p:ext uri="{BB962C8B-B14F-4D97-AF65-F5344CB8AC3E}">
        <p14:creationId xmlns:p14="http://schemas.microsoft.com/office/powerpoint/2010/main" val="1149182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0"/>
            <a:ext cx="8305800" cy="3543300"/>
          </a:xfrm>
        </p:spPr>
        <p:txBody>
          <a:bodyPr/>
          <a:lstStyle/>
          <a:p>
            <a:pPr marL="0" indent="0">
              <a:buNone/>
            </a:pPr>
            <a:r>
              <a:rPr lang="en-US" sz="2800" dirty="0"/>
              <a:t>QIB Implementation and Qualification</a:t>
            </a:r>
          </a:p>
          <a:p>
            <a:pPr lvl="1">
              <a:spcBef>
                <a:spcPts val="1600"/>
              </a:spcBef>
              <a:tabLst>
                <a:tab pos="2093119" algn="l"/>
              </a:tabLst>
            </a:pPr>
            <a:r>
              <a:rPr lang="en-US" sz="2400" dirty="0"/>
              <a:t>Data acquisition </a:t>
            </a:r>
            <a:r>
              <a:rPr lang="en-US" sz="2400" dirty="0" smtClean="0"/>
              <a:t>	=&gt; </a:t>
            </a:r>
            <a:r>
              <a:rPr lang="en-US" sz="2400" dirty="0"/>
              <a:t>Need for physical phantoms</a:t>
            </a:r>
          </a:p>
          <a:p>
            <a:pPr lvl="2">
              <a:tabLst>
                <a:tab pos="2093119" algn="l"/>
              </a:tabLst>
            </a:pPr>
            <a:r>
              <a:rPr lang="en-US" sz="1800" dirty="0"/>
              <a:t>Application </a:t>
            </a:r>
            <a:r>
              <a:rPr lang="en-US" sz="1800" dirty="0" smtClean="0"/>
              <a:t>specific</a:t>
            </a:r>
            <a:r>
              <a:rPr lang="en-US" sz="1800" dirty="0"/>
              <a:t> </a:t>
            </a:r>
            <a:r>
              <a:rPr lang="en-US" sz="1800" dirty="0" smtClean="0"/>
              <a:t>(potentially </a:t>
            </a:r>
            <a:r>
              <a:rPr lang="en-US" sz="1800" dirty="0"/>
              <a:t>including human subjects)</a:t>
            </a:r>
          </a:p>
          <a:p>
            <a:pPr lvl="1">
              <a:spcBef>
                <a:spcPts val="1350"/>
              </a:spcBef>
              <a:tabLst>
                <a:tab pos="2093119" algn="l"/>
              </a:tabLst>
            </a:pPr>
            <a:r>
              <a:rPr lang="en-US" sz="2400" dirty="0"/>
              <a:t>Data analysis	=&gt; Need for synthetic phantoms</a:t>
            </a:r>
          </a:p>
          <a:p>
            <a:pPr lvl="2">
              <a:tabLst>
                <a:tab pos="2093119" algn="l"/>
              </a:tabLst>
            </a:pPr>
            <a:r>
              <a:rPr lang="en-US" sz="1800" dirty="0"/>
              <a:t>“Digital reference objects” or DROs</a:t>
            </a:r>
          </a:p>
          <a:p>
            <a:pPr lvl="2">
              <a:tabLst>
                <a:tab pos="2093119" algn="l"/>
              </a:tabLst>
            </a:pPr>
            <a:r>
              <a:rPr lang="en-US" sz="1800" dirty="0"/>
              <a:t>Application specific and, ideally, anthropomorphic</a:t>
            </a:r>
          </a:p>
          <a:p>
            <a:pPr lvl="1">
              <a:spcBef>
                <a:spcPts val="1350"/>
              </a:spcBef>
              <a:tabLst>
                <a:tab pos="2093119" algn="l"/>
              </a:tabLst>
            </a:pPr>
            <a:r>
              <a:rPr lang="en-US" sz="2400" dirty="0"/>
              <a:t>Qualification	=&gt; Need for clinical trials</a:t>
            </a:r>
          </a:p>
        </p:txBody>
      </p:sp>
      <p:sp>
        <p:nvSpPr>
          <p:cNvPr id="7" name="Title 1"/>
          <p:cNvSpPr>
            <a:spLocks noGrp="1"/>
          </p:cNvSpPr>
          <p:nvPr>
            <p:ph type="title"/>
          </p:nvPr>
        </p:nvSpPr>
        <p:spPr>
          <a:xfrm>
            <a:off x="457215" y="160020"/>
            <a:ext cx="8449735" cy="628650"/>
          </a:xfrm>
        </p:spPr>
        <p:txBody>
          <a:bodyPr>
            <a:noAutofit/>
          </a:bodyPr>
          <a:lstStyle/>
          <a:p>
            <a:r>
              <a:rPr lang="en-US" dirty="0" smtClean="0">
                <a:solidFill>
                  <a:schemeClr val="tx1">
                    <a:lumMod val="95000"/>
                  </a:schemeClr>
                </a:solidFill>
              </a:rPr>
              <a:t>QIB Challenges</a:t>
            </a:r>
            <a:endParaRPr lang="en-US" dirty="0">
              <a:solidFill>
                <a:schemeClr val="tx1">
                  <a:lumMod val="95000"/>
                </a:schemeClr>
              </a:solidFill>
            </a:endParaRPr>
          </a:p>
        </p:txBody>
      </p:sp>
    </p:spTree>
    <p:extLst>
      <p:ext uri="{BB962C8B-B14F-4D97-AF65-F5344CB8AC3E}">
        <p14:creationId xmlns:p14="http://schemas.microsoft.com/office/powerpoint/2010/main" val="8364230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4579263"/>
            <a:ext cx="2514600" cy="430887"/>
          </a:xfrm>
          <a:prstGeom prst="rect">
            <a:avLst/>
          </a:prstGeom>
          <a:noFill/>
        </p:spPr>
        <p:txBody>
          <a:bodyPr wrap="square" rtlCol="0">
            <a:spAutoFit/>
          </a:bodyPr>
          <a:lstStyle/>
          <a:p>
            <a:pPr>
              <a:buNone/>
            </a:pPr>
            <a:r>
              <a:rPr lang="en-US" sz="1100" dirty="0" smtClean="0">
                <a:solidFill>
                  <a:schemeClr val="tx1">
                    <a:lumMod val="95000"/>
                  </a:schemeClr>
                </a:solidFill>
                <a:latin typeface="+mn-lt"/>
              </a:rPr>
              <a:t>Source: Paul </a:t>
            </a:r>
            <a:r>
              <a:rPr lang="en-US" sz="1100" dirty="0" err="1" smtClean="0">
                <a:solidFill>
                  <a:schemeClr val="tx1">
                    <a:lumMod val="95000"/>
                  </a:schemeClr>
                </a:solidFill>
                <a:latin typeface="+mn-lt"/>
              </a:rPr>
              <a:t>Kinahan</a:t>
            </a:r>
            <a:r>
              <a:rPr lang="en-US" sz="1100" dirty="0" smtClean="0">
                <a:solidFill>
                  <a:schemeClr val="tx1">
                    <a:lumMod val="95000"/>
                  </a:schemeClr>
                </a:solidFill>
                <a:latin typeface="+mn-lt"/>
              </a:rPr>
              <a:t>, PhD</a:t>
            </a:r>
          </a:p>
          <a:p>
            <a:pPr>
              <a:buNone/>
            </a:pPr>
            <a:r>
              <a:rPr lang="en-US" sz="1100" dirty="0" smtClean="0">
                <a:solidFill>
                  <a:schemeClr val="tx1">
                    <a:lumMod val="95000"/>
                  </a:schemeClr>
                </a:solidFill>
                <a:latin typeface="+mn-lt"/>
              </a:rPr>
              <a:t>University of Washington</a:t>
            </a:r>
            <a:endParaRPr lang="en-US" sz="1100" dirty="0">
              <a:solidFill>
                <a:schemeClr val="tx1">
                  <a:lumMod val="95000"/>
                </a:schemeClr>
              </a:solidFill>
              <a:latin typeface="+mn-lt"/>
            </a:endParaRPr>
          </a:p>
        </p:txBody>
      </p:sp>
      <p:sp>
        <p:nvSpPr>
          <p:cNvPr id="13" name="Title 6"/>
          <p:cNvSpPr>
            <a:spLocks noGrp="1"/>
          </p:cNvSpPr>
          <p:nvPr>
            <p:ph type="title"/>
          </p:nvPr>
        </p:nvSpPr>
        <p:spPr>
          <a:xfrm>
            <a:off x="381000" y="304800"/>
            <a:ext cx="8458200" cy="514350"/>
          </a:xfrm>
        </p:spPr>
        <p:txBody>
          <a:bodyPr>
            <a:noAutofit/>
          </a:bodyPr>
          <a:lstStyle/>
          <a:p>
            <a:r>
              <a:rPr lang="en-US" dirty="0" smtClean="0"/>
              <a:t>PET Reconstruction Harmonization</a:t>
            </a:r>
            <a:endParaRPr lang="en-US" dirty="0"/>
          </a:p>
        </p:txBody>
      </p:sp>
      <p:grpSp>
        <p:nvGrpSpPr>
          <p:cNvPr id="26" name="Group 25"/>
          <p:cNvGrpSpPr/>
          <p:nvPr/>
        </p:nvGrpSpPr>
        <p:grpSpPr>
          <a:xfrm>
            <a:off x="87806" y="1388677"/>
            <a:ext cx="2779730" cy="2729903"/>
            <a:chOff x="87806" y="1388677"/>
            <a:chExt cx="2779730" cy="2729903"/>
          </a:xfrm>
        </p:grpSpPr>
        <p:pic>
          <p:nvPicPr>
            <p:cNvPr id="2" name="Picture 1" descr="Body-surve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06" y="1388677"/>
              <a:ext cx="2777442" cy="1859280"/>
            </a:xfrm>
            <a:prstGeom prst="rect">
              <a:avLst/>
            </a:prstGeom>
          </p:spPr>
        </p:pic>
        <p:sp>
          <p:nvSpPr>
            <p:cNvPr id="11" name="TextBox 10"/>
            <p:cNvSpPr txBox="1"/>
            <p:nvPr/>
          </p:nvSpPr>
          <p:spPr>
            <a:xfrm>
              <a:off x="293913" y="3333750"/>
              <a:ext cx="2343150" cy="784830"/>
            </a:xfrm>
            <a:prstGeom prst="rect">
              <a:avLst/>
            </a:prstGeom>
            <a:noFill/>
          </p:spPr>
          <p:txBody>
            <a:bodyPr wrap="square" rtlCol="0">
              <a:spAutoFit/>
            </a:bodyPr>
            <a:lstStyle/>
            <a:p>
              <a:pPr algn="ctr">
                <a:buNone/>
              </a:pPr>
              <a:r>
                <a:rPr lang="en-US" sz="1500" dirty="0">
                  <a:solidFill>
                    <a:schemeClr val="tx1">
                      <a:lumMod val="95000"/>
                    </a:schemeClr>
                  </a:solidFill>
                  <a:latin typeface="+mn-lt"/>
                </a:rPr>
                <a:t>Sample of reconstruction settings from 68 academic </a:t>
              </a:r>
              <a:r>
                <a:rPr lang="en-US" sz="1500" dirty="0" smtClean="0">
                  <a:solidFill>
                    <a:schemeClr val="tx1">
                      <a:lumMod val="95000"/>
                    </a:schemeClr>
                  </a:solidFill>
                  <a:latin typeface="+mn-lt"/>
                </a:rPr>
                <a:t>centers</a:t>
              </a:r>
              <a:endParaRPr lang="en-US" sz="1500" dirty="0">
                <a:solidFill>
                  <a:schemeClr val="tx1">
                    <a:lumMod val="95000"/>
                  </a:schemeClr>
                </a:solidFill>
                <a:latin typeface="+mn-lt"/>
              </a:endParaRPr>
            </a:p>
          </p:txBody>
        </p:sp>
        <p:sp>
          <p:nvSpPr>
            <p:cNvPr id="15" name="TextBox 14"/>
            <p:cNvSpPr txBox="1"/>
            <p:nvPr/>
          </p:nvSpPr>
          <p:spPr>
            <a:xfrm>
              <a:off x="2147205" y="1670467"/>
              <a:ext cx="707268" cy="230832"/>
            </a:xfrm>
            <a:prstGeom prst="rect">
              <a:avLst/>
            </a:prstGeom>
            <a:solidFill>
              <a:srgbClr val="FFFFFF"/>
            </a:solidFill>
          </p:spPr>
          <p:txBody>
            <a:bodyPr wrap="square" rtlCol="0">
              <a:spAutoFit/>
            </a:bodyPr>
            <a:lstStyle/>
            <a:p>
              <a:pPr>
                <a:buNone/>
              </a:pPr>
              <a:r>
                <a:rPr lang="en-US" sz="900" dirty="0" smtClean="0">
                  <a:solidFill>
                    <a:schemeClr val="bg1"/>
                  </a:solidFill>
                </a:rPr>
                <a:t>Vendor A</a:t>
              </a:r>
              <a:endParaRPr lang="en-US" sz="900" dirty="0">
                <a:solidFill>
                  <a:schemeClr val="bg1"/>
                </a:solidFill>
              </a:endParaRPr>
            </a:p>
          </p:txBody>
        </p:sp>
        <p:sp>
          <p:nvSpPr>
            <p:cNvPr id="17" name="TextBox 16"/>
            <p:cNvSpPr txBox="1"/>
            <p:nvPr/>
          </p:nvSpPr>
          <p:spPr>
            <a:xfrm>
              <a:off x="2157222" y="1871054"/>
              <a:ext cx="710314" cy="230832"/>
            </a:xfrm>
            <a:prstGeom prst="rect">
              <a:avLst/>
            </a:prstGeom>
            <a:solidFill>
              <a:srgbClr val="FFFFFF"/>
            </a:solidFill>
          </p:spPr>
          <p:txBody>
            <a:bodyPr wrap="square" rtlCol="0">
              <a:spAutoFit/>
            </a:bodyPr>
            <a:lstStyle/>
            <a:p>
              <a:pPr>
                <a:buNone/>
              </a:pPr>
              <a:r>
                <a:rPr lang="en-US" sz="900" dirty="0" smtClean="0">
                  <a:solidFill>
                    <a:schemeClr val="bg1"/>
                  </a:solidFill>
                </a:rPr>
                <a:t>Vendor B</a:t>
              </a:r>
              <a:endParaRPr lang="en-US" sz="900" dirty="0">
                <a:solidFill>
                  <a:schemeClr val="bg1"/>
                </a:solidFill>
              </a:endParaRPr>
            </a:p>
          </p:txBody>
        </p:sp>
        <p:sp>
          <p:nvSpPr>
            <p:cNvPr id="18" name="TextBox 17"/>
            <p:cNvSpPr txBox="1"/>
            <p:nvPr/>
          </p:nvSpPr>
          <p:spPr>
            <a:xfrm>
              <a:off x="2153887" y="2070259"/>
              <a:ext cx="675869" cy="229747"/>
            </a:xfrm>
            <a:prstGeom prst="rect">
              <a:avLst/>
            </a:prstGeom>
            <a:solidFill>
              <a:srgbClr val="FFFFFF"/>
            </a:solidFill>
          </p:spPr>
          <p:txBody>
            <a:bodyPr wrap="square" rtlCol="0">
              <a:spAutoFit/>
            </a:bodyPr>
            <a:lstStyle/>
            <a:p>
              <a:pPr>
                <a:buNone/>
              </a:pPr>
              <a:r>
                <a:rPr lang="en-US" sz="900" dirty="0" smtClean="0">
                  <a:solidFill>
                    <a:schemeClr val="bg1"/>
                  </a:solidFill>
                </a:rPr>
                <a:t>Vendor C</a:t>
              </a:r>
              <a:endParaRPr lang="en-US" sz="900" dirty="0">
                <a:solidFill>
                  <a:schemeClr val="bg1"/>
                </a:solidFill>
              </a:endParaRPr>
            </a:p>
          </p:txBody>
        </p:sp>
      </p:grpSp>
      <p:grpSp>
        <p:nvGrpSpPr>
          <p:cNvPr id="12" name="Group 11"/>
          <p:cNvGrpSpPr/>
          <p:nvPr/>
        </p:nvGrpSpPr>
        <p:grpSpPr>
          <a:xfrm>
            <a:off x="5771542" y="1319644"/>
            <a:ext cx="3245538" cy="2318906"/>
            <a:chOff x="5771542" y="1319644"/>
            <a:chExt cx="3245538" cy="2318906"/>
          </a:xfrm>
        </p:grpSpPr>
        <p:pic>
          <p:nvPicPr>
            <p:cNvPr id="24" name="Picture 23"/>
            <p:cNvPicPr/>
            <p:nvPr/>
          </p:nvPicPr>
          <p:blipFill>
            <a:blip r:embed="rId4">
              <a:extLst>
                <a:ext uri="{28A0092B-C50C-407E-A947-70E740481C1C}">
                  <a14:useLocalDpi xmlns:a14="http://schemas.microsoft.com/office/drawing/2010/main" val="0"/>
                </a:ext>
              </a:extLst>
            </a:blip>
            <a:srcRect t="8096" r="5710"/>
            <a:stretch>
              <a:fillRect/>
            </a:stretch>
          </p:blipFill>
          <p:spPr bwMode="auto">
            <a:xfrm>
              <a:off x="6324600" y="1388676"/>
              <a:ext cx="2692480" cy="1859281"/>
            </a:xfrm>
            <a:prstGeom prst="rect">
              <a:avLst/>
            </a:prstGeom>
            <a:noFill/>
            <a:ln>
              <a:noFill/>
            </a:ln>
          </p:spPr>
        </p:pic>
        <p:sp>
          <p:nvSpPr>
            <p:cNvPr id="25" name="Right Arrow 24"/>
            <p:cNvSpPr/>
            <p:nvPr/>
          </p:nvSpPr>
          <p:spPr bwMode="auto">
            <a:xfrm>
              <a:off x="5771542" y="2101886"/>
              <a:ext cx="566375" cy="383711"/>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a:spcBef>
                  <a:spcPct val="0"/>
                </a:spcBef>
                <a:buNone/>
              </a:pPr>
              <a:endParaRPr lang="en-US" sz="1800">
                <a:solidFill>
                  <a:srgbClr val="000000"/>
                </a:solidFill>
                <a:latin typeface="Arial" charset="0"/>
                <a:ea typeface="ＭＳ Ｐゴシック" charset="0"/>
                <a:cs typeface="ＭＳ Ｐゴシック" charset="0"/>
              </a:endParaRPr>
            </a:p>
          </p:txBody>
        </p:sp>
        <p:sp>
          <p:nvSpPr>
            <p:cNvPr id="27" name="TextBox 26"/>
            <p:cNvSpPr txBox="1"/>
            <p:nvPr/>
          </p:nvSpPr>
          <p:spPr>
            <a:xfrm>
              <a:off x="6324600" y="3315385"/>
              <a:ext cx="2692480" cy="323165"/>
            </a:xfrm>
            <a:prstGeom prst="rect">
              <a:avLst/>
            </a:prstGeom>
            <a:noFill/>
          </p:spPr>
          <p:txBody>
            <a:bodyPr wrap="square" rtlCol="0">
              <a:spAutoFit/>
            </a:bodyPr>
            <a:lstStyle/>
            <a:p>
              <a:pPr algn="ctr">
                <a:buNone/>
              </a:pPr>
              <a:r>
                <a:rPr lang="en-US" sz="1500" dirty="0" smtClean="0">
                  <a:solidFill>
                    <a:schemeClr val="tx1">
                      <a:lumMod val="95000"/>
                    </a:schemeClr>
                  </a:solidFill>
                  <a:latin typeface="+mn-lt"/>
                </a:rPr>
                <a:t>Harmonized results</a:t>
              </a:r>
              <a:endParaRPr lang="en-US" sz="1500" dirty="0">
                <a:solidFill>
                  <a:schemeClr val="tx1">
                    <a:lumMod val="95000"/>
                  </a:schemeClr>
                </a:solidFill>
                <a:latin typeface="+mn-lt"/>
              </a:endParaRPr>
            </a:p>
          </p:txBody>
        </p:sp>
        <p:sp>
          <p:nvSpPr>
            <p:cNvPr id="29" name="TextBox 28"/>
            <p:cNvSpPr txBox="1"/>
            <p:nvPr/>
          </p:nvSpPr>
          <p:spPr>
            <a:xfrm>
              <a:off x="7261914" y="3087564"/>
              <a:ext cx="817852" cy="215444"/>
            </a:xfrm>
            <a:prstGeom prst="rect">
              <a:avLst/>
            </a:prstGeom>
            <a:noFill/>
          </p:spPr>
          <p:txBody>
            <a:bodyPr wrap="none" rtlCol="0">
              <a:spAutoFit/>
            </a:bodyPr>
            <a:lstStyle/>
            <a:p>
              <a:pPr algn="ctr">
                <a:buNone/>
              </a:pPr>
              <a:r>
                <a:rPr lang="en-US" sz="800" dirty="0" smtClean="0">
                  <a:solidFill>
                    <a:schemeClr val="bg1"/>
                  </a:solidFill>
                </a:rPr>
                <a:t>Diameter (mm)</a:t>
              </a:r>
              <a:endParaRPr lang="en-US" sz="800" dirty="0">
                <a:solidFill>
                  <a:schemeClr val="bg1"/>
                </a:solidFill>
              </a:endParaRPr>
            </a:p>
          </p:txBody>
        </p:sp>
        <p:sp>
          <p:nvSpPr>
            <p:cNvPr id="31" name="TextBox 30"/>
            <p:cNvSpPr txBox="1"/>
            <p:nvPr/>
          </p:nvSpPr>
          <p:spPr>
            <a:xfrm rot="16200000">
              <a:off x="6219746" y="1373826"/>
              <a:ext cx="354585" cy="246221"/>
            </a:xfrm>
            <a:prstGeom prst="rect">
              <a:avLst/>
            </a:prstGeom>
            <a:noFill/>
          </p:spPr>
          <p:txBody>
            <a:bodyPr wrap="none" rtlCol="0">
              <a:spAutoFit/>
            </a:bodyPr>
            <a:lstStyle/>
            <a:p>
              <a:pPr algn="ctr">
                <a:buNone/>
              </a:pPr>
              <a:r>
                <a:rPr lang="en-US" sz="1000" dirty="0" smtClean="0">
                  <a:solidFill>
                    <a:schemeClr val="bg1"/>
                  </a:solidFill>
                </a:rPr>
                <a:t>RC</a:t>
              </a:r>
              <a:endParaRPr lang="en-US" sz="1000" dirty="0">
                <a:solidFill>
                  <a:schemeClr val="bg1"/>
                </a:solidFill>
              </a:endParaRPr>
            </a:p>
          </p:txBody>
        </p:sp>
      </p:grpSp>
      <p:grpSp>
        <p:nvGrpSpPr>
          <p:cNvPr id="42" name="Group 41"/>
          <p:cNvGrpSpPr/>
          <p:nvPr/>
        </p:nvGrpSpPr>
        <p:grpSpPr>
          <a:xfrm>
            <a:off x="2590800" y="1352550"/>
            <a:ext cx="4287762" cy="3683212"/>
            <a:chOff x="2590800" y="1352550"/>
            <a:chExt cx="4287762" cy="3683212"/>
          </a:xfrm>
        </p:grpSpPr>
        <p:grpSp>
          <p:nvGrpSpPr>
            <p:cNvPr id="40" name="Group 39"/>
            <p:cNvGrpSpPr/>
            <p:nvPr/>
          </p:nvGrpSpPr>
          <p:grpSpPr>
            <a:xfrm>
              <a:off x="2590800" y="1352550"/>
              <a:ext cx="4287762" cy="3683212"/>
              <a:chOff x="2637063" y="1330437"/>
              <a:chExt cx="4287762" cy="3683212"/>
            </a:xfrm>
          </p:grpSpPr>
          <p:pic>
            <p:nvPicPr>
              <p:cNvPr id="5" name="Picture 4"/>
              <p:cNvPicPr/>
              <p:nvPr/>
            </p:nvPicPr>
            <p:blipFill>
              <a:blip r:embed="rId5">
                <a:extLst>
                  <a:ext uri="{28A0092B-C50C-407E-A947-70E740481C1C}">
                    <a14:useLocalDpi xmlns:a14="http://schemas.microsoft.com/office/drawing/2010/main" val="0"/>
                  </a:ext>
                </a:extLst>
              </a:blip>
              <a:srcRect l="221" t="10608" r="6444" b="-447"/>
              <a:stretch>
                <a:fillRect/>
              </a:stretch>
            </p:blipFill>
            <p:spPr bwMode="auto">
              <a:xfrm>
                <a:off x="3214005" y="1388677"/>
                <a:ext cx="2777443" cy="1859280"/>
              </a:xfrm>
              <a:prstGeom prst="rect">
                <a:avLst/>
              </a:prstGeom>
              <a:noFill/>
              <a:ln>
                <a:noFill/>
              </a:ln>
            </p:spPr>
          </p:pic>
          <p:sp>
            <p:nvSpPr>
              <p:cNvPr id="19" name="TextBox 18"/>
              <p:cNvSpPr txBox="1"/>
              <p:nvPr/>
            </p:nvSpPr>
            <p:spPr>
              <a:xfrm>
                <a:off x="5268033" y="2621195"/>
                <a:ext cx="707268" cy="184666"/>
              </a:xfrm>
              <a:prstGeom prst="rect">
                <a:avLst/>
              </a:prstGeom>
              <a:solidFill>
                <a:srgbClr val="FFFFFF"/>
              </a:solidFill>
            </p:spPr>
            <p:txBody>
              <a:bodyPr wrap="square" rtlCol="0" anchor="ctr" anchorCtr="0">
                <a:spAutoFit/>
              </a:bodyPr>
              <a:lstStyle/>
              <a:p>
                <a:pPr>
                  <a:buNone/>
                </a:pPr>
                <a:r>
                  <a:rPr lang="en-US" sz="600" dirty="0" smtClean="0">
                    <a:solidFill>
                      <a:schemeClr val="bg1"/>
                    </a:solidFill>
                  </a:rPr>
                  <a:t>Vendor A</a:t>
                </a:r>
                <a:endParaRPr lang="en-US" sz="600" dirty="0">
                  <a:solidFill>
                    <a:schemeClr val="bg1"/>
                  </a:solidFill>
                </a:endParaRPr>
              </a:p>
            </p:txBody>
          </p:sp>
          <p:sp>
            <p:nvSpPr>
              <p:cNvPr id="20" name="TextBox 19"/>
              <p:cNvSpPr txBox="1"/>
              <p:nvPr/>
            </p:nvSpPr>
            <p:spPr>
              <a:xfrm>
                <a:off x="5274715" y="2754078"/>
                <a:ext cx="710314" cy="184666"/>
              </a:xfrm>
              <a:prstGeom prst="rect">
                <a:avLst/>
              </a:prstGeom>
              <a:solidFill>
                <a:srgbClr val="FFFFFF"/>
              </a:solidFill>
            </p:spPr>
            <p:txBody>
              <a:bodyPr wrap="square" rtlCol="0" anchor="ctr" anchorCtr="0">
                <a:spAutoFit/>
              </a:bodyPr>
              <a:lstStyle/>
              <a:p>
                <a:pPr>
                  <a:buNone/>
                </a:pPr>
                <a:r>
                  <a:rPr lang="en-US" sz="600" dirty="0" smtClean="0">
                    <a:solidFill>
                      <a:schemeClr val="bg1"/>
                    </a:solidFill>
                  </a:rPr>
                  <a:t>Vendor C</a:t>
                </a:r>
                <a:endParaRPr lang="en-US" sz="600" dirty="0">
                  <a:solidFill>
                    <a:schemeClr val="bg1"/>
                  </a:solidFill>
                </a:endParaRPr>
              </a:p>
            </p:txBody>
          </p:sp>
          <p:sp>
            <p:nvSpPr>
              <p:cNvPr id="21" name="TextBox 20"/>
              <p:cNvSpPr txBox="1"/>
              <p:nvPr/>
            </p:nvSpPr>
            <p:spPr>
              <a:xfrm>
                <a:off x="5274715" y="2886520"/>
                <a:ext cx="710314" cy="184666"/>
              </a:xfrm>
              <a:prstGeom prst="rect">
                <a:avLst/>
              </a:prstGeom>
              <a:solidFill>
                <a:srgbClr val="FFFFFF"/>
              </a:solidFill>
            </p:spPr>
            <p:txBody>
              <a:bodyPr wrap="square" rtlCol="0" anchor="ctr" anchorCtr="0">
                <a:spAutoFit/>
              </a:bodyPr>
              <a:lstStyle/>
              <a:p>
                <a:pPr>
                  <a:buNone/>
                </a:pPr>
                <a:r>
                  <a:rPr lang="en-US" sz="600" dirty="0" smtClean="0">
                    <a:solidFill>
                      <a:schemeClr val="bg1"/>
                    </a:solidFill>
                  </a:rPr>
                  <a:t>Vendor B</a:t>
                </a:r>
                <a:endParaRPr lang="en-US" sz="600" dirty="0">
                  <a:solidFill>
                    <a:schemeClr val="bg1"/>
                  </a:solidFill>
                </a:endParaRPr>
              </a:p>
            </p:txBody>
          </p:sp>
          <p:sp>
            <p:nvSpPr>
              <p:cNvPr id="8" name="Right Arrow 7"/>
              <p:cNvSpPr/>
              <p:nvPr/>
            </p:nvSpPr>
            <p:spPr bwMode="auto">
              <a:xfrm>
                <a:off x="2834590" y="2070258"/>
                <a:ext cx="368848" cy="383711"/>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a:spcBef>
                    <a:spcPct val="0"/>
                  </a:spcBef>
                  <a:buNone/>
                </a:pPr>
                <a:endParaRPr lang="en-US" sz="1800">
                  <a:solidFill>
                    <a:srgbClr val="000000"/>
                  </a:solidFill>
                  <a:latin typeface="Arial" charset="0"/>
                  <a:ea typeface="ＭＳ Ｐゴシック" charset="0"/>
                  <a:cs typeface="ＭＳ Ｐゴシック" charset="0"/>
                </a:endParaRPr>
              </a:p>
            </p:txBody>
          </p:sp>
          <p:sp>
            <p:nvSpPr>
              <p:cNvPr id="3" name="TextBox 2"/>
              <p:cNvSpPr txBox="1"/>
              <p:nvPr/>
            </p:nvSpPr>
            <p:spPr>
              <a:xfrm>
                <a:off x="3219450" y="3333750"/>
                <a:ext cx="2800350" cy="784830"/>
              </a:xfrm>
              <a:prstGeom prst="rect">
                <a:avLst/>
              </a:prstGeom>
              <a:noFill/>
            </p:spPr>
            <p:txBody>
              <a:bodyPr wrap="square" rtlCol="0">
                <a:spAutoFit/>
              </a:bodyPr>
              <a:lstStyle/>
              <a:p>
                <a:pPr algn="ctr">
                  <a:buNone/>
                </a:pPr>
                <a:r>
                  <a:rPr lang="en-US" sz="1500" dirty="0">
                    <a:solidFill>
                      <a:schemeClr val="tx1">
                        <a:lumMod val="95000"/>
                      </a:schemeClr>
                    </a:solidFill>
                    <a:latin typeface="+mn-lt"/>
                  </a:rPr>
                  <a:t>Range of biases as a function of object size (1.0 </a:t>
                </a:r>
                <a:r>
                  <a:rPr lang="en-US" sz="1500" dirty="0" smtClean="0">
                    <a:solidFill>
                      <a:schemeClr val="tx1">
                        <a:lumMod val="95000"/>
                      </a:schemeClr>
                    </a:solidFill>
                    <a:latin typeface="+mn-lt"/>
                  </a:rPr>
                  <a:t>is </a:t>
                </a:r>
                <a:r>
                  <a:rPr lang="en-US" sz="1500" dirty="0">
                    <a:solidFill>
                      <a:schemeClr val="tx1">
                        <a:lumMod val="95000"/>
                      </a:schemeClr>
                    </a:solidFill>
                    <a:latin typeface="+mn-lt"/>
                  </a:rPr>
                  <a:t>no bias) for different reconstruction settings</a:t>
                </a:r>
              </a:p>
            </p:txBody>
          </p:sp>
          <p:sp>
            <p:nvSpPr>
              <p:cNvPr id="32" name="TextBox 31"/>
              <p:cNvSpPr txBox="1"/>
              <p:nvPr/>
            </p:nvSpPr>
            <p:spPr>
              <a:xfrm>
                <a:off x="2637063" y="4490429"/>
                <a:ext cx="4287762" cy="523220"/>
              </a:xfrm>
              <a:prstGeom prst="rect">
                <a:avLst/>
              </a:prstGeom>
              <a:noFill/>
            </p:spPr>
            <p:txBody>
              <a:bodyPr wrap="square" rtlCol="0">
                <a:spAutoFit/>
              </a:bodyPr>
              <a:lstStyle/>
              <a:p>
                <a:pPr algn="ctr">
                  <a:buNone/>
                </a:pPr>
                <a:r>
                  <a:rPr lang="en-US" sz="1400" dirty="0" smtClean="0">
                    <a:solidFill>
                      <a:schemeClr val="tx1">
                        <a:lumMod val="95000"/>
                      </a:schemeClr>
                    </a:solidFill>
                    <a:latin typeface="+mn-lt"/>
                  </a:rPr>
                  <a:t>RC = Ratio of Observed Activity Concentration to Actual Activity Concentration</a:t>
                </a:r>
                <a:endParaRPr lang="en-US" sz="1400" dirty="0">
                  <a:solidFill>
                    <a:schemeClr val="tx1">
                      <a:lumMod val="95000"/>
                    </a:schemeClr>
                  </a:solidFill>
                  <a:latin typeface="+mn-lt"/>
                </a:endParaRPr>
              </a:p>
            </p:txBody>
          </p:sp>
          <p:sp>
            <p:nvSpPr>
              <p:cNvPr id="34" name="TextBox 33"/>
              <p:cNvSpPr txBox="1"/>
              <p:nvPr/>
            </p:nvSpPr>
            <p:spPr>
              <a:xfrm rot="16200000">
                <a:off x="3117580" y="1384619"/>
                <a:ext cx="354585" cy="246221"/>
              </a:xfrm>
              <a:prstGeom prst="rect">
                <a:avLst/>
              </a:prstGeom>
              <a:noFill/>
            </p:spPr>
            <p:txBody>
              <a:bodyPr wrap="none" rtlCol="0">
                <a:spAutoFit/>
              </a:bodyPr>
              <a:lstStyle/>
              <a:p>
                <a:pPr algn="ctr">
                  <a:buNone/>
                </a:pPr>
                <a:r>
                  <a:rPr lang="en-US" sz="1000" smtClean="0">
                    <a:solidFill>
                      <a:schemeClr val="bg1"/>
                    </a:solidFill>
                  </a:rPr>
                  <a:t>RC</a:t>
                </a:r>
                <a:endParaRPr lang="en-US" sz="1000" dirty="0">
                  <a:solidFill>
                    <a:schemeClr val="bg1"/>
                  </a:solidFill>
                </a:endParaRPr>
              </a:p>
            </p:txBody>
          </p:sp>
        </p:grpSp>
        <p:sp>
          <p:nvSpPr>
            <p:cNvPr id="41" name="TextBox 40"/>
            <p:cNvSpPr txBox="1"/>
            <p:nvPr/>
          </p:nvSpPr>
          <p:spPr>
            <a:xfrm>
              <a:off x="4189234" y="3112867"/>
              <a:ext cx="817852" cy="215444"/>
            </a:xfrm>
            <a:prstGeom prst="rect">
              <a:avLst/>
            </a:prstGeom>
            <a:noFill/>
          </p:spPr>
          <p:txBody>
            <a:bodyPr wrap="none" rtlCol="0">
              <a:spAutoFit/>
            </a:bodyPr>
            <a:lstStyle/>
            <a:p>
              <a:pPr algn="ctr">
                <a:buNone/>
              </a:pPr>
              <a:r>
                <a:rPr lang="en-US" sz="800" dirty="0" smtClean="0">
                  <a:solidFill>
                    <a:schemeClr val="bg1"/>
                  </a:solidFill>
                </a:rPr>
                <a:t>Diameter (mm)</a:t>
              </a:r>
              <a:endParaRPr lang="en-US" sz="800" dirty="0">
                <a:solidFill>
                  <a:schemeClr val="bg1"/>
                </a:solidFill>
              </a:endParaRPr>
            </a:p>
          </p:txBody>
        </p:sp>
      </p:grpSp>
    </p:spTree>
    <p:extLst>
      <p:ext uri="{BB962C8B-B14F-4D97-AF65-F5344CB8AC3E}">
        <p14:creationId xmlns:p14="http://schemas.microsoft.com/office/powerpoint/2010/main" val="625501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47750"/>
            <a:ext cx="8305800" cy="3752849"/>
          </a:xfrm>
        </p:spPr>
        <p:txBody>
          <a:bodyPr>
            <a:noAutofit/>
          </a:bodyPr>
          <a:lstStyle/>
          <a:p>
            <a:r>
              <a:rPr lang="en-US" sz="1800" dirty="0" err="1"/>
              <a:t>Willemink</a:t>
            </a:r>
            <a:r>
              <a:rPr lang="en-US" sz="1800" dirty="0"/>
              <a:t> MJ, </a:t>
            </a:r>
            <a:r>
              <a:rPr lang="en-US" sz="1800" i="1" dirty="0"/>
              <a:t>et al.</a:t>
            </a:r>
            <a:r>
              <a:rPr lang="en-US" sz="1800" dirty="0"/>
              <a:t> Coronary artery calcification scoring with state-of-the-art CT scanners from different vendors has substantial effect on risk classification. </a:t>
            </a:r>
            <a:r>
              <a:rPr lang="en-US" sz="1800" i="1" dirty="0"/>
              <a:t>Radiology</a:t>
            </a:r>
            <a:r>
              <a:rPr lang="en-US" sz="1800" dirty="0"/>
              <a:t> 173:695-702, 2014 </a:t>
            </a:r>
          </a:p>
          <a:p>
            <a:pPr marL="300038" lvl="1" indent="0">
              <a:buNone/>
            </a:pPr>
            <a:r>
              <a:rPr lang="en-US" sz="1500" dirty="0">
                <a:solidFill>
                  <a:schemeClr val="tx2"/>
                </a:solidFill>
              </a:rPr>
              <a:t>“Among individuals at intermediate cardiovascular risk, state-of the-art CT scanners made by different vendors produced substantially different </a:t>
            </a:r>
            <a:r>
              <a:rPr lang="en-US" sz="1500" dirty="0" err="1">
                <a:solidFill>
                  <a:schemeClr val="tx2"/>
                </a:solidFill>
              </a:rPr>
              <a:t>Agatston</a:t>
            </a:r>
            <a:r>
              <a:rPr lang="en-US" sz="1500" dirty="0">
                <a:solidFill>
                  <a:schemeClr val="tx2"/>
                </a:solidFill>
              </a:rPr>
              <a:t> scores, which can result in reclassification of patients to the high- or low-risk categories in up to 6.5% of cases.”</a:t>
            </a:r>
            <a:endParaRPr lang="en-US" sz="1500" dirty="0">
              <a:solidFill>
                <a:srgbClr val="FFFF00"/>
              </a:solidFill>
            </a:endParaRPr>
          </a:p>
          <a:p>
            <a:pPr>
              <a:spcBef>
                <a:spcPts val="1800"/>
              </a:spcBef>
            </a:pPr>
            <a:r>
              <a:rPr lang="en-US" sz="1800" dirty="0"/>
              <a:t>Oberoi S, </a:t>
            </a:r>
            <a:r>
              <a:rPr lang="en-US" sz="1800" i="1" dirty="0"/>
              <a:t>et al.</a:t>
            </a:r>
            <a:r>
              <a:rPr lang="en-US" sz="1800" dirty="0"/>
              <a:t> Reproducibility of noncalcified coronary artery plaque burden quantification from coronary CT angiography across different image analysis platforms. </a:t>
            </a:r>
            <a:r>
              <a:rPr lang="en-US" sz="1800" i="1" dirty="0"/>
              <a:t>AJR Am J </a:t>
            </a:r>
            <a:r>
              <a:rPr lang="en-US" sz="1800" i="1" dirty="0" err="1"/>
              <a:t>Roentgenol</a:t>
            </a:r>
            <a:r>
              <a:rPr lang="en-US" sz="1800" dirty="0"/>
              <a:t> 202:W43-9, 2014</a:t>
            </a:r>
          </a:p>
          <a:p>
            <a:pPr marL="300038" lvl="1" indent="0">
              <a:buNone/>
            </a:pPr>
            <a:r>
              <a:rPr lang="en-US" sz="1500" dirty="0">
                <a:solidFill>
                  <a:schemeClr val="tx2"/>
                </a:solidFill>
              </a:rPr>
              <a:t>“Currently available noncalcified plaque quantification software provides …poor interplatform reproducibility. Serial or comparative assessments require evaluation using the same software. Industry standards should be developed to enable reproducible assessments across manufacturers.”</a:t>
            </a:r>
          </a:p>
          <a:p>
            <a:pPr marL="0" indent="0">
              <a:buNone/>
            </a:pPr>
            <a:endParaRPr lang="en-US" sz="1500" dirty="0">
              <a:solidFill>
                <a:schemeClr val="tx2"/>
              </a:solidFill>
            </a:endParaRPr>
          </a:p>
        </p:txBody>
      </p:sp>
      <p:sp>
        <p:nvSpPr>
          <p:cNvPr id="7" name="Title 6"/>
          <p:cNvSpPr>
            <a:spLocks noGrp="1"/>
          </p:cNvSpPr>
          <p:nvPr>
            <p:ph type="title"/>
          </p:nvPr>
        </p:nvSpPr>
        <p:spPr/>
        <p:txBody>
          <a:bodyPr>
            <a:normAutofit/>
          </a:bodyPr>
          <a:lstStyle/>
          <a:p>
            <a:r>
              <a:rPr lang="en-US" sz="3400"/>
              <a:t>Poor Reproducibility has Clinical Implications</a:t>
            </a:r>
          </a:p>
        </p:txBody>
      </p:sp>
      <p:sp>
        <p:nvSpPr>
          <p:cNvPr id="5" name="TextBox 4"/>
          <p:cNvSpPr txBox="1"/>
          <p:nvPr/>
        </p:nvSpPr>
        <p:spPr>
          <a:xfrm>
            <a:off x="76200" y="4781550"/>
            <a:ext cx="2590800" cy="261610"/>
          </a:xfrm>
          <a:prstGeom prst="rect">
            <a:avLst/>
          </a:prstGeom>
          <a:noFill/>
        </p:spPr>
        <p:txBody>
          <a:bodyPr wrap="square" rtlCol="0">
            <a:spAutoFit/>
          </a:bodyPr>
          <a:lstStyle/>
          <a:p>
            <a:r>
              <a:rPr lang="en-US" sz="1100" dirty="0" smtClean="0">
                <a:solidFill>
                  <a:schemeClr val="tx1">
                    <a:lumMod val="95000"/>
                  </a:schemeClr>
                </a:solidFill>
                <a:latin typeface="+mn-lt"/>
              </a:rPr>
              <a:t>Source: Daniel C. Sullivan, MD</a:t>
            </a:r>
            <a:endParaRPr lang="en-US" sz="1100" dirty="0">
              <a:solidFill>
                <a:schemeClr val="tx1">
                  <a:lumMod val="95000"/>
                </a:schemeClr>
              </a:solidFill>
              <a:latin typeface="+mn-lt"/>
            </a:endParaRPr>
          </a:p>
        </p:txBody>
      </p:sp>
    </p:spTree>
    <p:extLst>
      <p:ext uri="{BB962C8B-B14F-4D97-AF65-F5344CB8AC3E}">
        <p14:creationId xmlns:p14="http://schemas.microsoft.com/office/powerpoint/2010/main" val="15538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8602135" cy="628650"/>
          </a:xfrm>
        </p:spPr>
        <p:txBody>
          <a:bodyPr/>
          <a:lstStyle/>
          <a:p>
            <a:r>
              <a:rPr lang="en-US" sz="3800" dirty="0" smtClean="0"/>
              <a:t>Adopting Metrology Principles in Imaging</a:t>
            </a:r>
            <a:endParaRPr lang="en-US" sz="3800" dirty="0"/>
          </a:p>
        </p:txBody>
      </p:sp>
      <p:sp>
        <p:nvSpPr>
          <p:cNvPr id="3" name="Content Placeholder 2"/>
          <p:cNvSpPr>
            <a:spLocks noGrp="1"/>
          </p:cNvSpPr>
          <p:nvPr>
            <p:ph idx="1"/>
          </p:nvPr>
        </p:nvSpPr>
        <p:spPr>
          <a:xfrm>
            <a:off x="419939" y="1010878"/>
            <a:ext cx="8486995" cy="3733800"/>
          </a:xfrm>
        </p:spPr>
        <p:txBody>
          <a:bodyPr/>
          <a:lstStyle/>
          <a:p>
            <a:pPr marL="0" indent="0">
              <a:buNone/>
            </a:pPr>
            <a:r>
              <a:rPr lang="en-US" sz="2400" dirty="0"/>
              <a:t>Sources of bias and variance in QIB measurands are identified and mitigated to the degree possible.</a:t>
            </a:r>
          </a:p>
          <a:p>
            <a:pPr lvl="1">
              <a:spcBef>
                <a:spcPts val="600"/>
              </a:spcBef>
            </a:pPr>
            <a:r>
              <a:rPr lang="en-US" sz="2000" dirty="0" smtClean="0"/>
              <a:t>Bias* </a:t>
            </a:r>
            <a:r>
              <a:rPr lang="en-US" sz="2000" dirty="0"/>
              <a:t>(accuracy):</a:t>
            </a:r>
          </a:p>
          <a:p>
            <a:pPr lvl="2">
              <a:spcBef>
                <a:spcPts val="300"/>
              </a:spcBef>
            </a:pPr>
            <a:r>
              <a:rPr lang="en-US" sz="1600" dirty="0" smtClean="0"/>
              <a:t>Often difficult to </a:t>
            </a:r>
            <a:r>
              <a:rPr lang="en-US" sz="1600" dirty="0"/>
              <a:t>assess </a:t>
            </a:r>
            <a:r>
              <a:rPr lang="en-US" sz="1600" dirty="0" smtClean="0"/>
              <a:t>due </a:t>
            </a:r>
            <a:r>
              <a:rPr lang="en-US" sz="1600" dirty="0"/>
              <a:t>to absence of reference standard </a:t>
            </a:r>
            <a:r>
              <a:rPr lang="en-US" sz="1600" dirty="0" smtClean="0"/>
              <a:t>(“ground truth”) measures</a:t>
            </a:r>
            <a:endParaRPr lang="en-US" sz="1600" dirty="0"/>
          </a:p>
          <a:p>
            <a:pPr lvl="2">
              <a:spcBef>
                <a:spcPts val="300"/>
              </a:spcBef>
            </a:pPr>
            <a:r>
              <a:rPr lang="en-US" sz="1600" dirty="0" smtClean="0"/>
              <a:t>Need application-specific phantoms</a:t>
            </a:r>
            <a:endParaRPr lang="en-US" sz="1600" dirty="0"/>
          </a:p>
          <a:p>
            <a:pPr lvl="1">
              <a:spcBef>
                <a:spcPts val="900"/>
              </a:spcBef>
            </a:pPr>
            <a:r>
              <a:rPr lang="en-US" sz="2000" dirty="0" smtClean="0"/>
              <a:t>Precision* (variance): </a:t>
            </a:r>
            <a:endParaRPr lang="en-US" sz="2000" dirty="0"/>
          </a:p>
          <a:p>
            <a:pPr marL="914400" lvl="2" indent="0">
              <a:spcBef>
                <a:spcPts val="300"/>
              </a:spcBef>
              <a:tabLst>
                <a:tab pos="2511425" algn="l"/>
              </a:tabLst>
            </a:pPr>
            <a:r>
              <a:rPr lang="en-US" sz="1600" dirty="0" smtClean="0"/>
              <a:t>Repeatability* 	– </a:t>
            </a:r>
            <a:r>
              <a:rPr lang="en-US" sz="1600" dirty="0"/>
              <a:t>All conditions the same except short time </a:t>
            </a:r>
            <a:r>
              <a:rPr lang="en-US" sz="1600" dirty="0" smtClean="0"/>
              <a:t>separation </a:t>
            </a:r>
            <a:r>
              <a:rPr lang="en-US" sz="1400" dirty="0" smtClean="0"/>
              <a:t>(“test/retest”)</a:t>
            </a:r>
          </a:p>
          <a:p>
            <a:pPr marL="914400" lvl="2" indent="0">
              <a:spcBef>
                <a:spcPts val="0"/>
              </a:spcBef>
              <a:buNone/>
              <a:tabLst>
                <a:tab pos="2511425" algn="l"/>
              </a:tabLst>
            </a:pPr>
            <a:r>
              <a:rPr lang="en-US" sz="1600" dirty="0"/>
              <a:t>	</a:t>
            </a:r>
            <a:r>
              <a:rPr lang="en-US" sz="1600" dirty="0" smtClean="0"/>
              <a:t>– Repeatability coefficient</a:t>
            </a:r>
          </a:p>
          <a:p>
            <a:pPr marL="914400" lvl="2" indent="0">
              <a:spcBef>
                <a:spcPts val="1800"/>
              </a:spcBef>
              <a:tabLst>
                <a:tab pos="2511425" algn="l"/>
              </a:tabLst>
            </a:pPr>
            <a:r>
              <a:rPr lang="en-US" sz="1600" dirty="0" smtClean="0"/>
              <a:t>Reproducibility*	– Different operators, different days, </a:t>
            </a:r>
            <a:r>
              <a:rPr lang="en-US" sz="1600" i="1" dirty="0" smtClean="0"/>
              <a:t>etc</a:t>
            </a:r>
            <a:r>
              <a:rPr lang="en-US" sz="1600" dirty="0" smtClean="0"/>
              <a:t>.</a:t>
            </a:r>
          </a:p>
          <a:p>
            <a:pPr marL="914400" lvl="2" indent="0">
              <a:spcBef>
                <a:spcPts val="0"/>
              </a:spcBef>
              <a:buNone/>
              <a:tabLst>
                <a:tab pos="2511425" algn="l"/>
              </a:tabLst>
            </a:pPr>
            <a:r>
              <a:rPr lang="en-US" sz="1600" dirty="0"/>
              <a:t>	</a:t>
            </a:r>
            <a:r>
              <a:rPr lang="en-US" sz="1600" dirty="0" smtClean="0"/>
              <a:t>– Reproducibility coefficient</a:t>
            </a:r>
          </a:p>
        </p:txBody>
      </p:sp>
      <p:sp>
        <p:nvSpPr>
          <p:cNvPr id="5" name="TextBox 4"/>
          <p:cNvSpPr txBox="1"/>
          <p:nvPr/>
        </p:nvSpPr>
        <p:spPr>
          <a:xfrm>
            <a:off x="828353" y="4248150"/>
            <a:ext cx="7475380" cy="461665"/>
          </a:xfrm>
          <a:prstGeom prst="rect">
            <a:avLst/>
          </a:prstGeom>
          <a:noFill/>
        </p:spPr>
        <p:txBody>
          <a:bodyPr wrap="none" rtlCol="0">
            <a:spAutoFit/>
          </a:bodyPr>
          <a:lstStyle/>
          <a:p>
            <a:pPr algn="ctr">
              <a:buNone/>
            </a:pPr>
            <a:r>
              <a:rPr lang="en-US" sz="1200" dirty="0" smtClean="0">
                <a:latin typeface="+mn-lt"/>
              </a:rPr>
              <a:t>*Kessler, Barnhart, </a:t>
            </a:r>
            <a:r>
              <a:rPr lang="en-US" sz="1200" i="1" dirty="0" smtClean="0">
                <a:latin typeface="+mn-lt"/>
              </a:rPr>
              <a:t>et al</a:t>
            </a:r>
            <a:r>
              <a:rPr lang="en-US" sz="1200" dirty="0" smtClean="0">
                <a:latin typeface="+mn-lt"/>
              </a:rPr>
              <a:t>., </a:t>
            </a:r>
            <a:r>
              <a:rPr lang="en-US" sz="1200" i="1" dirty="0" smtClean="0">
                <a:latin typeface="+mn-lt"/>
              </a:rPr>
              <a:t>Stat Meth Med Res</a:t>
            </a:r>
            <a:r>
              <a:rPr lang="en-US" sz="1200" dirty="0" smtClean="0">
                <a:latin typeface="+mn-lt"/>
              </a:rPr>
              <a:t> 24:9-26, 2015;  Sullivan, </a:t>
            </a:r>
            <a:r>
              <a:rPr lang="en-US" sz="1200" dirty="0" err="1" smtClean="0">
                <a:latin typeface="+mn-lt"/>
              </a:rPr>
              <a:t>Obuchowski</a:t>
            </a:r>
            <a:r>
              <a:rPr lang="en-US" sz="1200" dirty="0" smtClean="0">
                <a:latin typeface="+mn-lt"/>
              </a:rPr>
              <a:t>, </a:t>
            </a:r>
            <a:r>
              <a:rPr lang="en-US" sz="1200" i="1" dirty="0" smtClean="0">
                <a:latin typeface="+mn-lt"/>
              </a:rPr>
              <a:t>et al. Radiology</a:t>
            </a:r>
            <a:r>
              <a:rPr lang="en-US" sz="1200" dirty="0" smtClean="0">
                <a:latin typeface="+mn-lt"/>
              </a:rPr>
              <a:t> 277:813-825, 2016</a:t>
            </a:r>
          </a:p>
          <a:p>
            <a:pPr algn="ctr">
              <a:spcBef>
                <a:spcPts val="0"/>
              </a:spcBef>
              <a:buNone/>
            </a:pPr>
            <a:r>
              <a:rPr lang="en-US" sz="1200" dirty="0">
                <a:solidFill>
                  <a:schemeClr val="tx2"/>
                </a:solidFill>
                <a:latin typeface="+mn-lt"/>
              </a:rPr>
              <a:t>a</a:t>
            </a:r>
            <a:r>
              <a:rPr lang="en-US" sz="1200" dirty="0" smtClean="0">
                <a:solidFill>
                  <a:schemeClr val="tx2"/>
                </a:solidFill>
                <a:latin typeface="+mn-lt"/>
              </a:rPr>
              <a:t>vailable at </a:t>
            </a:r>
            <a:r>
              <a:rPr lang="en-US" sz="1200" dirty="0" err="1" smtClean="0">
                <a:solidFill>
                  <a:schemeClr val="tx2"/>
                </a:solidFill>
                <a:latin typeface="+mn-lt"/>
              </a:rPr>
              <a:t>www.rsna.org</a:t>
            </a:r>
            <a:r>
              <a:rPr lang="en-US" sz="1200" dirty="0" smtClean="0">
                <a:solidFill>
                  <a:schemeClr val="tx2"/>
                </a:solidFill>
                <a:latin typeface="+mn-lt"/>
              </a:rPr>
              <a:t>/</a:t>
            </a:r>
            <a:r>
              <a:rPr lang="en-US" sz="1200" dirty="0" err="1" smtClean="0">
                <a:solidFill>
                  <a:schemeClr val="tx2"/>
                </a:solidFill>
                <a:latin typeface="+mn-lt"/>
              </a:rPr>
              <a:t>qiba</a:t>
            </a:r>
            <a:endParaRPr lang="en-US" sz="1200" dirty="0">
              <a:solidFill>
                <a:schemeClr val="tx2"/>
              </a:solidFill>
              <a:latin typeface="+mn-lt"/>
            </a:endParaRPr>
          </a:p>
        </p:txBody>
      </p:sp>
    </p:spTree>
    <p:extLst>
      <p:ext uri="{BB962C8B-B14F-4D97-AF65-F5344CB8AC3E}">
        <p14:creationId xmlns:p14="http://schemas.microsoft.com/office/powerpoint/2010/main" val="20037378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24" y="2547366"/>
            <a:ext cx="3462528" cy="2462784"/>
          </a:xfrm>
          <a:prstGeom prst="rect">
            <a:avLst/>
          </a:prstGeom>
        </p:spPr>
      </p:pic>
      <p:sp>
        <p:nvSpPr>
          <p:cNvPr id="2" name="Title 1"/>
          <p:cNvSpPr>
            <a:spLocks noGrp="1"/>
          </p:cNvSpPr>
          <p:nvPr>
            <p:ph type="title"/>
          </p:nvPr>
        </p:nvSpPr>
        <p:spPr>
          <a:xfrm>
            <a:off x="312397" y="171450"/>
            <a:ext cx="8594538" cy="628650"/>
          </a:xfrm>
        </p:spPr>
        <p:txBody>
          <a:bodyPr/>
          <a:lstStyle/>
          <a:p>
            <a:r>
              <a:rPr lang="en-US" sz="3800"/>
              <a:t>Adopting Metrology Principles in Imaging</a:t>
            </a:r>
            <a:endParaRPr lang="en-US" sz="3800" dirty="0"/>
          </a:p>
        </p:txBody>
      </p:sp>
      <p:grpSp>
        <p:nvGrpSpPr>
          <p:cNvPr id="12" name="Group 11"/>
          <p:cNvGrpSpPr/>
          <p:nvPr/>
        </p:nvGrpSpPr>
        <p:grpSpPr>
          <a:xfrm>
            <a:off x="2287801" y="2557858"/>
            <a:ext cx="5734760" cy="1789072"/>
            <a:chOff x="2408896" y="1071372"/>
            <a:chExt cx="7646345" cy="2440904"/>
          </a:xfrm>
        </p:grpSpPr>
        <p:cxnSp>
          <p:nvCxnSpPr>
            <p:cNvPr id="9" name="Straight Connector 8"/>
            <p:cNvCxnSpPr/>
            <p:nvPr/>
          </p:nvCxnSpPr>
          <p:spPr bwMode="auto">
            <a:xfrm flipV="1">
              <a:off x="2408896" y="2902676"/>
              <a:ext cx="0" cy="609600"/>
            </a:xfrm>
            <a:prstGeom prst="line">
              <a:avLst/>
            </a:prstGeom>
            <a:solidFill>
              <a:schemeClr val="accent1"/>
            </a:solidFill>
            <a:ln w="28575" cap="flat" cmpd="sng" algn="ctr">
              <a:solidFill>
                <a:schemeClr val="bg2"/>
              </a:solidFill>
              <a:prstDash val="solid"/>
              <a:round/>
              <a:headEnd type="none" w="sm" len="sm"/>
              <a:tailEnd type="none" w="sm" len="sm"/>
            </a:ln>
            <a:effectLst/>
          </p:spPr>
        </p:cxnSp>
        <p:sp>
          <p:nvSpPr>
            <p:cNvPr id="7" name="TextBox 6"/>
            <p:cNvSpPr txBox="1"/>
            <p:nvPr/>
          </p:nvSpPr>
          <p:spPr>
            <a:xfrm>
              <a:off x="7000559" y="1071372"/>
              <a:ext cx="3054682" cy="1729704"/>
            </a:xfrm>
            <a:prstGeom prst="rect">
              <a:avLst/>
            </a:prstGeom>
            <a:noFill/>
            <a:ln>
              <a:solidFill>
                <a:schemeClr val="accent3">
                  <a:lumMod val="75000"/>
                </a:schemeClr>
              </a:solidFill>
            </a:ln>
          </p:spPr>
          <p:txBody>
            <a:bodyPr wrap="none" rtlCol="0">
              <a:spAutoFit/>
            </a:bodyPr>
            <a:lstStyle/>
            <a:p>
              <a:pPr>
                <a:buNone/>
              </a:pPr>
              <a:r>
                <a:rPr lang="en-US" sz="1350" dirty="0"/>
                <a:t>Number of patients:</a:t>
              </a:r>
            </a:p>
            <a:p>
              <a:pPr>
                <a:buNone/>
              </a:pPr>
              <a:r>
                <a:rPr lang="en-US" sz="1350" dirty="0"/>
                <a:t>	10%	  12</a:t>
              </a:r>
            </a:p>
            <a:p>
              <a:pPr>
                <a:buNone/>
              </a:pPr>
              <a:r>
                <a:rPr lang="en-US" sz="1350" dirty="0"/>
                <a:t>	20%	  35</a:t>
              </a:r>
            </a:p>
            <a:p>
              <a:pPr>
                <a:buNone/>
              </a:pPr>
              <a:r>
                <a:rPr lang="en-US" sz="1350" dirty="0"/>
                <a:t>	30%	  78</a:t>
              </a:r>
            </a:p>
            <a:p>
              <a:pPr>
                <a:buNone/>
              </a:pPr>
              <a:r>
                <a:rPr lang="en-US" sz="1350" dirty="0"/>
                <a:t>	40%	133</a:t>
              </a:r>
            </a:p>
          </p:txBody>
        </p:sp>
        <p:cxnSp>
          <p:nvCxnSpPr>
            <p:cNvPr id="10" name="Straight Arrow Connector 9"/>
            <p:cNvCxnSpPr>
              <a:endCxn id="7" idx="1"/>
            </p:cNvCxnSpPr>
            <p:nvPr/>
          </p:nvCxnSpPr>
          <p:spPr bwMode="auto">
            <a:xfrm flipV="1">
              <a:off x="2408896" y="1936224"/>
              <a:ext cx="4591663" cy="1290056"/>
            </a:xfrm>
            <a:prstGeom prst="straightConnector1">
              <a:avLst/>
            </a:prstGeom>
            <a:solidFill>
              <a:schemeClr val="accent1"/>
            </a:solidFill>
            <a:ln w="57150" cap="flat" cmpd="sng" algn="ctr">
              <a:solidFill>
                <a:schemeClr val="accent3">
                  <a:lumMod val="75000"/>
                </a:schemeClr>
              </a:solidFill>
              <a:prstDash val="solid"/>
              <a:round/>
              <a:headEnd type="none" w="sm" len="sm"/>
              <a:tailEnd type="stealth" w="lg" len="lg"/>
            </a:ln>
            <a:effectLst/>
          </p:spPr>
        </p:cxnSp>
      </p:grpSp>
      <p:sp>
        <p:nvSpPr>
          <p:cNvPr id="14" name="Content Placeholder 2"/>
          <p:cNvSpPr>
            <a:spLocks noGrp="1"/>
          </p:cNvSpPr>
          <p:nvPr>
            <p:ph idx="1"/>
          </p:nvPr>
        </p:nvSpPr>
        <p:spPr>
          <a:xfrm>
            <a:off x="396789" y="1047750"/>
            <a:ext cx="8571661" cy="2017335"/>
          </a:xfrm>
        </p:spPr>
        <p:txBody>
          <a:bodyPr>
            <a:normAutofit/>
          </a:bodyPr>
          <a:lstStyle/>
          <a:p>
            <a:pPr defTabSz="914400" eaLnBrk="0" fontAlgn="base" hangingPunct="0">
              <a:spcBef>
                <a:spcPts val="1800"/>
              </a:spcBef>
              <a:spcAft>
                <a:spcPct val="0"/>
              </a:spcAft>
              <a:buClr>
                <a:srgbClr val="94D7E4"/>
              </a:buClr>
            </a:pPr>
            <a:r>
              <a:rPr lang="en-US" sz="2400" dirty="0">
                <a:solidFill>
                  <a:schemeClr val="tx1">
                    <a:lumMod val="85000"/>
                  </a:schemeClr>
                </a:solidFill>
                <a:ea typeface="ＭＳ Ｐゴシック" charset="-128"/>
              </a:rPr>
              <a:t>Levels of bias and variance remaining after mitigation are characterized =&gt; confidence intervals.</a:t>
            </a:r>
          </a:p>
          <a:p>
            <a:pPr defTabSz="914400" eaLnBrk="0" fontAlgn="base" hangingPunct="0">
              <a:spcBef>
                <a:spcPts val="600"/>
              </a:spcBef>
              <a:spcAft>
                <a:spcPct val="0"/>
              </a:spcAft>
              <a:buClr>
                <a:srgbClr val="94D7E4"/>
              </a:buClr>
            </a:pPr>
            <a:r>
              <a:rPr lang="en-US" sz="2400" dirty="0">
                <a:solidFill>
                  <a:schemeClr val="tx1">
                    <a:lumMod val="85000"/>
                  </a:schemeClr>
                </a:solidFill>
                <a:ea typeface="ＭＳ Ｐゴシック" charset="-128"/>
              </a:rPr>
              <a:t>Knowing these levels translates to statistically valid study designs with adequate power and the fewest number of patients</a:t>
            </a:r>
            <a:r>
              <a:rPr lang="en-US" sz="2400" dirty="0" smtClean="0">
                <a:solidFill>
                  <a:schemeClr val="tx1">
                    <a:lumMod val="85000"/>
                  </a:schemeClr>
                </a:solidFill>
                <a:ea typeface="ＭＳ Ｐゴシック" charset="-128"/>
              </a:rPr>
              <a:t>.</a:t>
            </a:r>
            <a:endParaRPr lang="en-US" sz="2400" dirty="0">
              <a:solidFill>
                <a:schemeClr val="tx1">
                  <a:lumMod val="85000"/>
                </a:schemeClr>
              </a:solidFill>
              <a:ea typeface="ＭＳ Ｐゴシック" charset="-128"/>
            </a:endParaRPr>
          </a:p>
        </p:txBody>
      </p:sp>
    </p:spTree>
    <p:extLst>
      <p:ext uri="{BB962C8B-B14F-4D97-AF65-F5344CB8AC3E}">
        <p14:creationId xmlns:p14="http://schemas.microsoft.com/office/powerpoint/2010/main" val="7715129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23950"/>
            <a:ext cx="8458200" cy="3886200"/>
          </a:xfrm>
        </p:spPr>
        <p:txBody>
          <a:bodyPr/>
          <a:lstStyle/>
          <a:p>
            <a:r>
              <a:rPr lang="en-US" sz="2400" dirty="0"/>
              <a:t>QIBA was initiated in </a:t>
            </a:r>
            <a:r>
              <a:rPr lang="en-US" sz="2400" dirty="0" smtClean="0"/>
              <a:t>2007 under the leadership of Dan Sullivan</a:t>
            </a:r>
            <a:endParaRPr lang="en-US" sz="2400" dirty="0"/>
          </a:p>
          <a:p>
            <a:pPr>
              <a:spcBef>
                <a:spcPts val="1800"/>
              </a:spcBef>
            </a:pPr>
            <a:r>
              <a:rPr lang="en-US" sz="2400" u="sng" dirty="0" smtClean="0"/>
              <a:t>RSNA </a:t>
            </a:r>
            <a:r>
              <a:rPr lang="en-US" sz="2400" u="sng" dirty="0"/>
              <a:t>Perspective</a:t>
            </a:r>
            <a:r>
              <a:rPr lang="en-US" sz="2400" dirty="0"/>
              <a:t>: </a:t>
            </a:r>
            <a:r>
              <a:rPr lang="en-US" sz="2400" dirty="0" smtClean="0"/>
              <a:t>One approach to reducing variability in radiology is to extract </a:t>
            </a:r>
            <a:r>
              <a:rPr lang="en-US" sz="2400" dirty="0"/>
              <a:t>objective, quantitative results from imaging </a:t>
            </a:r>
            <a:r>
              <a:rPr lang="en-US" sz="2400" dirty="0" smtClean="0"/>
              <a:t>studies.</a:t>
            </a:r>
            <a:endParaRPr lang="en-US" sz="2400" dirty="0"/>
          </a:p>
          <a:p>
            <a:pPr>
              <a:spcBef>
                <a:spcPts val="1800"/>
              </a:spcBef>
            </a:pPr>
            <a:r>
              <a:rPr lang="en-US" sz="2400" dirty="0" smtClean="0"/>
              <a:t>QIBA </a:t>
            </a:r>
            <a:r>
              <a:rPr lang="en-US" sz="2400" dirty="0"/>
              <a:t>Mission</a:t>
            </a:r>
          </a:p>
          <a:p>
            <a:pPr lvl="1"/>
            <a:r>
              <a:rPr lang="en-US" sz="2000" dirty="0" smtClean="0"/>
              <a:t>Improve the value and practicality of </a:t>
            </a:r>
            <a:r>
              <a:rPr lang="en-US" sz="2000" i="1" dirty="0" smtClean="0"/>
              <a:t>quantitative imaging biomarkers </a:t>
            </a:r>
            <a:r>
              <a:rPr lang="en-US" sz="2000" dirty="0" smtClean="0"/>
              <a:t>by reducing variability across devices, patients, and time.</a:t>
            </a:r>
          </a:p>
          <a:p>
            <a:pPr lvl="1"/>
            <a:r>
              <a:rPr lang="en-US" sz="2000" dirty="0" smtClean="0"/>
              <a:t>“Industrialize imaging biomarkers”</a:t>
            </a:r>
          </a:p>
        </p:txBody>
      </p:sp>
      <p:sp>
        <p:nvSpPr>
          <p:cNvPr id="4" name="Slide Number Placeholder 3"/>
          <p:cNvSpPr>
            <a:spLocks noGrp="1"/>
          </p:cNvSpPr>
          <p:nvPr>
            <p:ph type="sldNum" sz="quarter" idx="12"/>
          </p:nvPr>
        </p:nvSpPr>
        <p:spPr/>
        <p:txBody>
          <a:bodyPr/>
          <a:lstStyle/>
          <a:p>
            <a:fld id="{724F1FC1-2848-5D40-8EF2-91CC7FFA3D69}" type="slidenum">
              <a:rPr lang="en-US" smtClean="0"/>
              <a:pPr/>
              <a:t>15</a:t>
            </a:fld>
            <a:endParaRPr lang="en-US"/>
          </a:p>
        </p:txBody>
      </p:sp>
      <p:sp>
        <p:nvSpPr>
          <p:cNvPr id="5" name="Title 4"/>
          <p:cNvSpPr>
            <a:spLocks noGrp="1"/>
          </p:cNvSpPr>
          <p:nvPr>
            <p:ph type="title"/>
          </p:nvPr>
        </p:nvSpPr>
        <p:spPr/>
        <p:txBody>
          <a:bodyPr>
            <a:noAutofit/>
          </a:bodyPr>
          <a:lstStyle/>
          <a:p>
            <a:r>
              <a:rPr lang="en-US" smtClean="0"/>
              <a:t>RSNA QIBA</a:t>
            </a:r>
            <a:endParaRPr lang="en-US" dirty="0"/>
          </a:p>
        </p:txBody>
      </p:sp>
    </p:spTree>
    <p:extLst>
      <p:ext uri="{BB962C8B-B14F-4D97-AF65-F5344CB8AC3E}">
        <p14:creationId xmlns:p14="http://schemas.microsoft.com/office/powerpoint/2010/main" val="349385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304800" y="209550"/>
            <a:ext cx="8458200" cy="609600"/>
          </a:xfrm>
        </p:spPr>
        <p:txBody>
          <a:bodyPr>
            <a:noAutofit/>
          </a:bodyPr>
          <a:lstStyle/>
          <a:p>
            <a:r>
              <a:rPr lang="en-US" sz="3800" smtClean="0">
                <a:latin typeface="+mn-lt"/>
                <a:cs typeface="Arial" charset="0"/>
              </a:rPr>
              <a:t>Qualitative Imaging =&gt; Biomarker </a:t>
            </a:r>
            <a:r>
              <a:rPr lang="en-US" sz="3800" dirty="0">
                <a:latin typeface="+mn-lt"/>
                <a:cs typeface="Arial" charset="0"/>
              </a:rPr>
              <a:t>Assays</a:t>
            </a:r>
          </a:p>
        </p:txBody>
      </p:sp>
      <p:sp>
        <p:nvSpPr>
          <p:cNvPr id="8194" name="Subtitle 1"/>
          <p:cNvSpPr>
            <a:spLocks noGrp="1"/>
          </p:cNvSpPr>
          <p:nvPr>
            <p:ph idx="1"/>
          </p:nvPr>
        </p:nvSpPr>
        <p:spPr>
          <a:xfrm>
            <a:off x="381000" y="1200150"/>
            <a:ext cx="7675350" cy="3263504"/>
          </a:xfrm>
        </p:spPr>
        <p:txBody>
          <a:bodyPr/>
          <a:lstStyle/>
          <a:p>
            <a:pPr marL="0" indent="0" algn="l">
              <a:buNone/>
            </a:pPr>
            <a:r>
              <a:rPr lang="en-US" sz="3200" dirty="0"/>
              <a:t>Assays are characterized by their:</a:t>
            </a:r>
          </a:p>
          <a:p>
            <a:pPr marL="688975" indent="-342900">
              <a:spcBef>
                <a:spcPts val="1600"/>
              </a:spcBef>
              <a:buFont typeface="Arial" charset="0"/>
              <a:buChar char="•"/>
            </a:pPr>
            <a:r>
              <a:rPr lang="en-US" sz="2400" dirty="0" smtClean="0"/>
              <a:t>Technical </a:t>
            </a:r>
            <a:r>
              <a:rPr lang="en-US" sz="2400" dirty="0"/>
              <a:t>Performance</a:t>
            </a:r>
          </a:p>
          <a:p>
            <a:pPr marL="693737" lvl="1" indent="-342900">
              <a:spcBef>
                <a:spcPts val="1600"/>
              </a:spcBef>
              <a:buFont typeface="Arial" charset="0"/>
              <a:buChar char="•"/>
            </a:pPr>
            <a:r>
              <a:rPr lang="en-US" sz="2400" dirty="0" smtClean="0"/>
              <a:t>Clinical </a:t>
            </a:r>
            <a:r>
              <a:rPr lang="en-US" sz="2400" dirty="0"/>
              <a:t>Performance</a:t>
            </a:r>
          </a:p>
          <a:p>
            <a:pPr marL="1317625" lvl="2" indent="-342900">
              <a:buSzPct val="80000"/>
              <a:buFont typeface="Courier New"/>
              <a:buChar char="o"/>
            </a:pPr>
            <a:r>
              <a:rPr lang="en-US" sz="2000" dirty="0"/>
              <a:t>Clinical validation</a:t>
            </a:r>
          </a:p>
          <a:p>
            <a:pPr marL="1317625" lvl="2" indent="-342900">
              <a:buSzPct val="80000"/>
              <a:buFont typeface="Courier New"/>
              <a:buChar char="o"/>
            </a:pPr>
            <a:r>
              <a:rPr lang="en-US" sz="2000" dirty="0"/>
              <a:t>Clinical utility</a:t>
            </a:r>
          </a:p>
        </p:txBody>
      </p:sp>
      <p:grpSp>
        <p:nvGrpSpPr>
          <p:cNvPr id="7" name="Group 6"/>
          <p:cNvGrpSpPr/>
          <p:nvPr/>
        </p:nvGrpSpPr>
        <p:grpSpPr>
          <a:xfrm>
            <a:off x="904973" y="1640887"/>
            <a:ext cx="6172200" cy="762000"/>
            <a:chOff x="1143000" y="1753394"/>
            <a:chExt cx="6172200" cy="762000"/>
          </a:xfrm>
        </p:grpSpPr>
        <p:pic>
          <p:nvPicPr>
            <p:cNvPr id="4" name="Picture 7" descr="QIBA logo F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3394"/>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143000" y="1885950"/>
              <a:ext cx="3276600" cy="5143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5" name="Straight Arrow Connector 4"/>
            <p:cNvCxnSpPr>
              <a:endCxn id="4" idx="1"/>
            </p:cNvCxnSpPr>
            <p:nvPr/>
          </p:nvCxnSpPr>
          <p:spPr bwMode="auto">
            <a:xfrm>
              <a:off x="4419600" y="2134394"/>
              <a:ext cx="1295400"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grpSp>
    </p:spTree>
    <p:extLst>
      <p:ext uri="{BB962C8B-B14F-4D97-AF65-F5344CB8AC3E}">
        <p14:creationId xmlns:p14="http://schemas.microsoft.com/office/powerpoint/2010/main" val="134445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4724011"/>
            <a:ext cx="6400799" cy="369332"/>
          </a:xfrm>
          <a:prstGeom prst="rect">
            <a:avLst/>
          </a:prstGeom>
        </p:spPr>
        <p:txBody>
          <a:bodyPr wrap="square">
            <a:spAutoFit/>
          </a:bodyPr>
          <a:lstStyle/>
          <a:p>
            <a:pPr lvl="0" algn="ctr">
              <a:buNone/>
            </a:pPr>
            <a:r>
              <a:rPr lang="en-US" sz="900" dirty="0">
                <a:solidFill>
                  <a:srgbClr val="FFFFCC"/>
                </a:solidFill>
              </a:rPr>
              <a:t>Buckler, </a:t>
            </a:r>
            <a:r>
              <a:rPr lang="en-US" sz="900" i="1" dirty="0">
                <a:solidFill>
                  <a:srgbClr val="FFFFCC"/>
                </a:solidFill>
              </a:rPr>
              <a:t>et al</a:t>
            </a:r>
            <a:r>
              <a:rPr lang="en-US" sz="900" dirty="0">
                <a:solidFill>
                  <a:srgbClr val="FFFFCC"/>
                </a:solidFill>
              </a:rPr>
              <a:t>., A Collaborative Enterprise for Multi-Stakeholder Participation in the Advancement of Quantitative Imaging, </a:t>
            </a:r>
            <a:r>
              <a:rPr lang="en-US" sz="900" i="1" dirty="0">
                <a:solidFill>
                  <a:srgbClr val="FFFFCC"/>
                </a:solidFill>
              </a:rPr>
              <a:t>Radiology </a:t>
            </a:r>
            <a:r>
              <a:rPr lang="en-US" sz="900" dirty="0">
                <a:solidFill>
                  <a:srgbClr val="FFFFCC"/>
                </a:solidFill>
              </a:rPr>
              <a:t>258:906-914, 2011</a:t>
            </a:r>
          </a:p>
        </p:txBody>
      </p:sp>
      <p:sp>
        <p:nvSpPr>
          <p:cNvPr id="2" name="Title 1"/>
          <p:cNvSpPr>
            <a:spLocks noGrp="1"/>
          </p:cNvSpPr>
          <p:nvPr>
            <p:ph type="title"/>
          </p:nvPr>
        </p:nvSpPr>
        <p:spPr/>
        <p:txBody>
          <a:bodyPr>
            <a:noAutofit/>
          </a:bodyPr>
          <a:lstStyle/>
          <a:p>
            <a:r>
              <a:rPr lang="en-US" dirty="0" smtClean="0"/>
              <a:t>RSNA QIBA Approach</a:t>
            </a:r>
            <a:endParaRPr lang="en-US" dirty="0"/>
          </a:p>
        </p:txBody>
      </p:sp>
      <p:sp>
        <p:nvSpPr>
          <p:cNvPr id="4" name="Notched Right Arrow 3"/>
          <p:cNvSpPr/>
          <p:nvPr/>
        </p:nvSpPr>
        <p:spPr>
          <a:xfrm rot="5400000">
            <a:off x="-308798" y="2567751"/>
            <a:ext cx="3665595" cy="609600"/>
          </a:xfrm>
          <a:prstGeom prst="notchedRightArrow">
            <a:avLst>
              <a:gd name="adj1" fmla="val 50000"/>
              <a:gd name="adj2" fmla="val 68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Notched Right Arrow 5"/>
          <p:cNvSpPr/>
          <p:nvPr/>
        </p:nvSpPr>
        <p:spPr>
          <a:xfrm rot="5400000">
            <a:off x="1218104" y="2567752"/>
            <a:ext cx="3665596" cy="609600"/>
          </a:xfrm>
          <a:prstGeom prst="notchedRightArrow">
            <a:avLst>
              <a:gd name="adj1" fmla="val 50000"/>
              <a:gd name="adj2" fmla="val 68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53579" y="1181485"/>
            <a:ext cx="1173480" cy="523220"/>
          </a:xfrm>
          <a:prstGeom prst="rect">
            <a:avLst/>
          </a:prstGeom>
          <a:solidFill>
            <a:schemeClr val="accent6">
              <a:lumMod val="50000"/>
            </a:schemeClr>
          </a:solidFill>
          <a:ln>
            <a:solidFill>
              <a:schemeClr val="accent6">
                <a:lumMod val="50000"/>
              </a:schemeClr>
            </a:solidFill>
          </a:ln>
          <a:effectLst>
            <a:softEdge rad="25400"/>
          </a:effectLst>
        </p:spPr>
        <p:txBody>
          <a:bodyPr wrap="square" rtlCol="0" anchor="ctr">
            <a:spAutoFit/>
          </a:bodyPr>
          <a:lstStyle/>
          <a:p>
            <a:pPr algn="ctr"/>
            <a:r>
              <a:rPr lang="en-US" sz="1400" dirty="0" smtClean="0"/>
              <a:t>Select a Biomarker</a:t>
            </a:r>
            <a:endParaRPr lang="en-US" sz="1400" dirty="0"/>
          </a:p>
        </p:txBody>
      </p:sp>
      <p:sp>
        <p:nvSpPr>
          <p:cNvPr id="9" name="TextBox 8"/>
          <p:cNvSpPr txBox="1"/>
          <p:nvPr/>
        </p:nvSpPr>
        <p:spPr>
          <a:xfrm>
            <a:off x="2453579" y="2109041"/>
            <a:ext cx="1173480" cy="523220"/>
          </a:xfrm>
          <a:prstGeom prst="rect">
            <a:avLst/>
          </a:prstGeom>
          <a:solidFill>
            <a:schemeClr val="accent6">
              <a:lumMod val="50000"/>
            </a:schemeClr>
          </a:solidFill>
          <a:ln>
            <a:solidFill>
              <a:schemeClr val="accent6">
                <a:lumMod val="50000"/>
              </a:schemeClr>
            </a:solidFill>
          </a:ln>
          <a:effectLst>
            <a:softEdge rad="25400"/>
          </a:effectLst>
        </p:spPr>
        <p:txBody>
          <a:bodyPr wrap="square" rtlCol="0" anchor="ctr">
            <a:spAutoFit/>
          </a:bodyPr>
          <a:lstStyle/>
          <a:p>
            <a:pPr algn="ctr"/>
            <a:r>
              <a:rPr lang="en-US" sz="1400" dirty="0" smtClean="0"/>
              <a:t>Coordinate Groundwork</a:t>
            </a:r>
            <a:endParaRPr lang="en-US" sz="1400" dirty="0"/>
          </a:p>
        </p:txBody>
      </p:sp>
      <p:sp>
        <p:nvSpPr>
          <p:cNvPr id="10" name="TextBox 9"/>
          <p:cNvSpPr txBox="1"/>
          <p:nvPr/>
        </p:nvSpPr>
        <p:spPr>
          <a:xfrm>
            <a:off x="2506919" y="3020465"/>
            <a:ext cx="1066800" cy="523220"/>
          </a:xfrm>
          <a:prstGeom prst="rect">
            <a:avLst/>
          </a:prstGeom>
          <a:solidFill>
            <a:schemeClr val="accent6">
              <a:lumMod val="50000"/>
            </a:schemeClr>
          </a:solidFill>
          <a:ln>
            <a:solidFill>
              <a:schemeClr val="accent6">
                <a:lumMod val="50000"/>
              </a:schemeClr>
            </a:solidFill>
          </a:ln>
          <a:effectLst>
            <a:softEdge rad="25400"/>
          </a:effectLst>
        </p:spPr>
        <p:txBody>
          <a:bodyPr wrap="square" rtlCol="0">
            <a:spAutoFit/>
          </a:bodyPr>
          <a:lstStyle/>
          <a:p>
            <a:pPr algn="ctr"/>
            <a:r>
              <a:rPr lang="en-US" sz="1400" dirty="0" smtClean="0"/>
              <a:t>Draft </a:t>
            </a:r>
            <a:r>
              <a:rPr lang="en-US" sz="1400" smtClean="0"/>
              <a:t>QIBA Profile</a:t>
            </a:r>
            <a:endParaRPr lang="en-US" sz="1400" dirty="0"/>
          </a:p>
        </p:txBody>
      </p:sp>
      <p:sp>
        <p:nvSpPr>
          <p:cNvPr id="11" name="TextBox 10"/>
          <p:cNvSpPr txBox="1"/>
          <p:nvPr/>
        </p:nvSpPr>
        <p:spPr>
          <a:xfrm>
            <a:off x="2506919" y="3772285"/>
            <a:ext cx="1066800" cy="738664"/>
          </a:xfrm>
          <a:prstGeom prst="rect">
            <a:avLst/>
          </a:prstGeom>
          <a:solidFill>
            <a:schemeClr val="accent6">
              <a:lumMod val="50000"/>
            </a:schemeClr>
          </a:solidFill>
          <a:ln>
            <a:solidFill>
              <a:schemeClr val="accent6">
                <a:lumMod val="50000"/>
              </a:schemeClr>
            </a:solidFill>
          </a:ln>
          <a:effectLst>
            <a:softEdge rad="25400"/>
          </a:effectLst>
        </p:spPr>
        <p:txBody>
          <a:bodyPr wrap="square" rtlCol="0">
            <a:spAutoFit/>
          </a:bodyPr>
          <a:lstStyle/>
          <a:p>
            <a:pPr algn="ctr"/>
            <a:r>
              <a:rPr lang="en-US" sz="1400" dirty="0" smtClean="0"/>
              <a:t>Validate Equipment &amp; Sites</a:t>
            </a:r>
            <a:endParaRPr lang="en-US" sz="1400" dirty="0"/>
          </a:p>
        </p:txBody>
      </p:sp>
      <p:sp>
        <p:nvSpPr>
          <p:cNvPr id="12" name="TextBox 11"/>
          <p:cNvSpPr txBox="1"/>
          <p:nvPr/>
        </p:nvSpPr>
        <p:spPr>
          <a:xfrm>
            <a:off x="922868" y="1373354"/>
            <a:ext cx="1252642" cy="646331"/>
          </a:xfrm>
          <a:prstGeom prst="rect">
            <a:avLst/>
          </a:prstGeom>
          <a:noFill/>
        </p:spPr>
        <p:txBody>
          <a:bodyPr wrap="square" rtlCol="0">
            <a:spAutoFit/>
          </a:bodyPr>
          <a:lstStyle/>
          <a:p>
            <a:pPr algn="ctr"/>
            <a:r>
              <a:rPr lang="en-US" smtClean="0"/>
              <a:t>Academic Use</a:t>
            </a:r>
          </a:p>
        </p:txBody>
      </p:sp>
      <p:sp>
        <p:nvSpPr>
          <p:cNvPr id="13" name="TextBox 12"/>
          <p:cNvSpPr txBox="1"/>
          <p:nvPr/>
        </p:nvSpPr>
        <p:spPr>
          <a:xfrm>
            <a:off x="914400" y="2668754"/>
            <a:ext cx="1252642" cy="646331"/>
          </a:xfrm>
          <a:prstGeom prst="rect">
            <a:avLst/>
          </a:prstGeom>
          <a:noFill/>
        </p:spPr>
        <p:txBody>
          <a:bodyPr wrap="square" rtlCol="0">
            <a:spAutoFit/>
          </a:bodyPr>
          <a:lstStyle/>
          <a:p>
            <a:pPr algn="ctr"/>
            <a:r>
              <a:rPr lang="en-US" smtClean="0"/>
              <a:t>Clinical Trial Use</a:t>
            </a:r>
            <a:endParaRPr lang="en-US" dirty="0" smtClean="0"/>
          </a:p>
        </p:txBody>
      </p:sp>
      <p:sp>
        <p:nvSpPr>
          <p:cNvPr id="14" name="TextBox 13"/>
          <p:cNvSpPr txBox="1"/>
          <p:nvPr/>
        </p:nvSpPr>
        <p:spPr>
          <a:xfrm>
            <a:off x="914400" y="3659354"/>
            <a:ext cx="1252642" cy="923330"/>
          </a:xfrm>
          <a:prstGeom prst="rect">
            <a:avLst/>
          </a:prstGeom>
          <a:noFill/>
        </p:spPr>
        <p:txBody>
          <a:bodyPr wrap="square" rtlCol="0">
            <a:spAutoFit/>
          </a:bodyPr>
          <a:lstStyle/>
          <a:p>
            <a:pPr algn="ctr"/>
            <a:r>
              <a:rPr lang="en-US" dirty="0" smtClean="0"/>
              <a:t>Clinical Practice Use</a:t>
            </a:r>
          </a:p>
        </p:txBody>
      </p:sp>
      <p:graphicFrame>
        <p:nvGraphicFramePr>
          <p:cNvPr id="16" name="Diagram 15"/>
          <p:cNvGraphicFramePr/>
          <p:nvPr>
            <p:extLst/>
          </p:nvPr>
        </p:nvGraphicFramePr>
        <p:xfrm>
          <a:off x="3878520" y="1029085"/>
          <a:ext cx="412248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extLst/>
          </p:nvPr>
        </p:nvGraphicFramePr>
        <p:xfrm>
          <a:off x="3874166" y="1938395"/>
          <a:ext cx="4122480"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 17"/>
          <p:cNvGraphicFramePr/>
          <p:nvPr>
            <p:extLst/>
          </p:nvPr>
        </p:nvGraphicFramePr>
        <p:xfrm>
          <a:off x="3870840" y="2862125"/>
          <a:ext cx="4122480" cy="838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9" name="Diagram 18"/>
          <p:cNvGraphicFramePr/>
          <p:nvPr>
            <p:extLst/>
          </p:nvPr>
        </p:nvGraphicFramePr>
        <p:xfrm>
          <a:off x="3874166" y="3772285"/>
          <a:ext cx="4122480" cy="6858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866295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7990"/>
            <a:ext cx="8382000" cy="3332560"/>
          </a:xfrm>
        </p:spPr>
        <p:txBody>
          <a:bodyPr>
            <a:noAutofit/>
          </a:bodyPr>
          <a:lstStyle/>
          <a:p>
            <a:pPr marL="0" indent="0">
              <a:lnSpc>
                <a:spcPct val="100000"/>
              </a:lnSpc>
              <a:spcBef>
                <a:spcPts val="900"/>
              </a:spcBef>
              <a:buNone/>
            </a:pPr>
            <a:r>
              <a:rPr lang="en-US" sz="2400" dirty="0">
                <a:solidFill>
                  <a:schemeClr val="tx2"/>
                </a:solidFill>
              </a:rPr>
              <a:t>Biomarkers</a:t>
            </a:r>
            <a:r>
              <a:rPr lang="en-US" sz="2400" dirty="0"/>
              <a:t> are characteristics that are </a:t>
            </a:r>
            <a:r>
              <a:rPr lang="en-US" sz="2400" i="1" dirty="0"/>
              <a:t>objectively measured </a:t>
            </a:r>
            <a:r>
              <a:rPr lang="en-US" sz="2400" dirty="0"/>
              <a:t>and evaluated as an indicator of normal biologic processes, pathogenic processes, or pharmacologic responses to a therapeutic intervention.</a:t>
            </a:r>
            <a:r>
              <a:rPr lang="en-US" sz="2400" baseline="30000" dirty="0"/>
              <a:t>1</a:t>
            </a:r>
          </a:p>
          <a:p>
            <a:pPr marL="0" indent="0">
              <a:lnSpc>
                <a:spcPct val="100000"/>
              </a:lnSpc>
              <a:spcBef>
                <a:spcPts val="1350"/>
              </a:spcBef>
              <a:buNone/>
            </a:pPr>
            <a:r>
              <a:rPr lang="en-US" sz="2400" dirty="0">
                <a:solidFill>
                  <a:schemeClr val="tx2"/>
                </a:solidFill>
              </a:rPr>
              <a:t>Quantitative imaging biomarkers </a:t>
            </a:r>
            <a:r>
              <a:rPr lang="en-US" sz="2400" dirty="0"/>
              <a:t>(QIBs) are objective characteristics derived from </a:t>
            </a:r>
            <a:r>
              <a:rPr lang="en-US" sz="2400" i="1" dirty="0"/>
              <a:t>in vivo</a:t>
            </a:r>
            <a:r>
              <a:rPr lang="en-US" sz="2400" dirty="0"/>
              <a:t> images </a:t>
            </a:r>
            <a:r>
              <a:rPr lang="en-US" sz="2400" dirty="0" smtClean="0"/>
              <a:t>as </a:t>
            </a:r>
            <a:r>
              <a:rPr lang="en-US" sz="2400" dirty="0"/>
              <a:t>indicators of normal biological processes, pathogenic processes, </a:t>
            </a:r>
            <a:r>
              <a:rPr lang="en-US" sz="2400" dirty="0" smtClean="0"/>
              <a:t>or </a:t>
            </a:r>
            <a:r>
              <a:rPr lang="en-US" sz="2400" dirty="0"/>
              <a:t>response to a therapeutic intervention.</a:t>
            </a:r>
            <a:r>
              <a:rPr lang="en-US" sz="2400" baseline="30000" dirty="0"/>
              <a:t>2</a:t>
            </a:r>
            <a:endParaRPr lang="en-US" sz="2400" b="1" baseline="30000" dirty="0">
              <a:solidFill>
                <a:schemeClr val="tx2"/>
              </a:solidFill>
            </a:endParaRPr>
          </a:p>
        </p:txBody>
      </p:sp>
      <p:sp>
        <p:nvSpPr>
          <p:cNvPr id="4" name="TextBox 3"/>
          <p:cNvSpPr txBox="1"/>
          <p:nvPr/>
        </p:nvSpPr>
        <p:spPr>
          <a:xfrm>
            <a:off x="457200" y="4476750"/>
            <a:ext cx="5128327" cy="430887"/>
          </a:xfrm>
          <a:prstGeom prst="rect">
            <a:avLst/>
          </a:prstGeom>
          <a:noFill/>
        </p:spPr>
        <p:txBody>
          <a:bodyPr wrap="none" rtlCol="0">
            <a:spAutoFit/>
          </a:bodyPr>
          <a:lstStyle/>
          <a:p>
            <a:pPr>
              <a:buNone/>
            </a:pPr>
            <a:r>
              <a:rPr lang="en-US" sz="1100" baseline="30000" dirty="0">
                <a:solidFill>
                  <a:schemeClr val="tx1">
                    <a:lumMod val="95000"/>
                  </a:schemeClr>
                </a:solidFill>
                <a:latin typeface="+mn-lt"/>
              </a:rPr>
              <a:t>1</a:t>
            </a:r>
            <a:r>
              <a:rPr lang="en-US" sz="1100" dirty="0">
                <a:solidFill>
                  <a:schemeClr val="tx1">
                    <a:lumMod val="95000"/>
                  </a:schemeClr>
                </a:solidFill>
                <a:latin typeface="+mn-lt"/>
              </a:rPr>
              <a:t>NIH Biomarkers Definitions Working Group, </a:t>
            </a:r>
            <a:r>
              <a:rPr lang="en-US" sz="1100" i="1" dirty="0" err="1">
                <a:solidFill>
                  <a:schemeClr val="tx1">
                    <a:lumMod val="95000"/>
                  </a:schemeClr>
                </a:solidFill>
                <a:latin typeface="+mn-lt"/>
              </a:rPr>
              <a:t>Clin</a:t>
            </a:r>
            <a:r>
              <a:rPr lang="en-US" sz="1100" i="1" dirty="0">
                <a:solidFill>
                  <a:schemeClr val="tx1">
                    <a:lumMod val="95000"/>
                  </a:schemeClr>
                </a:solidFill>
                <a:latin typeface="+mn-lt"/>
              </a:rPr>
              <a:t> </a:t>
            </a:r>
            <a:r>
              <a:rPr lang="en-US" sz="1100" i="1" dirty="0" err="1">
                <a:solidFill>
                  <a:schemeClr val="tx1">
                    <a:lumMod val="95000"/>
                  </a:schemeClr>
                </a:solidFill>
                <a:latin typeface="+mn-lt"/>
              </a:rPr>
              <a:t>Pharmacol</a:t>
            </a:r>
            <a:r>
              <a:rPr lang="en-US" sz="1100" i="1" dirty="0">
                <a:solidFill>
                  <a:schemeClr val="tx1">
                    <a:lumMod val="95000"/>
                  </a:schemeClr>
                </a:solidFill>
                <a:latin typeface="+mn-lt"/>
              </a:rPr>
              <a:t> </a:t>
            </a:r>
            <a:r>
              <a:rPr lang="en-US" sz="1100" i="1" dirty="0" err="1">
                <a:solidFill>
                  <a:schemeClr val="tx1">
                    <a:lumMod val="95000"/>
                  </a:schemeClr>
                </a:solidFill>
                <a:latin typeface="+mn-lt"/>
              </a:rPr>
              <a:t>Therap</a:t>
            </a:r>
            <a:r>
              <a:rPr lang="en-US" sz="1100" i="1" dirty="0">
                <a:solidFill>
                  <a:schemeClr val="tx1">
                    <a:lumMod val="95000"/>
                  </a:schemeClr>
                </a:solidFill>
                <a:latin typeface="+mn-lt"/>
              </a:rPr>
              <a:t> </a:t>
            </a:r>
            <a:r>
              <a:rPr lang="en-US" sz="1100" dirty="0">
                <a:solidFill>
                  <a:schemeClr val="tx1">
                    <a:lumMod val="95000"/>
                  </a:schemeClr>
                </a:solidFill>
                <a:latin typeface="+mn-lt"/>
              </a:rPr>
              <a:t>69(3):89-95, 2001</a:t>
            </a:r>
          </a:p>
          <a:p>
            <a:pPr>
              <a:buNone/>
            </a:pPr>
            <a:r>
              <a:rPr lang="en-US" sz="1100" baseline="30000" dirty="0" smtClean="0">
                <a:solidFill>
                  <a:schemeClr val="tx1">
                    <a:lumMod val="95000"/>
                  </a:schemeClr>
                </a:solidFill>
                <a:latin typeface="+mn-lt"/>
              </a:rPr>
              <a:t>2</a:t>
            </a:r>
            <a:r>
              <a:rPr lang="en-US" sz="1100" dirty="0" smtClean="0">
                <a:solidFill>
                  <a:schemeClr val="tx1">
                    <a:lumMod val="95000"/>
                  </a:schemeClr>
                </a:solidFill>
                <a:latin typeface="+mn-lt"/>
              </a:rPr>
              <a:t>Sullivan </a:t>
            </a:r>
            <a:r>
              <a:rPr lang="en-US" sz="1100" i="1" dirty="0">
                <a:solidFill>
                  <a:schemeClr val="tx1">
                    <a:lumMod val="95000"/>
                  </a:schemeClr>
                </a:solidFill>
                <a:latin typeface="+mn-lt"/>
              </a:rPr>
              <a:t>et al</a:t>
            </a:r>
            <a:r>
              <a:rPr lang="en-US" sz="1100" dirty="0">
                <a:solidFill>
                  <a:schemeClr val="tx1">
                    <a:lumMod val="95000"/>
                  </a:schemeClr>
                </a:solidFill>
                <a:latin typeface="+mn-lt"/>
              </a:rPr>
              <a:t>., </a:t>
            </a:r>
            <a:r>
              <a:rPr lang="en-US" sz="1100" i="1" dirty="0" smtClean="0">
                <a:solidFill>
                  <a:schemeClr val="tx1">
                    <a:lumMod val="95000"/>
                  </a:schemeClr>
                </a:solidFill>
                <a:latin typeface="+mn-lt"/>
              </a:rPr>
              <a:t>Radiology</a:t>
            </a:r>
            <a:r>
              <a:rPr lang="en-US" sz="1100" dirty="0" smtClean="0">
                <a:solidFill>
                  <a:schemeClr val="tx1">
                    <a:lumMod val="95000"/>
                  </a:schemeClr>
                </a:solidFill>
                <a:latin typeface="+mn-lt"/>
              </a:rPr>
              <a:t> 277(3):813-825, 2015 (</a:t>
            </a:r>
            <a:r>
              <a:rPr lang="en-US" sz="1100" dirty="0" err="1">
                <a:solidFill>
                  <a:schemeClr val="tx1">
                    <a:lumMod val="95000"/>
                  </a:schemeClr>
                </a:solidFill>
                <a:latin typeface="+mn-lt"/>
              </a:rPr>
              <a:t>www.rsna.org</a:t>
            </a:r>
            <a:r>
              <a:rPr lang="en-US" sz="1100" dirty="0">
                <a:solidFill>
                  <a:schemeClr val="tx1">
                    <a:lumMod val="95000"/>
                  </a:schemeClr>
                </a:solidFill>
                <a:latin typeface="+mn-lt"/>
              </a:rPr>
              <a:t>/</a:t>
            </a:r>
            <a:r>
              <a:rPr lang="en-US" sz="1100" dirty="0" err="1">
                <a:solidFill>
                  <a:schemeClr val="tx1">
                    <a:lumMod val="95000"/>
                  </a:schemeClr>
                </a:solidFill>
                <a:latin typeface="+mn-lt"/>
              </a:rPr>
              <a:t>qiba</a:t>
            </a:r>
            <a:r>
              <a:rPr lang="en-US" sz="1100" dirty="0">
                <a:solidFill>
                  <a:schemeClr val="tx1">
                    <a:lumMod val="95000"/>
                  </a:schemeClr>
                </a:solidFill>
                <a:latin typeface="+mn-lt"/>
              </a:rPr>
              <a:t>)</a:t>
            </a:r>
          </a:p>
        </p:txBody>
      </p:sp>
      <p:sp>
        <p:nvSpPr>
          <p:cNvPr id="6" name="Title 5"/>
          <p:cNvSpPr>
            <a:spLocks noGrp="1"/>
          </p:cNvSpPr>
          <p:nvPr>
            <p:ph type="title"/>
          </p:nvPr>
        </p:nvSpPr>
        <p:spPr/>
        <p:txBody>
          <a:bodyPr>
            <a:noAutofit/>
          </a:bodyPr>
          <a:lstStyle/>
          <a:p>
            <a:r>
              <a:rPr lang="en-US" dirty="0" smtClean="0"/>
              <a:t>Quantitative Imaging Biomarkers</a:t>
            </a:r>
            <a:endParaRPr lang="en-US" dirty="0"/>
          </a:p>
        </p:txBody>
      </p:sp>
    </p:spTree>
    <p:extLst>
      <p:ext uri="{BB962C8B-B14F-4D97-AF65-F5344CB8AC3E}">
        <p14:creationId xmlns:p14="http://schemas.microsoft.com/office/powerpoint/2010/main" val="21309411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7131" y="1639518"/>
            <a:ext cx="8679803" cy="344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895350"/>
            <a:ext cx="8468505" cy="3543300"/>
          </a:xfrm>
        </p:spPr>
        <p:txBody>
          <a:bodyPr/>
          <a:lstStyle/>
          <a:p>
            <a:pPr>
              <a:buNone/>
            </a:pPr>
            <a:r>
              <a:rPr lang="en-US" sz="2400" dirty="0" smtClean="0"/>
              <a:t>Existing MR </a:t>
            </a:r>
            <a:r>
              <a:rPr lang="en-US" sz="2400" dirty="0"/>
              <a:t>QIBs:</a:t>
            </a:r>
          </a:p>
          <a:p>
            <a:pPr marL="342900" lvl="1" indent="0">
              <a:spcBef>
                <a:spcPts val="0"/>
              </a:spcBef>
              <a:buNone/>
            </a:pPr>
            <a:r>
              <a:rPr lang="en-US" sz="2000" dirty="0" smtClean="0"/>
              <a:t>From simple morphological to </a:t>
            </a:r>
            <a:r>
              <a:rPr lang="en-US" sz="2000" dirty="0"/>
              <a:t>numerous </a:t>
            </a:r>
            <a:r>
              <a:rPr lang="en-US" sz="2000" dirty="0" smtClean="0"/>
              <a:t>functional measures</a:t>
            </a:r>
            <a:endParaRPr lang="en-US" sz="2000" dirty="0"/>
          </a:p>
        </p:txBody>
      </p:sp>
      <p:sp>
        <p:nvSpPr>
          <p:cNvPr id="34" name="Title 1"/>
          <p:cNvSpPr>
            <a:spLocks noGrp="1"/>
          </p:cNvSpPr>
          <p:nvPr>
            <p:ph type="title"/>
          </p:nvPr>
        </p:nvSpPr>
        <p:spPr>
          <a:xfrm>
            <a:off x="434913" y="171450"/>
            <a:ext cx="8319621" cy="628650"/>
          </a:xfrm>
        </p:spPr>
        <p:txBody>
          <a:bodyPr>
            <a:noAutofit/>
          </a:bodyPr>
          <a:lstStyle/>
          <a:p>
            <a:pPr algn="ctr"/>
            <a:r>
              <a:rPr lang="en-US" sz="4000" dirty="0" smtClean="0"/>
              <a:t>Example MR QIB Applications</a:t>
            </a:r>
            <a:endParaRPr lang="en-US" sz="4000" dirty="0"/>
          </a:p>
        </p:txBody>
      </p:sp>
      <p:sp>
        <p:nvSpPr>
          <p:cNvPr id="43" name="Rectangle 42"/>
          <p:cNvSpPr/>
          <p:nvPr/>
        </p:nvSpPr>
        <p:spPr>
          <a:xfrm>
            <a:off x="227131" y="1639518"/>
            <a:ext cx="4267415" cy="297304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en-US">
              <a:solidFill>
                <a:srgbClr val="B2B2B2"/>
              </a:solidFill>
            </a:endParaRPr>
          </a:p>
        </p:txBody>
      </p:sp>
      <p:grpSp>
        <p:nvGrpSpPr>
          <p:cNvPr id="4" name="Group 3"/>
          <p:cNvGrpSpPr/>
          <p:nvPr/>
        </p:nvGrpSpPr>
        <p:grpSpPr>
          <a:xfrm>
            <a:off x="228600" y="1639518"/>
            <a:ext cx="1157991" cy="3270213"/>
            <a:chOff x="-1469" y="1827554"/>
            <a:chExt cx="1157991" cy="3270213"/>
          </a:xfrm>
        </p:grpSpPr>
        <p:grpSp>
          <p:nvGrpSpPr>
            <p:cNvPr id="48" name="Group 47"/>
            <p:cNvGrpSpPr/>
            <p:nvPr/>
          </p:nvGrpSpPr>
          <p:grpSpPr>
            <a:xfrm>
              <a:off x="-1469" y="1827554"/>
              <a:ext cx="1157991" cy="3270213"/>
              <a:chOff x="282399" y="340659"/>
              <a:chExt cx="2147039" cy="6063323"/>
            </a:xfrm>
          </p:grpSpPr>
          <p:pic>
            <p:nvPicPr>
              <p:cNvPr id="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62" r="12110" b="4404"/>
              <a:stretch/>
            </p:blipFill>
            <p:spPr bwMode="auto">
              <a:xfrm>
                <a:off x="282399" y="4404853"/>
                <a:ext cx="2147039" cy="199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237" r="12134" b="6066"/>
              <a:stretch/>
            </p:blipFill>
            <p:spPr bwMode="auto">
              <a:xfrm>
                <a:off x="286904" y="340659"/>
                <a:ext cx="2142534" cy="196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156" r="12133" b="6249"/>
              <a:stretch/>
            </p:blipFill>
            <p:spPr bwMode="auto">
              <a:xfrm>
                <a:off x="286880" y="2407292"/>
                <a:ext cx="2142558" cy="194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 name="TextBox 48"/>
            <p:cNvSpPr txBox="1"/>
            <p:nvPr/>
          </p:nvSpPr>
          <p:spPr>
            <a:xfrm>
              <a:off x="461229" y="2453706"/>
              <a:ext cx="470795" cy="307777"/>
            </a:xfrm>
            <a:prstGeom prst="rect">
              <a:avLst/>
            </a:prstGeom>
            <a:noFill/>
          </p:spPr>
          <p:txBody>
            <a:bodyPr wrap="square" rtlCol="0">
              <a:spAutoFit/>
            </a:bodyPr>
            <a:lstStyle/>
            <a:p>
              <a:pPr>
                <a:buNone/>
              </a:pPr>
              <a:r>
                <a:rPr lang="en-US" sz="1400" dirty="0" smtClean="0">
                  <a:solidFill>
                    <a:schemeClr val="accent3">
                      <a:lumMod val="40000"/>
                      <a:lumOff val="60000"/>
                    </a:schemeClr>
                  </a:solidFill>
                  <a:latin typeface="Times New Roman" pitchFamily="18" charset="0"/>
                  <a:cs typeface="Times New Roman" pitchFamily="18" charset="0"/>
                </a:rPr>
                <a:t>T2</a:t>
              </a:r>
              <a:endParaRPr lang="en-US" sz="1400" dirty="0">
                <a:solidFill>
                  <a:schemeClr val="accent3">
                    <a:lumMod val="40000"/>
                    <a:lumOff val="60000"/>
                  </a:schemeClr>
                </a:solidFill>
                <a:latin typeface="Times New Roman" pitchFamily="18" charset="0"/>
                <a:cs typeface="Times New Roman" pitchFamily="18" charset="0"/>
              </a:endParaRPr>
            </a:p>
          </p:txBody>
        </p:sp>
        <p:sp>
          <p:nvSpPr>
            <p:cNvPr id="50" name="TextBox 49"/>
            <p:cNvSpPr txBox="1"/>
            <p:nvPr/>
          </p:nvSpPr>
          <p:spPr>
            <a:xfrm>
              <a:off x="204844" y="3514716"/>
              <a:ext cx="901209" cy="307777"/>
            </a:xfrm>
            <a:prstGeom prst="rect">
              <a:avLst/>
            </a:prstGeom>
            <a:noFill/>
          </p:spPr>
          <p:txBody>
            <a:bodyPr wrap="none" rtlCol="0">
              <a:spAutoFit/>
            </a:bodyPr>
            <a:lstStyle/>
            <a:p>
              <a:pPr>
                <a:buNone/>
              </a:pPr>
              <a:r>
                <a:rPr lang="en-US" sz="1400" dirty="0" smtClean="0">
                  <a:solidFill>
                    <a:schemeClr val="accent3">
                      <a:lumMod val="40000"/>
                      <a:lumOff val="60000"/>
                    </a:schemeClr>
                  </a:solidFill>
                  <a:latin typeface="Times New Roman" pitchFamily="18" charset="0"/>
                  <a:cs typeface="Times New Roman" pitchFamily="18" charset="0"/>
                </a:rPr>
                <a:t>T2FLAIR</a:t>
              </a:r>
              <a:endParaRPr lang="en-US" sz="1400" dirty="0">
                <a:solidFill>
                  <a:schemeClr val="accent3">
                    <a:lumMod val="40000"/>
                    <a:lumOff val="60000"/>
                  </a:schemeClr>
                </a:solidFill>
                <a:latin typeface="Times New Roman" pitchFamily="18" charset="0"/>
                <a:cs typeface="Times New Roman" pitchFamily="18" charset="0"/>
              </a:endParaRPr>
            </a:p>
          </p:txBody>
        </p:sp>
        <p:sp>
          <p:nvSpPr>
            <p:cNvPr id="51" name="TextBox 50"/>
            <p:cNvSpPr txBox="1"/>
            <p:nvPr/>
          </p:nvSpPr>
          <p:spPr>
            <a:xfrm>
              <a:off x="303428" y="4627661"/>
              <a:ext cx="704039" cy="307777"/>
            </a:xfrm>
            <a:prstGeom prst="rect">
              <a:avLst/>
            </a:prstGeom>
            <a:noFill/>
          </p:spPr>
          <p:txBody>
            <a:bodyPr wrap="none" rtlCol="0">
              <a:spAutoFit/>
            </a:bodyPr>
            <a:lstStyle/>
            <a:p>
              <a:pPr>
                <a:buNone/>
              </a:pPr>
              <a:r>
                <a:rPr lang="en-US" sz="1400" dirty="0" smtClean="0">
                  <a:solidFill>
                    <a:schemeClr val="accent3">
                      <a:lumMod val="40000"/>
                      <a:lumOff val="60000"/>
                    </a:schemeClr>
                  </a:solidFill>
                  <a:latin typeface="Times New Roman" pitchFamily="18" charset="0"/>
                  <a:cs typeface="Times New Roman" pitchFamily="18" charset="0"/>
                </a:rPr>
                <a:t>T1+Gd</a:t>
              </a:r>
              <a:endParaRPr lang="en-US" sz="1400" dirty="0">
                <a:solidFill>
                  <a:schemeClr val="accent3">
                    <a:lumMod val="40000"/>
                    <a:lumOff val="60000"/>
                  </a:schemeClr>
                </a:solidFill>
                <a:latin typeface="Times New Roman" pitchFamily="18" charset="0"/>
                <a:cs typeface="Times New Roman" pitchFamily="18" charset="0"/>
              </a:endParaRPr>
            </a:p>
          </p:txBody>
        </p:sp>
      </p:grpSp>
      <p:grpSp>
        <p:nvGrpSpPr>
          <p:cNvPr id="15" name="Group 14"/>
          <p:cNvGrpSpPr/>
          <p:nvPr/>
        </p:nvGrpSpPr>
        <p:grpSpPr>
          <a:xfrm>
            <a:off x="5741541" y="1581150"/>
            <a:ext cx="3165393" cy="2453747"/>
            <a:chOff x="1101807" y="1730570"/>
            <a:chExt cx="3165393" cy="2453747"/>
          </a:xfrm>
        </p:grpSpPr>
        <p:grpSp>
          <p:nvGrpSpPr>
            <p:cNvPr id="47" name="Group 46"/>
            <p:cNvGrpSpPr/>
            <p:nvPr/>
          </p:nvGrpSpPr>
          <p:grpSpPr>
            <a:xfrm>
              <a:off x="1101807" y="1730570"/>
              <a:ext cx="3165393" cy="2453747"/>
              <a:chOff x="1637727" y="62230"/>
              <a:chExt cx="5868975" cy="4549505"/>
            </a:xfrm>
          </p:grpSpPr>
          <p:grpSp>
            <p:nvGrpSpPr>
              <p:cNvPr id="55" name="Group 54"/>
              <p:cNvGrpSpPr/>
              <p:nvPr/>
            </p:nvGrpSpPr>
            <p:grpSpPr>
              <a:xfrm>
                <a:off x="1637727" y="62230"/>
                <a:ext cx="4210171" cy="4526575"/>
                <a:chOff x="3869903" y="62230"/>
                <a:chExt cx="4210171" cy="4526575"/>
              </a:xfrm>
            </p:grpSpPr>
            <p:grpSp>
              <p:nvGrpSpPr>
                <p:cNvPr id="62" name="Group 61"/>
                <p:cNvGrpSpPr/>
                <p:nvPr/>
              </p:nvGrpSpPr>
              <p:grpSpPr>
                <a:xfrm>
                  <a:off x="3950588" y="179233"/>
                  <a:ext cx="4129486" cy="4409572"/>
                  <a:chOff x="3950588" y="179233"/>
                  <a:chExt cx="4129486" cy="4409572"/>
                </a:xfrm>
              </p:grpSpPr>
              <p:pic>
                <p:nvPicPr>
                  <p:cNvPr id="67" name="Picture 66"/>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11765" t="8475"/>
                  <a:stretch/>
                </p:blipFill>
                <p:spPr>
                  <a:xfrm>
                    <a:off x="3950588" y="179233"/>
                    <a:ext cx="2151525" cy="2231749"/>
                  </a:xfrm>
                  <a:prstGeom prst="rect">
                    <a:avLst/>
                  </a:prstGeom>
                </p:spPr>
              </p:pic>
              <p:pic>
                <p:nvPicPr>
                  <p:cNvPr id="70" name="Picture 69"/>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12465" t="11653"/>
                  <a:stretch/>
                </p:blipFill>
                <p:spPr>
                  <a:xfrm>
                    <a:off x="3967642" y="2434541"/>
                    <a:ext cx="2134471" cy="2154264"/>
                  </a:xfrm>
                  <a:prstGeom prst="rect">
                    <a:avLst/>
                  </a:prstGeom>
                </p:spPr>
              </p:pic>
              <p:pic>
                <p:nvPicPr>
                  <p:cNvPr id="68" name="Picture 67"/>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t="12018"/>
                  <a:stretch/>
                </p:blipFill>
                <p:spPr>
                  <a:xfrm>
                    <a:off x="5641674" y="265619"/>
                    <a:ext cx="2438400" cy="2145355"/>
                  </a:xfrm>
                  <a:prstGeom prst="rect">
                    <a:avLst/>
                  </a:prstGeom>
                </p:spPr>
              </p:pic>
              <p:pic>
                <p:nvPicPr>
                  <p:cNvPr id="69" name="Picture 68"/>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t="10266"/>
                  <a:stretch/>
                </p:blipFill>
                <p:spPr>
                  <a:xfrm>
                    <a:off x="5641674" y="2400732"/>
                    <a:ext cx="2438400" cy="2188073"/>
                  </a:xfrm>
                  <a:prstGeom prst="rect">
                    <a:avLst/>
                  </a:prstGeom>
                </p:spPr>
              </p:pic>
            </p:grpSp>
            <p:sp>
              <p:nvSpPr>
                <p:cNvPr id="63" name="TextBox 62"/>
                <p:cNvSpPr txBox="1"/>
                <p:nvPr/>
              </p:nvSpPr>
              <p:spPr>
                <a:xfrm>
                  <a:off x="3869903" y="62235"/>
                  <a:ext cx="996261" cy="570651"/>
                </a:xfrm>
                <a:prstGeom prst="rect">
                  <a:avLst/>
                </a:prstGeom>
                <a:noFill/>
              </p:spPr>
              <p:txBody>
                <a:bodyPr wrap="none" rtlCol="0">
                  <a:spAutoFit/>
                </a:bodyPr>
                <a:lstStyle/>
                <a:p>
                  <a:pPr>
                    <a:buNone/>
                  </a:pPr>
                  <a:r>
                    <a:rPr lang="en-US" sz="1400" i="1" dirty="0" err="1" smtClean="0">
                      <a:solidFill>
                        <a:schemeClr val="accent3">
                          <a:lumMod val="40000"/>
                          <a:lumOff val="60000"/>
                        </a:schemeClr>
                      </a:solidFill>
                      <a:latin typeface="Times New Roman" pitchFamily="18" charset="0"/>
                      <a:cs typeface="Times New Roman" pitchFamily="18" charset="0"/>
                    </a:rPr>
                    <a:t>K</a:t>
                  </a:r>
                  <a:r>
                    <a:rPr lang="en-US" sz="1400" baseline="30000" dirty="0" err="1" smtClean="0">
                      <a:solidFill>
                        <a:schemeClr val="accent3">
                          <a:lumMod val="40000"/>
                          <a:lumOff val="60000"/>
                        </a:schemeClr>
                      </a:solidFill>
                      <a:latin typeface="Times New Roman" pitchFamily="18" charset="0"/>
                      <a:cs typeface="Times New Roman" pitchFamily="18" charset="0"/>
                    </a:rPr>
                    <a:t>trans</a:t>
                  </a:r>
                  <a:endParaRPr lang="en-US" sz="1400" dirty="0">
                    <a:solidFill>
                      <a:schemeClr val="accent3">
                        <a:lumMod val="40000"/>
                        <a:lumOff val="60000"/>
                      </a:schemeClr>
                    </a:solidFill>
                    <a:latin typeface="Times New Roman" pitchFamily="18" charset="0"/>
                    <a:cs typeface="Times New Roman" pitchFamily="18" charset="0"/>
                  </a:endParaRPr>
                </a:p>
              </p:txBody>
            </p:sp>
            <p:sp>
              <p:nvSpPr>
                <p:cNvPr id="64" name="TextBox 63"/>
                <p:cNvSpPr txBox="1"/>
                <p:nvPr/>
              </p:nvSpPr>
              <p:spPr>
                <a:xfrm>
                  <a:off x="5955444" y="62230"/>
                  <a:ext cx="699046" cy="570651"/>
                </a:xfrm>
                <a:prstGeom prst="rect">
                  <a:avLst/>
                </a:prstGeom>
                <a:noFill/>
              </p:spPr>
              <p:txBody>
                <a:bodyPr wrap="none" rtlCol="0">
                  <a:spAutoFit/>
                </a:bodyPr>
                <a:lstStyle/>
                <a:p>
                  <a:pPr>
                    <a:buNone/>
                  </a:pPr>
                  <a:r>
                    <a:rPr lang="en-US" sz="1400" i="1" dirty="0" err="1" smtClean="0">
                      <a:solidFill>
                        <a:schemeClr val="accent3">
                          <a:lumMod val="40000"/>
                          <a:lumOff val="60000"/>
                        </a:schemeClr>
                      </a:solidFill>
                      <a:latin typeface="Times New Roman" pitchFamily="18" charset="0"/>
                      <a:cs typeface="Times New Roman" pitchFamily="18" charset="0"/>
                    </a:rPr>
                    <a:t>k</a:t>
                  </a:r>
                  <a:r>
                    <a:rPr lang="en-US" sz="1400" baseline="-25000" dirty="0" err="1" smtClean="0">
                      <a:solidFill>
                        <a:schemeClr val="accent3">
                          <a:lumMod val="40000"/>
                          <a:lumOff val="60000"/>
                        </a:schemeClr>
                      </a:solidFill>
                      <a:latin typeface="Times New Roman" pitchFamily="18" charset="0"/>
                      <a:cs typeface="Times New Roman" pitchFamily="18" charset="0"/>
                    </a:rPr>
                    <a:t>ep</a:t>
                  </a:r>
                  <a:endParaRPr lang="en-US" sz="1400" dirty="0">
                    <a:solidFill>
                      <a:schemeClr val="accent3">
                        <a:lumMod val="40000"/>
                        <a:lumOff val="60000"/>
                      </a:schemeClr>
                    </a:solidFill>
                    <a:latin typeface="Times New Roman" pitchFamily="18" charset="0"/>
                    <a:cs typeface="Times New Roman" pitchFamily="18" charset="0"/>
                  </a:endParaRPr>
                </a:p>
              </p:txBody>
            </p:sp>
            <p:sp>
              <p:nvSpPr>
                <p:cNvPr id="65" name="TextBox 64"/>
                <p:cNvSpPr txBox="1"/>
                <p:nvPr/>
              </p:nvSpPr>
              <p:spPr>
                <a:xfrm>
                  <a:off x="3950588" y="2140169"/>
                  <a:ext cx="600968" cy="570651"/>
                </a:xfrm>
                <a:prstGeom prst="rect">
                  <a:avLst/>
                </a:prstGeom>
                <a:noFill/>
              </p:spPr>
              <p:txBody>
                <a:bodyPr wrap="none" rtlCol="0">
                  <a:spAutoFit/>
                </a:bodyPr>
                <a:lstStyle/>
                <a:p>
                  <a:pPr>
                    <a:buNone/>
                  </a:pPr>
                  <a:r>
                    <a:rPr lang="en-US" sz="1400" i="1" dirty="0" err="1" smtClean="0">
                      <a:solidFill>
                        <a:schemeClr val="accent3">
                          <a:lumMod val="40000"/>
                          <a:lumOff val="60000"/>
                        </a:schemeClr>
                      </a:solidFill>
                      <a:latin typeface="Times New Roman" pitchFamily="18" charset="0"/>
                      <a:cs typeface="Times New Roman" pitchFamily="18" charset="0"/>
                    </a:rPr>
                    <a:t>v</a:t>
                  </a:r>
                  <a:r>
                    <a:rPr lang="en-US" sz="1400" baseline="-25000" dirty="0" err="1">
                      <a:solidFill>
                        <a:schemeClr val="accent3">
                          <a:lumMod val="40000"/>
                          <a:lumOff val="60000"/>
                        </a:schemeClr>
                      </a:solidFill>
                      <a:latin typeface="Times New Roman" pitchFamily="18" charset="0"/>
                      <a:cs typeface="Times New Roman" pitchFamily="18" charset="0"/>
                    </a:rPr>
                    <a:t>p</a:t>
                  </a:r>
                  <a:endParaRPr lang="en-US" sz="1400" dirty="0">
                    <a:solidFill>
                      <a:schemeClr val="accent3">
                        <a:lumMod val="40000"/>
                        <a:lumOff val="60000"/>
                      </a:schemeClr>
                    </a:solidFill>
                    <a:latin typeface="Times New Roman" pitchFamily="18" charset="0"/>
                    <a:cs typeface="Times New Roman" pitchFamily="18" charset="0"/>
                  </a:endParaRPr>
                </a:p>
              </p:txBody>
            </p:sp>
            <p:sp>
              <p:nvSpPr>
                <p:cNvPr id="66" name="TextBox 65"/>
                <p:cNvSpPr txBox="1"/>
                <p:nvPr/>
              </p:nvSpPr>
              <p:spPr>
                <a:xfrm>
                  <a:off x="5955444" y="2140171"/>
                  <a:ext cx="589079" cy="570651"/>
                </a:xfrm>
                <a:prstGeom prst="rect">
                  <a:avLst/>
                </a:prstGeom>
                <a:noFill/>
              </p:spPr>
              <p:txBody>
                <a:bodyPr wrap="none" rtlCol="0">
                  <a:spAutoFit/>
                </a:bodyPr>
                <a:lstStyle/>
                <a:p>
                  <a:pPr>
                    <a:buNone/>
                  </a:pPr>
                  <a:r>
                    <a:rPr lang="en-US" sz="1400" i="1" dirty="0" err="1" smtClean="0">
                      <a:solidFill>
                        <a:schemeClr val="accent3">
                          <a:lumMod val="40000"/>
                          <a:lumOff val="60000"/>
                        </a:schemeClr>
                      </a:solidFill>
                      <a:latin typeface="Times New Roman" pitchFamily="18" charset="0"/>
                      <a:cs typeface="Times New Roman" pitchFamily="18" charset="0"/>
                    </a:rPr>
                    <a:t>v</a:t>
                  </a:r>
                  <a:r>
                    <a:rPr lang="en-US" sz="1400" baseline="-25000" dirty="0" err="1">
                      <a:solidFill>
                        <a:schemeClr val="accent3">
                          <a:lumMod val="40000"/>
                          <a:lumOff val="60000"/>
                        </a:schemeClr>
                      </a:solidFill>
                      <a:latin typeface="Times New Roman" pitchFamily="18" charset="0"/>
                      <a:cs typeface="Times New Roman" pitchFamily="18" charset="0"/>
                    </a:rPr>
                    <a:t>e</a:t>
                  </a:r>
                  <a:endParaRPr lang="en-US" sz="1400" dirty="0">
                    <a:solidFill>
                      <a:schemeClr val="accent3">
                        <a:lumMod val="40000"/>
                        <a:lumOff val="60000"/>
                      </a:schemeClr>
                    </a:solidFill>
                    <a:latin typeface="Times New Roman" pitchFamily="18" charset="0"/>
                    <a:cs typeface="Times New Roman" pitchFamily="18" charset="0"/>
                  </a:endParaRPr>
                </a:p>
              </p:txBody>
            </p:sp>
          </p:grpSp>
          <p:grpSp>
            <p:nvGrpSpPr>
              <p:cNvPr id="56" name="Group 55"/>
              <p:cNvGrpSpPr/>
              <p:nvPr/>
            </p:nvGrpSpPr>
            <p:grpSpPr>
              <a:xfrm>
                <a:off x="5460153" y="72457"/>
                <a:ext cx="2046549" cy="4539278"/>
                <a:chOff x="6177353" y="72457"/>
                <a:chExt cx="2046549" cy="4539278"/>
              </a:xfrm>
            </p:grpSpPr>
            <p:grpSp>
              <p:nvGrpSpPr>
                <p:cNvPr id="57" name="Group 56"/>
                <p:cNvGrpSpPr/>
                <p:nvPr/>
              </p:nvGrpSpPr>
              <p:grpSpPr>
                <a:xfrm>
                  <a:off x="6177353" y="368820"/>
                  <a:ext cx="2046549" cy="4242915"/>
                  <a:chOff x="1094329" y="368820"/>
                  <a:chExt cx="2046549" cy="4242915"/>
                </a:xfrm>
              </p:grpSpPr>
              <p:pic>
                <p:nvPicPr>
                  <p:cNvPr id="60" name="Picture 59"/>
                  <p:cNvPicPr>
                    <a:picLocks noChangeAspect="1"/>
                  </p:cNvPicPr>
                  <p:nvPr/>
                </p:nvPicPr>
                <p:blipFill rotWithShape="1">
                  <a:blip r:embed="rId14">
                    <a:extLst>
                      <a:ext uri="{28A0092B-C50C-407E-A947-70E740481C1C}">
                        <a14:useLocalDpi xmlns:a14="http://schemas.microsoft.com/office/drawing/2010/main" val="0"/>
                      </a:ext>
                    </a:extLst>
                  </a:blip>
                  <a:srcRect l="10760" t="15831" r="8043"/>
                  <a:stretch/>
                </p:blipFill>
                <p:spPr>
                  <a:xfrm>
                    <a:off x="1094329" y="368820"/>
                    <a:ext cx="2046549" cy="2121456"/>
                  </a:xfrm>
                  <a:prstGeom prst="rect">
                    <a:avLst/>
                  </a:prstGeom>
                </p:spPr>
              </p:pic>
              <p:pic>
                <p:nvPicPr>
                  <p:cNvPr id="61" name="Picture 60"/>
                  <p:cNvPicPr>
                    <a:picLocks noChangeAspect="1"/>
                  </p:cNvPicPr>
                  <p:nvPr/>
                </p:nvPicPr>
                <p:blipFill rotWithShape="1">
                  <a:blip r:embed="rId15">
                    <a:extLst>
                      <a:ext uri="{28A0092B-C50C-407E-A947-70E740481C1C}">
                        <a14:useLocalDpi xmlns:a14="http://schemas.microsoft.com/office/drawing/2010/main" val="0"/>
                      </a:ext>
                    </a:extLst>
                  </a:blip>
                  <a:srcRect l="12867" t="8626" r="8043"/>
                  <a:stretch/>
                </p:blipFill>
                <p:spPr>
                  <a:xfrm>
                    <a:off x="1147453" y="2308680"/>
                    <a:ext cx="1993425" cy="2303055"/>
                  </a:xfrm>
                  <a:prstGeom prst="rect">
                    <a:avLst/>
                  </a:prstGeom>
                </p:spPr>
              </p:pic>
            </p:grpSp>
            <p:sp>
              <p:nvSpPr>
                <p:cNvPr id="58" name="TextBox 57"/>
                <p:cNvSpPr txBox="1"/>
                <p:nvPr/>
              </p:nvSpPr>
              <p:spPr>
                <a:xfrm>
                  <a:off x="6245940" y="72457"/>
                  <a:ext cx="1138923" cy="570651"/>
                </a:xfrm>
                <a:prstGeom prst="rect">
                  <a:avLst/>
                </a:prstGeom>
                <a:noFill/>
              </p:spPr>
              <p:txBody>
                <a:bodyPr wrap="none" rtlCol="0">
                  <a:spAutoFit/>
                </a:bodyPr>
                <a:lstStyle/>
                <a:p>
                  <a:pPr>
                    <a:buNone/>
                  </a:pPr>
                  <a:r>
                    <a:rPr lang="en-US" sz="1400" dirty="0" err="1" smtClean="0">
                      <a:solidFill>
                        <a:schemeClr val="accent3">
                          <a:lumMod val="40000"/>
                          <a:lumOff val="60000"/>
                        </a:schemeClr>
                      </a:solidFill>
                      <a:latin typeface="Times New Roman" pitchFamily="18" charset="0"/>
                      <a:cs typeface="Times New Roman" pitchFamily="18" charset="0"/>
                    </a:rPr>
                    <a:t>rCBV</a:t>
                  </a:r>
                  <a:endParaRPr lang="en-US" sz="1400" dirty="0">
                    <a:solidFill>
                      <a:schemeClr val="accent3">
                        <a:lumMod val="40000"/>
                        <a:lumOff val="60000"/>
                      </a:schemeClr>
                    </a:solidFill>
                    <a:latin typeface="Times New Roman" pitchFamily="18" charset="0"/>
                    <a:cs typeface="Times New Roman" pitchFamily="18" charset="0"/>
                  </a:endParaRPr>
                </a:p>
              </p:txBody>
            </p:sp>
            <p:sp>
              <p:nvSpPr>
                <p:cNvPr id="59" name="TextBox 58"/>
                <p:cNvSpPr txBox="1"/>
                <p:nvPr/>
              </p:nvSpPr>
              <p:spPr>
                <a:xfrm>
                  <a:off x="6278862" y="2081035"/>
                  <a:ext cx="1082453" cy="570651"/>
                </a:xfrm>
                <a:prstGeom prst="rect">
                  <a:avLst/>
                </a:prstGeom>
                <a:noFill/>
              </p:spPr>
              <p:txBody>
                <a:bodyPr wrap="none" rtlCol="0">
                  <a:spAutoFit/>
                </a:bodyPr>
                <a:lstStyle/>
                <a:p>
                  <a:pPr>
                    <a:buNone/>
                  </a:pPr>
                  <a:r>
                    <a:rPr lang="en-US" sz="1400" dirty="0" err="1" smtClean="0">
                      <a:solidFill>
                        <a:schemeClr val="accent3">
                          <a:lumMod val="40000"/>
                          <a:lumOff val="60000"/>
                        </a:schemeClr>
                      </a:solidFill>
                      <a:latin typeface="Times New Roman" pitchFamily="18" charset="0"/>
                      <a:cs typeface="Times New Roman" pitchFamily="18" charset="0"/>
                    </a:rPr>
                    <a:t>rCBF</a:t>
                  </a:r>
                  <a:endParaRPr lang="en-US" sz="1400" dirty="0">
                    <a:solidFill>
                      <a:schemeClr val="accent3">
                        <a:lumMod val="40000"/>
                        <a:lumOff val="60000"/>
                      </a:schemeClr>
                    </a:solidFill>
                    <a:latin typeface="Times New Roman" pitchFamily="18" charset="0"/>
                    <a:cs typeface="Times New Roman" pitchFamily="18" charset="0"/>
                  </a:endParaRPr>
                </a:p>
              </p:txBody>
            </p:sp>
          </p:grpSp>
        </p:grpSp>
        <p:pic>
          <p:nvPicPr>
            <p:cNvPr id="46" name="Picture 4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4800" y="2293451"/>
              <a:ext cx="102745" cy="126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1628972" y="1606326"/>
            <a:ext cx="2177321" cy="1556901"/>
            <a:chOff x="873916" y="4004704"/>
            <a:chExt cx="2177321" cy="1556901"/>
          </a:xfrm>
        </p:grpSpPr>
        <p:pic>
          <p:nvPicPr>
            <p:cNvPr id="71" name="Picture 3"/>
            <p:cNvPicPr>
              <a:picLocks noChangeAspect="1" noChangeArrowheads="1"/>
            </p:cNvPicPr>
            <p:nvPr/>
          </p:nvPicPr>
          <p:blipFill rotWithShape="1">
            <a:blip r:embed="rId17">
              <a:extLst>
                <a:ext uri="{28A0092B-C50C-407E-A947-70E740481C1C}">
                  <a14:useLocalDpi xmlns:a14="http://schemas.microsoft.com/office/drawing/2010/main" val="0"/>
                </a:ext>
              </a:extLst>
            </a:blip>
            <a:srcRect l="19853" t="10059" r="19853" b="10059"/>
            <a:stretch/>
          </p:blipFill>
          <p:spPr bwMode="auto">
            <a:xfrm>
              <a:off x="873916" y="4312481"/>
              <a:ext cx="999747" cy="124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71"/>
            <p:cNvPicPr>
              <a:picLocks noChangeAspect="1" noChangeArrowheads="1"/>
            </p:cNvPicPr>
            <p:nvPr/>
          </p:nvPicPr>
          <p:blipFill rotWithShape="1">
            <a:blip r:embed="rId18">
              <a:extLst>
                <a:ext uri="{28A0092B-C50C-407E-A947-70E740481C1C}">
                  <a14:useLocalDpi xmlns:a14="http://schemas.microsoft.com/office/drawing/2010/main" val="0"/>
                </a:ext>
              </a:extLst>
            </a:blip>
            <a:srcRect l="19853" t="7904" r="19853" b="12214"/>
            <a:stretch/>
          </p:blipFill>
          <p:spPr bwMode="auto">
            <a:xfrm>
              <a:off x="2110791" y="4314838"/>
              <a:ext cx="940446" cy="117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1064309" y="4028819"/>
              <a:ext cx="571804" cy="307777"/>
            </a:xfrm>
            <a:prstGeom prst="rect">
              <a:avLst/>
            </a:prstGeom>
            <a:noFill/>
          </p:spPr>
          <p:txBody>
            <a:bodyPr wrap="square" rtlCol="0">
              <a:spAutoFit/>
            </a:bodyPr>
            <a:lstStyle/>
            <a:p>
              <a:pPr>
                <a:buNone/>
              </a:pPr>
              <a:r>
                <a:rPr lang="en-US" sz="1400" dirty="0" smtClean="0">
                  <a:solidFill>
                    <a:schemeClr val="accent3">
                      <a:lumMod val="40000"/>
                      <a:lumOff val="60000"/>
                    </a:schemeClr>
                  </a:solidFill>
                  <a:latin typeface="Times New Roman" pitchFamily="18" charset="0"/>
                  <a:cs typeface="Times New Roman" pitchFamily="18" charset="0"/>
                </a:rPr>
                <a:t>DWI</a:t>
              </a:r>
              <a:endParaRPr lang="en-US" sz="1400" dirty="0">
                <a:solidFill>
                  <a:schemeClr val="accent3">
                    <a:lumMod val="40000"/>
                    <a:lumOff val="60000"/>
                  </a:schemeClr>
                </a:solidFill>
                <a:latin typeface="Times New Roman" pitchFamily="18" charset="0"/>
                <a:cs typeface="Times New Roman" pitchFamily="18" charset="0"/>
              </a:endParaRPr>
            </a:p>
          </p:txBody>
        </p:sp>
        <p:sp>
          <p:nvSpPr>
            <p:cNvPr id="74" name="TextBox 73"/>
            <p:cNvSpPr txBox="1"/>
            <p:nvPr/>
          </p:nvSpPr>
          <p:spPr>
            <a:xfrm>
              <a:off x="2289237" y="4004704"/>
              <a:ext cx="571804" cy="307777"/>
            </a:xfrm>
            <a:prstGeom prst="rect">
              <a:avLst/>
            </a:prstGeom>
            <a:noFill/>
          </p:spPr>
          <p:txBody>
            <a:bodyPr wrap="square" rtlCol="0">
              <a:spAutoFit/>
            </a:bodyPr>
            <a:lstStyle/>
            <a:p>
              <a:pPr>
                <a:buNone/>
              </a:pPr>
              <a:r>
                <a:rPr lang="en-US" sz="1400" dirty="0" smtClean="0">
                  <a:solidFill>
                    <a:schemeClr val="accent3">
                      <a:lumMod val="40000"/>
                      <a:lumOff val="60000"/>
                    </a:schemeClr>
                  </a:solidFill>
                  <a:latin typeface="Times New Roman" pitchFamily="18" charset="0"/>
                  <a:cs typeface="Times New Roman" pitchFamily="18" charset="0"/>
                </a:rPr>
                <a:t>ADC</a:t>
              </a:r>
              <a:endParaRPr lang="en-US" sz="1400" dirty="0">
                <a:solidFill>
                  <a:schemeClr val="accent3">
                    <a:lumMod val="40000"/>
                    <a:lumOff val="60000"/>
                  </a:schemeClr>
                </a:solidFill>
                <a:latin typeface="Times New Roman" pitchFamily="18" charset="0"/>
                <a:cs typeface="Times New Roman" pitchFamily="18" charset="0"/>
              </a:endParaRPr>
            </a:p>
          </p:txBody>
        </p:sp>
      </p:grpSp>
      <p:grpSp>
        <p:nvGrpSpPr>
          <p:cNvPr id="5" name="Group 4"/>
          <p:cNvGrpSpPr/>
          <p:nvPr/>
        </p:nvGrpSpPr>
        <p:grpSpPr>
          <a:xfrm>
            <a:off x="4122796" y="1737808"/>
            <a:ext cx="1468804" cy="2550906"/>
            <a:chOff x="5595010" y="4035225"/>
            <a:chExt cx="1468804" cy="2550906"/>
          </a:xfrm>
        </p:grpSpPr>
        <p:pic>
          <p:nvPicPr>
            <p:cNvPr id="45" name="Picture 44" descr="RH1.tiff"/>
            <p:cNvPicPr>
              <a:picLocks noChangeAspect="1"/>
            </p:cNvPicPr>
            <p:nvPr/>
          </p:nvPicPr>
          <p:blipFill>
            <a:blip r:embed="rId19" cstate="print">
              <a:lum contrast="10000"/>
            </a:blip>
            <a:srcRect t="3846" b="7692"/>
            <a:stretch>
              <a:fillRect/>
            </a:stretch>
          </p:blipFill>
          <p:spPr>
            <a:xfrm rot="2231605">
              <a:off x="5743102" y="5798369"/>
              <a:ext cx="1180873" cy="787762"/>
            </a:xfrm>
            <a:prstGeom prst="rect">
              <a:avLst/>
            </a:prstGeom>
          </p:spPr>
        </p:pic>
        <p:pic>
          <p:nvPicPr>
            <p:cNvPr id="76" name="Content Placeholder 10" descr="772385_RHAND_Sag_FL.jpg"/>
            <p:cNvPicPr>
              <a:picLocks noChangeAspect="1"/>
            </p:cNvPicPr>
            <p:nvPr/>
          </p:nvPicPr>
          <p:blipFill rotWithShape="1">
            <a:blip r:embed="rId20" cstate="print">
              <a:lum contrast="26000"/>
            </a:blip>
            <a:srcRect t="53388" r="54361"/>
            <a:stretch/>
          </p:blipFill>
          <p:spPr bwMode="auto">
            <a:xfrm>
              <a:off x="5595010" y="4035225"/>
              <a:ext cx="1468804" cy="1058941"/>
            </a:xfrm>
            <a:prstGeom prst="rect">
              <a:avLst/>
            </a:prstGeom>
            <a:noFill/>
            <a:ln w="9525">
              <a:noFill/>
              <a:miter lim="800000"/>
              <a:headEnd/>
              <a:tailEnd/>
            </a:ln>
          </p:spPr>
        </p:pic>
        <p:sp>
          <p:nvSpPr>
            <p:cNvPr id="80" name="TextBox 79"/>
            <p:cNvSpPr txBox="1"/>
            <p:nvPr/>
          </p:nvSpPr>
          <p:spPr>
            <a:xfrm>
              <a:off x="5885606" y="5143723"/>
              <a:ext cx="841987" cy="523220"/>
            </a:xfrm>
            <a:prstGeom prst="rect">
              <a:avLst/>
            </a:prstGeom>
            <a:noFill/>
          </p:spPr>
          <p:txBody>
            <a:bodyPr wrap="square" rtlCol="0">
              <a:spAutoFit/>
            </a:bodyPr>
            <a:lstStyle/>
            <a:p>
              <a:pPr algn="ctr">
                <a:buNone/>
              </a:pPr>
              <a:r>
                <a:rPr lang="en-US" sz="1400" smtClean="0">
                  <a:solidFill>
                    <a:schemeClr val="accent3">
                      <a:lumMod val="40000"/>
                      <a:lumOff val="60000"/>
                    </a:schemeClr>
                  </a:solidFill>
                  <a:latin typeface="Times New Roman" pitchFamily="18" charset="0"/>
                  <a:cs typeface="Times New Roman" pitchFamily="18" charset="0"/>
                </a:rPr>
                <a:t>BOLD fMRI</a:t>
              </a:r>
              <a:endParaRPr lang="en-US" sz="1400" dirty="0">
                <a:solidFill>
                  <a:schemeClr val="accent3">
                    <a:lumMod val="40000"/>
                    <a:lumOff val="60000"/>
                  </a:schemeClr>
                </a:solidFill>
                <a:latin typeface="Times New Roman" pitchFamily="18" charset="0"/>
                <a:cs typeface="Times New Roman" pitchFamily="18" charset="0"/>
              </a:endParaRPr>
            </a:p>
          </p:txBody>
        </p:sp>
      </p:grpSp>
      <p:grpSp>
        <p:nvGrpSpPr>
          <p:cNvPr id="7" name="Group 6"/>
          <p:cNvGrpSpPr/>
          <p:nvPr/>
        </p:nvGrpSpPr>
        <p:grpSpPr>
          <a:xfrm>
            <a:off x="6477059" y="3963132"/>
            <a:ext cx="1828741" cy="976187"/>
            <a:chOff x="6477059" y="4151168"/>
            <a:chExt cx="1828741" cy="976187"/>
          </a:xfrm>
        </p:grpSpPr>
        <p:pic>
          <p:nvPicPr>
            <p:cNvPr id="81" name="Picture 20"/>
            <p:cNvPicPr>
              <a:picLocks noChangeAspect="1" noChangeArrowheads="1"/>
            </p:cNvPicPr>
            <p:nvPr/>
          </p:nvPicPr>
          <p:blipFill>
            <a:blip r:embed="rId21">
              <a:extLst>
                <a:ext uri="{BEBA8EAE-BF5A-486C-A8C5-ECC9F3942E4B}">
                  <a14:imgProps xmlns:a14="http://schemas.microsoft.com/office/drawing/2010/main">
                    <a14:imgLayer r:embed="rId22">
                      <a14:imgEffect>
                        <a14:sharpenSoften amount="-25000"/>
                      </a14:imgEffect>
                      <a14:imgEffect>
                        <a14:brightnessContrast contrast="20000"/>
                      </a14:imgEffect>
                    </a14:imgLayer>
                  </a14:imgProps>
                </a:ext>
              </a:extLst>
            </a:blip>
            <a:srcRect/>
            <a:stretch>
              <a:fillRect/>
            </a:stretch>
          </p:blipFill>
          <p:spPr bwMode="auto">
            <a:xfrm>
              <a:off x="6477059" y="4151168"/>
              <a:ext cx="1016464" cy="976187"/>
            </a:xfrm>
            <a:prstGeom prst="rect">
              <a:avLst/>
            </a:prstGeom>
            <a:noFill/>
            <a:ln w="9525">
              <a:noFill/>
              <a:miter lim="800000"/>
              <a:headEnd/>
              <a:tailEnd/>
            </a:ln>
          </p:spPr>
        </p:pic>
        <p:sp>
          <p:nvSpPr>
            <p:cNvPr id="82" name="TextBox 81"/>
            <p:cNvSpPr txBox="1"/>
            <p:nvPr/>
          </p:nvSpPr>
          <p:spPr>
            <a:xfrm>
              <a:off x="7404848" y="4408322"/>
              <a:ext cx="900952" cy="307777"/>
            </a:xfrm>
            <a:prstGeom prst="rect">
              <a:avLst/>
            </a:prstGeom>
            <a:noFill/>
          </p:spPr>
          <p:txBody>
            <a:bodyPr wrap="none" rtlCol="0">
              <a:spAutoFit/>
            </a:bodyPr>
            <a:lstStyle/>
            <a:p>
              <a:pPr algn="ctr">
                <a:buNone/>
              </a:pPr>
              <a:r>
                <a:rPr lang="en-US" sz="1400" dirty="0" smtClean="0">
                  <a:solidFill>
                    <a:schemeClr val="accent3">
                      <a:lumMod val="40000"/>
                      <a:lumOff val="60000"/>
                    </a:schemeClr>
                  </a:solidFill>
                  <a:latin typeface="Times New Roman" pitchFamily="18" charset="0"/>
                  <a:cs typeface="Times New Roman" pitchFamily="18" charset="0"/>
                </a:rPr>
                <a:t>ASL CBF</a:t>
              </a:r>
              <a:endParaRPr lang="en-US" sz="1400" dirty="0">
                <a:solidFill>
                  <a:schemeClr val="accent3">
                    <a:lumMod val="40000"/>
                    <a:lumOff val="60000"/>
                  </a:schemeClr>
                </a:solidFill>
                <a:latin typeface="Times New Roman" pitchFamily="18" charset="0"/>
                <a:cs typeface="Times New Roman" pitchFamily="18" charset="0"/>
              </a:endParaRPr>
            </a:p>
          </p:txBody>
        </p:sp>
      </p:grpSp>
      <p:grpSp>
        <p:nvGrpSpPr>
          <p:cNvPr id="2" name="Group 1"/>
          <p:cNvGrpSpPr/>
          <p:nvPr/>
        </p:nvGrpSpPr>
        <p:grpSpPr>
          <a:xfrm>
            <a:off x="1600200" y="3145877"/>
            <a:ext cx="2619965" cy="1656562"/>
            <a:chOff x="1600200" y="3145877"/>
            <a:chExt cx="2619965" cy="1656562"/>
          </a:xfrm>
        </p:grpSpPr>
        <p:grpSp>
          <p:nvGrpSpPr>
            <p:cNvPr id="77" name="Group 76"/>
            <p:cNvGrpSpPr/>
            <p:nvPr/>
          </p:nvGrpSpPr>
          <p:grpSpPr>
            <a:xfrm>
              <a:off x="1600200" y="3145877"/>
              <a:ext cx="1389459" cy="1656562"/>
              <a:chOff x="1923147" y="3755582"/>
              <a:chExt cx="1389459" cy="1656562"/>
            </a:xfrm>
          </p:grpSpPr>
          <p:pic>
            <p:nvPicPr>
              <p:cNvPr id="78" name="Picture 18" descr="McKenna_FA_Color"/>
              <p:cNvPicPr>
                <a:picLocks noChangeAspect="1" noChangeArrowheads="1"/>
              </p:cNvPicPr>
              <p:nvPr/>
            </p:nvPicPr>
            <p:blipFill>
              <a:blip r:embed="rId23">
                <a:lum bright="6000" contrast="12000"/>
              </a:blip>
              <a:srcRect l="15717" t="5943" r="16699" b="7172"/>
              <a:stretch>
                <a:fillRect/>
              </a:stretch>
            </p:blipFill>
            <p:spPr bwMode="auto">
              <a:xfrm>
                <a:off x="1923147" y="4109433"/>
                <a:ext cx="1057729" cy="1302711"/>
              </a:xfrm>
              <a:prstGeom prst="rect">
                <a:avLst/>
              </a:prstGeom>
              <a:noFill/>
              <a:ln w="9525">
                <a:noFill/>
                <a:miter lim="800000"/>
                <a:headEnd/>
                <a:tailEnd/>
              </a:ln>
            </p:spPr>
          </p:pic>
          <p:sp>
            <p:nvSpPr>
              <p:cNvPr id="79" name="TextBox 78"/>
              <p:cNvSpPr txBox="1"/>
              <p:nvPr/>
            </p:nvSpPr>
            <p:spPr>
              <a:xfrm>
                <a:off x="2703006" y="3755582"/>
                <a:ext cx="609600" cy="523220"/>
              </a:xfrm>
              <a:prstGeom prst="rect">
                <a:avLst/>
              </a:prstGeom>
              <a:noFill/>
            </p:spPr>
            <p:txBody>
              <a:bodyPr wrap="square" rtlCol="0">
                <a:spAutoFit/>
              </a:bodyPr>
              <a:lstStyle/>
              <a:p>
                <a:pPr algn="ctr">
                  <a:buNone/>
                </a:pPr>
                <a:r>
                  <a:rPr lang="en-US" sz="1400" dirty="0" smtClean="0">
                    <a:solidFill>
                      <a:schemeClr val="accent3">
                        <a:lumMod val="40000"/>
                        <a:lumOff val="60000"/>
                      </a:schemeClr>
                    </a:solidFill>
                    <a:latin typeface="Times New Roman" charset="0"/>
                    <a:ea typeface="Times New Roman" charset="0"/>
                    <a:cs typeface="Times New Roman" charset="0"/>
                  </a:rPr>
                  <a:t>DTI FA</a:t>
                </a:r>
                <a:endParaRPr lang="en-US" sz="1400" dirty="0">
                  <a:solidFill>
                    <a:schemeClr val="accent3">
                      <a:lumMod val="40000"/>
                      <a:lumOff val="60000"/>
                    </a:schemeClr>
                  </a:solidFill>
                  <a:latin typeface="Times New Roman" charset="0"/>
                  <a:ea typeface="Times New Roman" charset="0"/>
                  <a:cs typeface="Times New Roman" charset="0"/>
                </a:endParaRPr>
              </a:p>
            </p:txBody>
          </p:sp>
        </p:grpSp>
        <p:pic>
          <p:nvPicPr>
            <p:cNvPr id="75" name="Picture 20"/>
            <p:cNvPicPr>
              <a:picLocks noChangeAspect="1" noChangeArrowheads="1"/>
            </p:cNvPicPr>
            <p:nvPr/>
          </p:nvPicPr>
          <p:blipFill>
            <a:blip r:embed="rId24">
              <a:lum contrast="12000"/>
            </a:blip>
            <a:srcRect l="10938" t="28125" r="12500" b="23438"/>
            <a:stretch>
              <a:fillRect/>
            </a:stretch>
          </p:blipFill>
          <p:spPr bwMode="auto">
            <a:xfrm>
              <a:off x="2668591" y="3652288"/>
              <a:ext cx="1551574" cy="1013128"/>
            </a:xfrm>
            <a:prstGeom prst="rect">
              <a:avLst/>
            </a:prstGeom>
            <a:noFill/>
            <a:ln w="12700">
              <a:noFill/>
              <a:miter lim="800000"/>
              <a:headEnd type="none" w="sm" len="sm"/>
              <a:tailEnd type="none" w="sm" len="sm"/>
            </a:ln>
          </p:spPr>
        </p:pic>
      </p:grpSp>
    </p:spTree>
    <p:extLst>
      <p:ext uri="{BB962C8B-B14F-4D97-AF65-F5344CB8AC3E}">
        <p14:creationId xmlns:p14="http://schemas.microsoft.com/office/powerpoint/2010/main" val="126362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77798"/>
            <a:ext cx="8305800" cy="3714750"/>
          </a:xfrm>
        </p:spPr>
        <p:txBody>
          <a:bodyPr>
            <a:normAutofit fontScale="92500" lnSpcReduction="20000"/>
          </a:bodyPr>
          <a:lstStyle/>
          <a:p>
            <a:pPr>
              <a:lnSpc>
                <a:spcPct val="110000"/>
              </a:lnSpc>
              <a:buFont typeface="Arial" panose="020B0604020202020204" pitchFamily="34" charset="0"/>
              <a:buChar char="•"/>
              <a:defRPr/>
            </a:pPr>
            <a:r>
              <a:rPr lang="en-US" sz="1800" dirty="0"/>
              <a:t>94% of oncologists expect some or all tumors to be measured at the time of standard initial clinical imaging. (Jaffe T, </a:t>
            </a:r>
            <a:r>
              <a:rPr lang="en-US" sz="1800" i="1" dirty="0"/>
              <a:t>AJR</a:t>
            </a:r>
            <a:r>
              <a:rPr lang="en-US" sz="1800" dirty="0"/>
              <a:t> 2010)</a:t>
            </a:r>
          </a:p>
          <a:p>
            <a:pPr>
              <a:lnSpc>
                <a:spcPct val="110000"/>
              </a:lnSpc>
              <a:spcBef>
                <a:spcPts val="900"/>
              </a:spcBef>
              <a:defRPr/>
            </a:pPr>
            <a:r>
              <a:rPr lang="en-US" sz="1800" dirty="0"/>
              <a:t>Neurologists and psychiatrists desire quantitative measures of brain disorders (IOM Workshop, August 2013).</a:t>
            </a:r>
          </a:p>
          <a:p>
            <a:pPr>
              <a:lnSpc>
                <a:spcPct val="110000"/>
              </a:lnSpc>
              <a:spcBef>
                <a:spcPts val="900"/>
              </a:spcBef>
              <a:defRPr/>
            </a:pPr>
            <a:r>
              <a:rPr lang="en-US" sz="1800" dirty="0" smtClean="0"/>
              <a:t>Pulmonologists </a:t>
            </a:r>
            <a:r>
              <a:rPr lang="en-US" sz="1800" dirty="0"/>
              <a:t>desire CT-derived quantitative measures in COPD and asthma patients.  (ATS/ERS Policy statement, </a:t>
            </a:r>
            <a:r>
              <a:rPr lang="en-US" sz="1800" i="1" dirty="0"/>
              <a:t>Am J </a:t>
            </a:r>
            <a:r>
              <a:rPr lang="en-US" sz="1800" i="1" dirty="0" err="1"/>
              <a:t>Resp</a:t>
            </a:r>
            <a:r>
              <a:rPr lang="en-US" sz="1800" i="1" dirty="0"/>
              <a:t> </a:t>
            </a:r>
            <a:r>
              <a:rPr lang="en-US" sz="1800" i="1" dirty="0" err="1"/>
              <a:t>Crit</a:t>
            </a:r>
            <a:r>
              <a:rPr lang="en-US" sz="1800" i="1" dirty="0"/>
              <a:t> Care Med </a:t>
            </a:r>
            <a:r>
              <a:rPr lang="en-US" sz="1800" dirty="0"/>
              <a:t>2010)</a:t>
            </a:r>
          </a:p>
          <a:p>
            <a:pPr>
              <a:lnSpc>
                <a:spcPct val="110000"/>
              </a:lnSpc>
              <a:spcBef>
                <a:spcPts val="900"/>
              </a:spcBef>
              <a:defRPr/>
            </a:pPr>
            <a:r>
              <a:rPr lang="en-US" sz="1800" dirty="0" err="1"/>
              <a:t>Hepatologists</a:t>
            </a:r>
            <a:r>
              <a:rPr lang="en-US" sz="1800" dirty="0"/>
              <a:t> desire quantitative measures of liver fat infiltration (Fitzpatrick E, </a:t>
            </a:r>
            <a:r>
              <a:rPr lang="en-US" sz="1800" i="1" dirty="0"/>
              <a:t>World J Gastro</a:t>
            </a:r>
            <a:r>
              <a:rPr lang="en-US" sz="1800" dirty="0"/>
              <a:t> 2014)</a:t>
            </a:r>
          </a:p>
          <a:p>
            <a:pPr>
              <a:lnSpc>
                <a:spcPct val="110000"/>
              </a:lnSpc>
              <a:spcBef>
                <a:spcPts val="900"/>
              </a:spcBef>
              <a:defRPr/>
            </a:pPr>
            <a:r>
              <a:rPr lang="en-US" sz="1800" dirty="0"/>
              <a:t>Rheumatologists desire quantitative measures of joint disease (Chu C, </a:t>
            </a:r>
            <a:r>
              <a:rPr lang="en-US" i="1" dirty="0" smtClean="0"/>
              <a:t>JBJS:J </a:t>
            </a:r>
            <a:r>
              <a:rPr lang="en-US" sz="1800" i="1" dirty="0"/>
              <a:t>Bone Joint </a:t>
            </a:r>
            <a:r>
              <a:rPr lang="en-US" sz="1800" i="1" dirty="0" err="1"/>
              <a:t>Surg</a:t>
            </a:r>
            <a:r>
              <a:rPr lang="en-US" sz="1800" i="1" dirty="0"/>
              <a:t> </a:t>
            </a:r>
            <a:r>
              <a:rPr lang="en-US" sz="1800" dirty="0"/>
              <a:t>2014)</a:t>
            </a:r>
          </a:p>
          <a:p>
            <a:pPr>
              <a:lnSpc>
                <a:spcPct val="110000"/>
              </a:lnSpc>
              <a:spcBef>
                <a:spcPts val="900"/>
              </a:spcBef>
              <a:defRPr/>
            </a:pPr>
            <a:r>
              <a:rPr lang="en-US" sz="1800" dirty="0" smtClean="0"/>
              <a:t>U.S</a:t>
            </a:r>
            <a:r>
              <a:rPr lang="en-US" sz="1800" dirty="0"/>
              <a:t>. regulatory agencies (</a:t>
            </a:r>
            <a:r>
              <a:rPr lang="en-US" sz="1800" i="1" dirty="0"/>
              <a:t>e.g.</a:t>
            </a:r>
            <a:r>
              <a:rPr lang="en-US" sz="1800" dirty="0"/>
              <a:t>, FDA) desire more objectivity in imaging scan interpretations. </a:t>
            </a:r>
          </a:p>
        </p:txBody>
      </p:sp>
      <p:sp>
        <p:nvSpPr>
          <p:cNvPr id="4" name="Title 3"/>
          <p:cNvSpPr>
            <a:spLocks noGrp="1"/>
          </p:cNvSpPr>
          <p:nvPr>
            <p:ph type="title"/>
          </p:nvPr>
        </p:nvSpPr>
        <p:spPr/>
        <p:txBody>
          <a:bodyPr>
            <a:normAutofit fontScale="90000"/>
          </a:bodyPr>
          <a:lstStyle/>
          <a:p>
            <a:r>
              <a:rPr lang="en-US" altLang="en-US" dirty="0"/>
              <a:t>Consumer Expectations for Quantification</a:t>
            </a:r>
            <a:endParaRPr lang="en-US" dirty="0"/>
          </a:p>
        </p:txBody>
      </p:sp>
      <p:sp>
        <p:nvSpPr>
          <p:cNvPr id="2" name="TextBox 1"/>
          <p:cNvSpPr txBox="1"/>
          <p:nvPr/>
        </p:nvSpPr>
        <p:spPr>
          <a:xfrm>
            <a:off x="76200" y="4781550"/>
            <a:ext cx="2590800" cy="261610"/>
          </a:xfrm>
          <a:prstGeom prst="rect">
            <a:avLst/>
          </a:prstGeom>
          <a:noFill/>
        </p:spPr>
        <p:txBody>
          <a:bodyPr wrap="square" rtlCol="0">
            <a:spAutoFit/>
          </a:bodyPr>
          <a:lstStyle/>
          <a:p>
            <a:r>
              <a:rPr lang="en-US" sz="1100" dirty="0" smtClean="0">
                <a:solidFill>
                  <a:schemeClr val="tx1">
                    <a:lumMod val="95000"/>
                  </a:schemeClr>
                </a:solidFill>
                <a:latin typeface="+mn-lt"/>
              </a:rPr>
              <a:t>Source: Daniel C. Sullivan, MD</a:t>
            </a:r>
            <a:endParaRPr lang="en-US" sz="1100" dirty="0">
              <a:solidFill>
                <a:schemeClr val="tx1">
                  <a:lumMod val="95000"/>
                </a:schemeClr>
              </a:solidFill>
              <a:latin typeface="+mn-lt"/>
            </a:endParaRPr>
          </a:p>
        </p:txBody>
      </p:sp>
    </p:spTree>
    <p:extLst>
      <p:ext uri="{BB962C8B-B14F-4D97-AF65-F5344CB8AC3E}">
        <p14:creationId xmlns:p14="http://schemas.microsoft.com/office/powerpoint/2010/main" val="168766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6" y="190500"/>
            <a:ext cx="8754535" cy="628650"/>
          </a:xfrm>
        </p:spPr>
        <p:txBody>
          <a:bodyPr>
            <a:noAutofit/>
          </a:bodyPr>
          <a:lstStyle/>
          <a:p>
            <a:r>
              <a:rPr lang="en-US" dirty="0" smtClean="0">
                <a:latin typeface="+mn-lt"/>
              </a:rPr>
              <a:t>QIBs in Precision Medicine</a:t>
            </a:r>
            <a:endParaRPr lang="en-US" dirty="0">
              <a:latin typeface="+mn-lt"/>
            </a:endParaRPr>
          </a:p>
        </p:txBody>
      </p:sp>
      <p:pic>
        <p:nvPicPr>
          <p:cNvPr id="6" name="Picture 3"/>
          <p:cNvPicPr>
            <a:picLocks noChangeAspect="1"/>
          </p:cNvPicPr>
          <p:nvPr/>
        </p:nvPicPr>
        <p:blipFill>
          <a:blip r:embed="rId3">
            <a:lum bright="-20000" contrast="22000"/>
          </a:blip>
          <a:srcRect/>
          <a:stretch>
            <a:fillRect/>
          </a:stretch>
        </p:blipFill>
        <p:spPr bwMode="auto">
          <a:xfrm>
            <a:off x="1524752" y="1368793"/>
            <a:ext cx="5995398" cy="2904671"/>
          </a:xfrm>
          <a:prstGeom prst="rect">
            <a:avLst/>
          </a:prstGeom>
          <a:noFill/>
          <a:ln w="9525">
            <a:noFill/>
            <a:miter lim="800000"/>
            <a:headEnd/>
            <a:tailEnd/>
          </a:ln>
        </p:spPr>
      </p:pic>
      <p:sp>
        <p:nvSpPr>
          <p:cNvPr id="7" name="TextBox 4"/>
          <p:cNvSpPr txBox="1">
            <a:spLocks noChangeArrowheads="1"/>
          </p:cNvSpPr>
          <p:nvPr/>
        </p:nvSpPr>
        <p:spPr bwMode="auto">
          <a:xfrm>
            <a:off x="1143000" y="4248150"/>
            <a:ext cx="6793087" cy="461665"/>
          </a:xfrm>
          <a:prstGeom prst="rect">
            <a:avLst/>
          </a:prstGeom>
          <a:noFill/>
          <a:ln w="9525">
            <a:noFill/>
            <a:miter lim="800000"/>
            <a:headEnd/>
            <a:tailEnd/>
          </a:ln>
        </p:spPr>
        <p:txBody>
          <a:bodyPr wrap="square">
            <a:prstTxWarp prst="textNoShape">
              <a:avLst/>
            </a:prstTxWarp>
            <a:spAutoFit/>
          </a:bodyPr>
          <a:lstStyle/>
          <a:p>
            <a:pPr algn="ctr">
              <a:buNone/>
            </a:pPr>
            <a:r>
              <a:rPr lang="en-US" sz="1200" dirty="0">
                <a:solidFill>
                  <a:schemeClr val="tx1">
                    <a:lumMod val="95000"/>
                  </a:schemeClr>
                </a:solidFill>
                <a:latin typeface="+mn-lt"/>
              </a:rPr>
              <a:t>Buckler, </a:t>
            </a:r>
            <a:r>
              <a:rPr lang="en-US" sz="1200" i="1" dirty="0">
                <a:solidFill>
                  <a:schemeClr val="tx1">
                    <a:lumMod val="95000"/>
                  </a:schemeClr>
                </a:solidFill>
                <a:latin typeface="+mn-lt"/>
              </a:rPr>
              <a:t>et al</a:t>
            </a:r>
            <a:r>
              <a:rPr lang="en-US" sz="1200" dirty="0">
                <a:solidFill>
                  <a:schemeClr val="tx1">
                    <a:lumMod val="95000"/>
                  </a:schemeClr>
                </a:solidFill>
                <a:latin typeface="+mn-lt"/>
              </a:rPr>
              <a:t>., A Collaborative Enterprise for Multi-Stakeholder Participation in the Advancement of Quantitative Imaging, </a:t>
            </a:r>
            <a:r>
              <a:rPr lang="en-US" sz="1200" i="1" dirty="0">
                <a:solidFill>
                  <a:schemeClr val="tx1">
                    <a:lumMod val="95000"/>
                  </a:schemeClr>
                </a:solidFill>
                <a:latin typeface="+mn-lt"/>
              </a:rPr>
              <a:t>Radiology </a:t>
            </a:r>
            <a:r>
              <a:rPr lang="en-US" sz="1200" dirty="0">
                <a:solidFill>
                  <a:schemeClr val="tx1">
                    <a:lumMod val="95000"/>
                  </a:schemeClr>
                </a:solidFill>
                <a:latin typeface="+mn-lt"/>
              </a:rPr>
              <a:t>258:906-914, </a:t>
            </a:r>
            <a:r>
              <a:rPr lang="en-US" sz="1200" dirty="0" smtClean="0">
                <a:solidFill>
                  <a:schemeClr val="tx1">
                    <a:lumMod val="95000"/>
                  </a:schemeClr>
                </a:solidFill>
                <a:latin typeface="+mn-lt"/>
              </a:rPr>
              <a:t>2011</a:t>
            </a:r>
            <a:endParaRPr lang="en-US" sz="1200" dirty="0">
              <a:solidFill>
                <a:schemeClr val="tx1">
                  <a:lumMod val="95000"/>
                </a:schemeClr>
              </a:solidFill>
              <a:latin typeface="+mn-lt"/>
            </a:endParaRPr>
          </a:p>
        </p:txBody>
      </p:sp>
    </p:spTree>
    <p:extLst>
      <p:ext uri="{BB962C8B-B14F-4D97-AF65-F5344CB8AC3E}">
        <p14:creationId xmlns:p14="http://schemas.microsoft.com/office/powerpoint/2010/main" val="896240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81000" y="971550"/>
            <a:ext cx="8305800" cy="3676650"/>
          </a:xfrm>
        </p:spPr>
        <p:txBody>
          <a:bodyPr/>
          <a:lstStyle/>
          <a:p>
            <a:pPr marL="0" indent="0">
              <a:lnSpc>
                <a:spcPct val="90000"/>
              </a:lnSpc>
              <a:spcBef>
                <a:spcPts val="675"/>
              </a:spcBef>
              <a:spcAft>
                <a:spcPts val="450"/>
              </a:spcAft>
              <a:buNone/>
            </a:pPr>
            <a:r>
              <a:rPr lang="en-US" sz="2800" dirty="0">
                <a:solidFill>
                  <a:schemeClr val="tx1">
                    <a:lumMod val="95000"/>
                  </a:schemeClr>
                </a:solidFill>
              </a:rPr>
              <a:t>In </a:t>
            </a:r>
            <a:r>
              <a:rPr lang="en-US" sz="2800" dirty="0" smtClean="0">
                <a:solidFill>
                  <a:schemeClr val="tx1">
                    <a:lumMod val="95000"/>
                  </a:schemeClr>
                </a:solidFill>
              </a:rPr>
              <a:t>addition:</a:t>
            </a:r>
            <a:endParaRPr lang="en-US" sz="2800" dirty="0">
              <a:solidFill>
                <a:schemeClr val="tx1">
                  <a:lumMod val="95000"/>
                </a:schemeClr>
              </a:solidFill>
            </a:endParaRPr>
          </a:p>
          <a:p>
            <a:pPr lvl="1">
              <a:lnSpc>
                <a:spcPct val="90000"/>
              </a:lnSpc>
              <a:spcBef>
                <a:spcPts val="675"/>
              </a:spcBef>
              <a:spcAft>
                <a:spcPts val="450"/>
              </a:spcAft>
            </a:pPr>
            <a:r>
              <a:rPr lang="en-US" sz="2400" i="1" dirty="0">
                <a:solidFill>
                  <a:schemeClr val="tx1">
                    <a:lumMod val="95000"/>
                  </a:schemeClr>
                </a:solidFill>
              </a:rPr>
              <a:t>Evidence-based medicine and QA programs </a:t>
            </a:r>
            <a:r>
              <a:rPr lang="en-US" sz="2400" dirty="0">
                <a:solidFill>
                  <a:schemeClr val="tx1">
                    <a:lumMod val="95000"/>
                  </a:schemeClr>
                </a:solidFill>
              </a:rPr>
              <a:t>depend on objective data</a:t>
            </a:r>
          </a:p>
          <a:p>
            <a:pPr lvl="1">
              <a:lnSpc>
                <a:spcPct val="90000"/>
              </a:lnSpc>
              <a:spcBef>
                <a:spcPts val="675"/>
              </a:spcBef>
              <a:spcAft>
                <a:spcPts val="450"/>
              </a:spcAft>
            </a:pPr>
            <a:r>
              <a:rPr lang="en-US" sz="2400" i="1" dirty="0">
                <a:solidFill>
                  <a:schemeClr val="tx1">
                    <a:lumMod val="95000"/>
                  </a:schemeClr>
                </a:solidFill>
              </a:rPr>
              <a:t>Decision-support tools</a:t>
            </a:r>
            <a:r>
              <a:rPr lang="en-US" sz="2400" dirty="0">
                <a:solidFill>
                  <a:schemeClr val="tx1">
                    <a:lumMod val="95000"/>
                  </a:schemeClr>
                </a:solidFill>
              </a:rPr>
              <a:t> need quantitative inputs</a:t>
            </a:r>
          </a:p>
          <a:p>
            <a:pPr lvl="1">
              <a:lnSpc>
                <a:spcPct val="90000"/>
              </a:lnSpc>
              <a:spcBef>
                <a:spcPts val="675"/>
              </a:spcBef>
              <a:spcAft>
                <a:spcPts val="450"/>
              </a:spcAft>
            </a:pPr>
            <a:r>
              <a:rPr lang="en-US" sz="2400" i="1" dirty="0">
                <a:solidFill>
                  <a:schemeClr val="tx1">
                    <a:lumMod val="95000"/>
                  </a:schemeClr>
                </a:solidFill>
              </a:rPr>
              <a:t>Radiomics and </a:t>
            </a:r>
            <a:r>
              <a:rPr lang="en-US" sz="2400" i="1" dirty="0" err="1">
                <a:solidFill>
                  <a:schemeClr val="tx1">
                    <a:lumMod val="95000"/>
                  </a:schemeClr>
                </a:solidFill>
              </a:rPr>
              <a:t>radiogenomics</a:t>
            </a:r>
            <a:r>
              <a:rPr lang="en-US" sz="2400" i="1" dirty="0">
                <a:solidFill>
                  <a:schemeClr val="tx1">
                    <a:lumMod val="95000"/>
                  </a:schemeClr>
                </a:solidFill>
              </a:rPr>
              <a:t> </a:t>
            </a:r>
            <a:r>
              <a:rPr lang="en-US" sz="2400" dirty="0">
                <a:solidFill>
                  <a:schemeClr val="tx1">
                    <a:lumMod val="95000"/>
                  </a:schemeClr>
                </a:solidFill>
              </a:rPr>
              <a:t>studies</a:t>
            </a:r>
            <a:r>
              <a:rPr lang="en-US" sz="2400" i="1" dirty="0">
                <a:solidFill>
                  <a:schemeClr val="tx1">
                    <a:lumMod val="95000"/>
                  </a:schemeClr>
                </a:solidFill>
              </a:rPr>
              <a:t> </a:t>
            </a:r>
            <a:r>
              <a:rPr lang="en-US" sz="2400" dirty="0">
                <a:solidFill>
                  <a:schemeClr val="tx1">
                    <a:lumMod val="95000"/>
                  </a:schemeClr>
                </a:solidFill>
              </a:rPr>
              <a:t>require quantitative </a:t>
            </a:r>
            <a:r>
              <a:rPr lang="en-US" sz="2400" dirty="0" smtClean="0">
                <a:solidFill>
                  <a:schemeClr val="tx1">
                    <a:lumMod val="95000"/>
                  </a:schemeClr>
                </a:solidFill>
              </a:rPr>
              <a:t>data</a:t>
            </a:r>
            <a:endParaRPr lang="en-US" sz="2400" dirty="0">
              <a:solidFill>
                <a:schemeClr val="tx1">
                  <a:lumMod val="95000"/>
                </a:schemeClr>
              </a:solidFill>
            </a:endParaRPr>
          </a:p>
        </p:txBody>
      </p:sp>
      <p:sp>
        <p:nvSpPr>
          <p:cNvPr id="2" name="Title 1"/>
          <p:cNvSpPr>
            <a:spLocks noGrp="1"/>
          </p:cNvSpPr>
          <p:nvPr>
            <p:ph type="title"/>
          </p:nvPr>
        </p:nvSpPr>
        <p:spPr/>
        <p:txBody>
          <a:bodyPr>
            <a:noAutofit/>
          </a:bodyPr>
          <a:lstStyle/>
          <a:p>
            <a:r>
              <a:rPr lang="en-US" dirty="0"/>
              <a:t>Quantitative Imaging</a:t>
            </a:r>
          </a:p>
        </p:txBody>
      </p:sp>
      <p:sp>
        <p:nvSpPr>
          <p:cNvPr id="5" name="Line 8"/>
          <p:cNvSpPr>
            <a:spLocks noChangeShapeType="1"/>
          </p:cNvSpPr>
          <p:nvPr/>
        </p:nvSpPr>
        <p:spPr bwMode="auto">
          <a:xfrm>
            <a:off x="457200" y="895350"/>
            <a:ext cx="8229600"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2"/>
          <p:cNvGrpSpPr/>
          <p:nvPr/>
        </p:nvGrpSpPr>
        <p:grpSpPr>
          <a:xfrm>
            <a:off x="990600" y="3562350"/>
            <a:ext cx="6934200" cy="1555888"/>
            <a:chOff x="990600" y="3562350"/>
            <a:chExt cx="6934200" cy="1555888"/>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69288" y="3562350"/>
              <a:ext cx="6855512" cy="1295400"/>
            </a:xfrm>
            <a:prstGeom prst="rect">
              <a:avLst/>
            </a:prstGeom>
          </p:spPr>
        </p:pic>
        <p:sp>
          <p:nvSpPr>
            <p:cNvPr id="7" name="TextBox 6"/>
            <p:cNvSpPr txBox="1"/>
            <p:nvPr/>
          </p:nvSpPr>
          <p:spPr>
            <a:xfrm>
              <a:off x="990600" y="4857750"/>
              <a:ext cx="3276600" cy="260488"/>
            </a:xfrm>
            <a:prstGeom prst="rect">
              <a:avLst/>
            </a:prstGeom>
            <a:noFill/>
          </p:spPr>
          <p:txBody>
            <a:bodyPr wrap="square" rtlCol="0">
              <a:spAutoFit/>
            </a:bodyPr>
            <a:lstStyle/>
            <a:p>
              <a:pPr>
                <a:spcBef>
                  <a:spcPct val="30000"/>
                </a:spcBef>
                <a:buNone/>
                <a:defRPr/>
              </a:pPr>
              <a:r>
                <a:rPr lang="en-US" sz="1050" dirty="0"/>
                <a:t>P. </a:t>
              </a:r>
              <a:r>
                <a:rPr lang="en-US" sz="1050" dirty="0" err="1"/>
                <a:t>Lambin</a:t>
              </a:r>
              <a:r>
                <a:rPr lang="en-US" sz="1050" dirty="0"/>
                <a:t> </a:t>
              </a:r>
              <a:r>
                <a:rPr lang="en-US" sz="1050" i="1" dirty="0"/>
                <a:t>et al.</a:t>
              </a:r>
              <a:r>
                <a:rPr lang="en-US" sz="1050" dirty="0"/>
                <a:t>  </a:t>
              </a:r>
              <a:r>
                <a:rPr lang="en-US" sz="1050" i="1" dirty="0" err="1"/>
                <a:t>Eur</a:t>
              </a:r>
              <a:r>
                <a:rPr lang="en-US" sz="1050" i="1" dirty="0"/>
                <a:t> J Cancer </a:t>
              </a:r>
              <a:r>
                <a:rPr lang="en-US" sz="1050" dirty="0"/>
                <a:t>48:441-446 2012 </a:t>
              </a:r>
            </a:p>
          </p:txBody>
        </p:sp>
      </p:grpSp>
    </p:spTree>
    <p:extLst>
      <p:ext uri="{BB962C8B-B14F-4D97-AF65-F5344CB8AC3E}">
        <p14:creationId xmlns:p14="http://schemas.microsoft.com/office/powerpoint/2010/main" val="8337858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81100"/>
            <a:ext cx="8610600" cy="3675460"/>
          </a:xfrm>
        </p:spPr>
        <p:txBody>
          <a:bodyPr>
            <a:normAutofit/>
          </a:bodyPr>
          <a:lstStyle/>
          <a:p>
            <a:pPr marL="0" indent="0" algn="ctr">
              <a:buNone/>
            </a:pPr>
            <a:r>
              <a:rPr lang="en-US" sz="2800" dirty="0" smtClean="0"/>
              <a:t>Diagnostic Imaging Equipment  ≠  Measurement Device</a:t>
            </a:r>
            <a:endParaRPr lang="en-US" dirty="0" smtClean="0"/>
          </a:p>
          <a:p>
            <a:pPr>
              <a:spcBef>
                <a:spcPts val="2400"/>
              </a:spcBef>
            </a:pPr>
            <a:r>
              <a:rPr lang="en-US" sz="2400" dirty="0"/>
              <a:t>Measurement Device: 		</a:t>
            </a:r>
          </a:p>
          <a:p>
            <a:pPr lvl="1"/>
            <a:r>
              <a:rPr lang="en-US" sz="2000" dirty="0" smtClean="0"/>
              <a:t>Specific measurand(s) with known </a:t>
            </a:r>
            <a:r>
              <a:rPr lang="en-US" sz="2000" dirty="0"/>
              <a:t>bias and variance (confidence intervals)</a:t>
            </a:r>
          </a:p>
          <a:p>
            <a:pPr lvl="1"/>
            <a:r>
              <a:rPr lang="en-US" sz="2000" dirty="0"/>
              <a:t>Specific requirements for reproducible quantitative results</a:t>
            </a:r>
          </a:p>
          <a:p>
            <a:pPr lvl="1"/>
            <a:r>
              <a:rPr lang="en-US" sz="2000" dirty="0"/>
              <a:t>Example: a </a:t>
            </a:r>
            <a:r>
              <a:rPr lang="en-US" sz="2000" dirty="0" smtClean="0"/>
              <a:t>pulse oximeter</a:t>
            </a:r>
            <a:endParaRPr lang="en-US" sz="2000" dirty="0"/>
          </a:p>
          <a:p>
            <a:pPr>
              <a:spcBef>
                <a:spcPts val="1200"/>
              </a:spcBef>
            </a:pPr>
            <a:r>
              <a:rPr lang="en-US" sz="2400" dirty="0" smtClean="0"/>
              <a:t>Diagnostic Imaging </a:t>
            </a:r>
            <a:r>
              <a:rPr lang="en-US" sz="2400" dirty="0"/>
              <a:t>E</a:t>
            </a:r>
            <a:r>
              <a:rPr lang="en-US" sz="2400" dirty="0" smtClean="0"/>
              <a:t>quipment: 	</a:t>
            </a:r>
          </a:p>
          <a:p>
            <a:pPr lvl="1"/>
            <a:r>
              <a:rPr lang="en-US" sz="2000" dirty="0" smtClean="0"/>
              <a:t>Historically: best</a:t>
            </a:r>
            <a:r>
              <a:rPr lang="en-US" sz="2000" i="1" dirty="0" smtClean="0"/>
              <a:t> </a:t>
            </a:r>
            <a:r>
              <a:rPr lang="en-US" sz="2000" dirty="0" smtClean="0"/>
              <a:t>image quality in shortest time (</a:t>
            </a:r>
            <a:r>
              <a:rPr lang="en-US" sz="2000" i="1" dirty="0" smtClean="0"/>
              <a:t>qualitative</a:t>
            </a:r>
            <a:r>
              <a:rPr lang="en-US" sz="2000" dirty="0" smtClean="0"/>
              <a:t>)</a:t>
            </a:r>
          </a:p>
          <a:p>
            <a:pPr lvl="1"/>
            <a:r>
              <a:rPr lang="en-US" sz="2000" dirty="0" smtClean="0"/>
              <a:t>No specific requirements for reproducible </a:t>
            </a:r>
            <a:r>
              <a:rPr lang="en-US" sz="2000" i="1" dirty="0" smtClean="0"/>
              <a:t>quantitative</a:t>
            </a:r>
            <a:r>
              <a:rPr lang="en-US" sz="2000" dirty="0" smtClean="0"/>
              <a:t> results (with few exceptions)</a:t>
            </a:r>
          </a:p>
        </p:txBody>
      </p:sp>
      <p:sp>
        <p:nvSpPr>
          <p:cNvPr id="4" name="Slide Number Placeholder 3"/>
          <p:cNvSpPr>
            <a:spLocks noGrp="1"/>
          </p:cNvSpPr>
          <p:nvPr>
            <p:ph type="sldNum" sz="quarter" idx="12"/>
          </p:nvPr>
        </p:nvSpPr>
        <p:spPr/>
        <p:txBody>
          <a:bodyPr/>
          <a:lstStyle/>
          <a:p>
            <a:fld id="{12D881CD-251B-7A4B-A5AE-B9A2E91CDDB2}" type="slidenum">
              <a:rPr lang="en-US" sz="1200" smtClean="0"/>
              <a:pPr/>
              <a:t>7</a:t>
            </a:fld>
            <a:endParaRPr lang="en-US" sz="1200" dirty="0"/>
          </a:p>
        </p:txBody>
      </p:sp>
      <p:sp>
        <p:nvSpPr>
          <p:cNvPr id="6" name="Title 1"/>
          <p:cNvSpPr>
            <a:spLocks noGrp="1"/>
          </p:cNvSpPr>
          <p:nvPr>
            <p:ph type="title"/>
          </p:nvPr>
        </p:nvSpPr>
        <p:spPr>
          <a:xfrm>
            <a:off x="457200" y="160020"/>
            <a:ext cx="8458200" cy="628650"/>
          </a:xfrm>
        </p:spPr>
        <p:txBody>
          <a:bodyPr>
            <a:noAutofit/>
          </a:bodyPr>
          <a:lstStyle/>
          <a:p>
            <a:r>
              <a:rPr lang="en-US" dirty="0" smtClean="0">
                <a:solidFill>
                  <a:schemeClr val="tx1">
                    <a:lumMod val="95000"/>
                  </a:schemeClr>
                </a:solidFill>
                <a:ea typeface="ＭＳ Ｐゴシック" pitchFamily="-1" charset="-128"/>
                <a:cs typeface="ＭＳ Ｐゴシック" pitchFamily="-1" charset="-128"/>
              </a:rPr>
              <a:t>QIB Challenges</a:t>
            </a:r>
            <a:endParaRPr lang="en-US" dirty="0">
              <a:solidFill>
                <a:schemeClr val="tx1">
                  <a:lumMod val="95000"/>
                </a:schemeClr>
              </a:solidFill>
              <a:ea typeface="ＭＳ Ｐゴシック" pitchFamily="-1" charset="-128"/>
              <a:cs typeface="ＭＳ Ｐゴシック" pitchFamily="-1" charset="-128"/>
            </a:endParaRPr>
          </a:p>
        </p:txBody>
      </p:sp>
    </p:spTree>
    <p:extLst>
      <p:ext uri="{BB962C8B-B14F-4D97-AF65-F5344CB8AC3E}">
        <p14:creationId xmlns:p14="http://schemas.microsoft.com/office/powerpoint/2010/main" val="2169398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60020"/>
            <a:ext cx="8458200" cy="628650"/>
          </a:xfrm>
        </p:spPr>
        <p:txBody>
          <a:bodyPr>
            <a:noAutofit/>
          </a:bodyPr>
          <a:lstStyle/>
          <a:p>
            <a:r>
              <a:rPr lang="en-US" dirty="0" smtClean="0">
                <a:solidFill>
                  <a:schemeClr val="tx1">
                    <a:lumMod val="95000"/>
                  </a:schemeClr>
                </a:solidFill>
                <a:ea typeface="ＭＳ Ｐゴシック" pitchFamily="-1" charset="-128"/>
                <a:cs typeface="ＭＳ Ｐゴシック" pitchFamily="-1" charset="-128"/>
              </a:rPr>
              <a:t>QIB Challenges</a:t>
            </a:r>
            <a:endParaRPr lang="en-US" dirty="0">
              <a:solidFill>
                <a:schemeClr val="tx1">
                  <a:lumMod val="95000"/>
                </a:schemeClr>
              </a:solidFill>
              <a:ea typeface="ＭＳ Ｐゴシック" pitchFamily="-1" charset="-128"/>
              <a:cs typeface="ＭＳ Ｐゴシック" pitchFamily="-1" charset="-128"/>
            </a:endParaRPr>
          </a:p>
        </p:txBody>
      </p:sp>
      <p:sp>
        <p:nvSpPr>
          <p:cNvPr id="25603" name="Content Placeholder 2"/>
          <p:cNvSpPr>
            <a:spLocks noGrp="1"/>
          </p:cNvSpPr>
          <p:nvPr>
            <p:ph idx="1"/>
          </p:nvPr>
        </p:nvSpPr>
        <p:spPr>
          <a:xfrm>
            <a:off x="387350" y="1047750"/>
            <a:ext cx="8756650" cy="3886200"/>
          </a:xfrm>
        </p:spPr>
        <p:txBody>
          <a:bodyPr/>
          <a:lstStyle/>
          <a:p>
            <a:pPr>
              <a:buFontTx/>
              <a:buNone/>
            </a:pPr>
            <a:r>
              <a:rPr lang="en-US" sz="2800" dirty="0">
                <a:ea typeface="ＭＳ Ｐゴシック" pitchFamily="-1" charset="-128"/>
                <a:cs typeface="ＭＳ Ｐゴシック" pitchFamily="-1" charset="-128"/>
              </a:rPr>
              <a:t>General </a:t>
            </a:r>
            <a:r>
              <a:rPr lang="en-US" sz="2800" dirty="0" smtClean="0">
                <a:ea typeface="ＭＳ Ｐゴシック" pitchFamily="-1" charset="-128"/>
                <a:cs typeface="ＭＳ Ｐゴシック" pitchFamily="-1" charset="-128"/>
              </a:rPr>
              <a:t>QIB challenges:</a:t>
            </a:r>
          </a:p>
          <a:p>
            <a:pPr lvl="1">
              <a:buClrTx/>
            </a:pPr>
            <a:r>
              <a:rPr lang="en-US" sz="2200" dirty="0" smtClean="0"/>
              <a:t>Lack of detailed assessment of sources of bias and variance</a:t>
            </a:r>
          </a:p>
          <a:p>
            <a:pPr lvl="1">
              <a:buClrTx/>
            </a:pPr>
            <a:r>
              <a:rPr lang="en-US" sz="2200" dirty="0" smtClean="0"/>
              <a:t>Lack </a:t>
            </a:r>
            <a:r>
              <a:rPr lang="en-US" sz="2200" dirty="0"/>
              <a:t>of standards (acquisition, analysis, and reporting)</a:t>
            </a:r>
          </a:p>
          <a:p>
            <a:pPr lvl="1">
              <a:spcBef>
                <a:spcPts val="900"/>
              </a:spcBef>
              <a:buClrTx/>
            </a:pPr>
            <a:r>
              <a:rPr lang="en-US" sz="2200" dirty="0" smtClean="0"/>
              <a:t>Highly </a:t>
            </a:r>
            <a:r>
              <a:rPr lang="en-US" sz="2200" dirty="0"/>
              <a:t>variable quality control procedures</a:t>
            </a:r>
          </a:p>
          <a:p>
            <a:pPr lvl="2">
              <a:buClrTx/>
            </a:pPr>
            <a:r>
              <a:rPr lang="en-US" sz="1800" dirty="0">
                <a:ea typeface="ＭＳ Ｐゴシック" pitchFamily="-1" charset="-128"/>
              </a:rPr>
              <a:t>QC programs / phantoms, if any, typically not specific for </a:t>
            </a:r>
            <a:r>
              <a:rPr lang="en-US" sz="1800" i="1" dirty="0">
                <a:ea typeface="ＭＳ Ｐゴシック" pitchFamily="-1" charset="-128"/>
              </a:rPr>
              <a:t>quantitative</a:t>
            </a:r>
            <a:r>
              <a:rPr lang="en-US" sz="1800" dirty="0">
                <a:ea typeface="ＭＳ Ｐゴシック" pitchFamily="-1" charset="-128"/>
              </a:rPr>
              <a:t> imaging</a:t>
            </a:r>
          </a:p>
          <a:p>
            <a:pPr lvl="1">
              <a:spcBef>
                <a:spcPts val="900"/>
              </a:spcBef>
              <a:buClrTx/>
            </a:pPr>
            <a:r>
              <a:rPr lang="en-US" sz="2200" dirty="0" smtClean="0"/>
              <a:t>Little support (historically) from </a:t>
            </a:r>
            <a:r>
              <a:rPr lang="en-US" sz="2200" dirty="0"/>
              <a:t>imaging equipment vendors</a:t>
            </a:r>
          </a:p>
          <a:p>
            <a:pPr lvl="2">
              <a:buClrTx/>
            </a:pPr>
            <a:r>
              <a:rPr lang="en-US" sz="1800" dirty="0">
                <a:ea typeface="ＭＳ Ｐゴシック" pitchFamily="-1" charset="-128"/>
              </a:rPr>
              <a:t>No documented competitive advantage of QIB  (regulatory or payer</a:t>
            </a:r>
            <a:r>
              <a:rPr lang="en-US" sz="1800" dirty="0" smtClean="0">
                <a:ea typeface="ＭＳ Ｐゴシック" pitchFamily="-1" charset="-128"/>
              </a:rPr>
              <a:t>)</a:t>
            </a:r>
          </a:p>
          <a:p>
            <a:pPr marL="0" indent="0">
              <a:spcBef>
                <a:spcPts val="1600"/>
              </a:spcBef>
              <a:buClrTx/>
              <a:buNone/>
            </a:pPr>
            <a:r>
              <a:rPr lang="en-US" sz="2200" dirty="0" smtClean="0">
                <a:ea typeface="ＭＳ Ｐゴシック" pitchFamily="-1" charset="-128"/>
              </a:rPr>
              <a:t>All lead to varying </a:t>
            </a:r>
            <a:r>
              <a:rPr lang="en-US" sz="2200" dirty="0">
                <a:ea typeface="ＭＳ Ｐゴシック" pitchFamily="-1" charset="-128"/>
              </a:rPr>
              <a:t>measurement results across vendors, centers, </a:t>
            </a:r>
            <a:r>
              <a:rPr lang="en-US" sz="2200" dirty="0" smtClean="0">
                <a:ea typeface="ＭＳ Ｐゴシック" pitchFamily="-1" charset="-128"/>
              </a:rPr>
              <a:t>and/or </a:t>
            </a:r>
            <a:r>
              <a:rPr lang="en-US" sz="2200" dirty="0">
                <a:ea typeface="ＭＳ Ｐゴシック" pitchFamily="-1" charset="-128"/>
              </a:rPr>
              <a:t>time</a:t>
            </a:r>
          </a:p>
          <a:p>
            <a:pPr lvl="1">
              <a:buClrTx/>
            </a:pPr>
            <a:endParaRPr lang="en-US" sz="1800" dirty="0">
              <a:ea typeface="ＭＳ Ｐゴシック" pitchFamily="-1" charset="-128"/>
            </a:endParaRPr>
          </a:p>
        </p:txBody>
      </p:sp>
    </p:spTree>
    <p:extLst>
      <p:ext uri="{BB962C8B-B14F-4D97-AF65-F5344CB8AC3E}">
        <p14:creationId xmlns:p14="http://schemas.microsoft.com/office/powerpoint/2010/main" val="63082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3" end="3"/>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4" end="4"/>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5" end="5"/>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5603">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15" y="160020"/>
            <a:ext cx="8449735" cy="628650"/>
          </a:xfrm>
        </p:spPr>
        <p:txBody>
          <a:bodyPr>
            <a:noAutofit/>
          </a:bodyPr>
          <a:lstStyle/>
          <a:p>
            <a:r>
              <a:rPr lang="en-US" dirty="0" smtClean="0">
                <a:solidFill>
                  <a:schemeClr val="tx1">
                    <a:lumMod val="95000"/>
                  </a:schemeClr>
                </a:solidFill>
              </a:rPr>
              <a:t>QIB Challenges</a:t>
            </a:r>
            <a:endParaRPr lang="en-US" dirty="0">
              <a:solidFill>
                <a:schemeClr val="tx1">
                  <a:lumMod val="95000"/>
                </a:schemeClr>
              </a:solidFill>
            </a:endParaRPr>
          </a:p>
        </p:txBody>
      </p:sp>
      <p:sp>
        <p:nvSpPr>
          <p:cNvPr id="3" name="Content Placeholder 2"/>
          <p:cNvSpPr>
            <a:spLocks noGrp="1"/>
          </p:cNvSpPr>
          <p:nvPr>
            <p:ph idx="1"/>
          </p:nvPr>
        </p:nvSpPr>
        <p:spPr>
          <a:xfrm>
            <a:off x="386644" y="1047750"/>
            <a:ext cx="8452556" cy="4133850"/>
          </a:xfrm>
        </p:spPr>
        <p:txBody>
          <a:bodyPr/>
          <a:lstStyle/>
          <a:p>
            <a:pPr marL="0" indent="0">
              <a:spcBef>
                <a:spcPts val="2400"/>
              </a:spcBef>
              <a:buClrTx/>
              <a:buNone/>
            </a:pPr>
            <a:r>
              <a:rPr lang="en-US" sz="2800" dirty="0" smtClean="0"/>
              <a:t>General QIB challenges:</a:t>
            </a:r>
          </a:p>
          <a:p>
            <a:pPr lvl="1">
              <a:buClrTx/>
            </a:pPr>
            <a:r>
              <a:rPr lang="en-US" sz="2200" dirty="0" smtClean="0"/>
              <a:t>Cost of QIB studies (comparative effectiveness) / reimbursement</a:t>
            </a:r>
            <a:endParaRPr lang="en-US" sz="2200" dirty="0"/>
          </a:p>
          <a:p>
            <a:pPr lvl="1">
              <a:spcBef>
                <a:spcPts val="900"/>
              </a:spcBef>
              <a:buClrTx/>
            </a:pPr>
            <a:r>
              <a:rPr lang="en-US" sz="2200" dirty="0"/>
              <a:t>Resource availability</a:t>
            </a:r>
          </a:p>
          <a:p>
            <a:pPr lvl="2">
              <a:spcBef>
                <a:spcPts val="200"/>
              </a:spcBef>
              <a:buClrTx/>
            </a:pPr>
            <a:r>
              <a:rPr lang="en-US" sz="1800" dirty="0"/>
              <a:t>Technologists </a:t>
            </a:r>
            <a:r>
              <a:rPr lang="en-US" sz="1800" dirty="0" smtClean="0"/>
              <a:t>are not trained </a:t>
            </a:r>
            <a:r>
              <a:rPr lang="en-US" sz="1800" dirty="0"/>
              <a:t>in advanced, quantitative, </a:t>
            </a:r>
            <a:r>
              <a:rPr lang="en-US" sz="1800" dirty="0" smtClean="0"/>
              <a:t>protocols</a:t>
            </a:r>
            <a:endParaRPr lang="en-US" sz="1800" dirty="0"/>
          </a:p>
          <a:p>
            <a:pPr lvl="2">
              <a:spcBef>
                <a:spcPts val="200"/>
              </a:spcBef>
              <a:buClrTx/>
            </a:pPr>
            <a:r>
              <a:rPr lang="en-US" sz="1800" dirty="0" smtClean="0"/>
              <a:t>Potential shortage of imaging </a:t>
            </a:r>
            <a:r>
              <a:rPr lang="en-US" sz="1800" dirty="0"/>
              <a:t>scientists, data processing capabilities, </a:t>
            </a:r>
            <a:r>
              <a:rPr lang="en-US" sz="1800" i="1" dirty="0"/>
              <a:t>etc</a:t>
            </a:r>
            <a:r>
              <a:rPr lang="en-US" sz="1800" dirty="0"/>
              <a:t>.</a:t>
            </a:r>
          </a:p>
          <a:p>
            <a:pPr lvl="1">
              <a:spcBef>
                <a:spcPts val="900"/>
              </a:spcBef>
              <a:buClrTx/>
            </a:pPr>
            <a:r>
              <a:rPr lang="en-US" sz="2200" dirty="0" smtClean="0"/>
              <a:t>Radiologist acceptance</a:t>
            </a:r>
          </a:p>
          <a:p>
            <a:pPr lvl="2">
              <a:spcBef>
                <a:spcPts val="200"/>
              </a:spcBef>
              <a:buClrTx/>
            </a:pPr>
            <a:r>
              <a:rPr lang="en-US" sz="1800" dirty="0" smtClean="0"/>
              <a:t>QIBs are not part of radiologist education &amp; training</a:t>
            </a:r>
          </a:p>
          <a:p>
            <a:pPr lvl="2">
              <a:spcBef>
                <a:spcPts val="200"/>
              </a:spcBef>
              <a:buClrTx/>
            </a:pPr>
            <a:r>
              <a:rPr lang="en-US" sz="1800" dirty="0" smtClean="0"/>
              <a:t>Lack of guidelines </a:t>
            </a:r>
            <a:r>
              <a:rPr lang="en-US" sz="1800" dirty="0"/>
              <a:t>for QIB </a:t>
            </a:r>
            <a:r>
              <a:rPr lang="en-US" sz="1800" dirty="0" smtClean="0"/>
              <a:t>reporting</a:t>
            </a:r>
            <a:endParaRPr lang="en-US" sz="1800" dirty="0"/>
          </a:p>
          <a:p>
            <a:pPr lvl="2">
              <a:spcBef>
                <a:spcPts val="200"/>
              </a:spcBef>
              <a:buClrTx/>
            </a:pPr>
            <a:r>
              <a:rPr lang="en-US" sz="1800" dirty="0" smtClean="0"/>
              <a:t>Software and workstations needed to calculate and interpret QIB measures are not integrated into the radiologist’s workflow</a:t>
            </a:r>
          </a:p>
          <a:p>
            <a:pPr lvl="2">
              <a:spcBef>
                <a:spcPts val="200"/>
              </a:spcBef>
              <a:buClrTx/>
            </a:pPr>
            <a:r>
              <a:rPr lang="en-US" sz="1800" dirty="0" smtClean="0"/>
              <a:t>Clinical demand on radiologists is high --- “time is money”</a:t>
            </a:r>
          </a:p>
          <a:p>
            <a:endParaRPr lang="en-US" dirty="0"/>
          </a:p>
        </p:txBody>
      </p:sp>
    </p:spTree>
    <p:extLst>
      <p:ext uri="{BB962C8B-B14F-4D97-AF65-F5344CB8AC3E}">
        <p14:creationId xmlns:p14="http://schemas.microsoft.com/office/powerpoint/2010/main" val="592078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5201</TotalTime>
  <Words>1152</Words>
  <Application>Microsoft Office PowerPoint</Application>
  <PresentationFormat>On-screen Show (16:9)</PresentationFormat>
  <Paragraphs>170</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Depth</vt:lpstr>
      <vt:lpstr>PowerPoint Presentation</vt:lpstr>
      <vt:lpstr>Quantitative Imaging Biomarkers</vt:lpstr>
      <vt:lpstr>Example MR QIB Applications</vt:lpstr>
      <vt:lpstr>Consumer Expectations for Quantification</vt:lpstr>
      <vt:lpstr>QIBs in Precision Medicine</vt:lpstr>
      <vt:lpstr>Quantitative Imaging</vt:lpstr>
      <vt:lpstr>QIB Challenges</vt:lpstr>
      <vt:lpstr>QIB Challenges</vt:lpstr>
      <vt:lpstr>QIB Challenges</vt:lpstr>
      <vt:lpstr>QIB Challenges</vt:lpstr>
      <vt:lpstr>PET Reconstruction Harmonization</vt:lpstr>
      <vt:lpstr>Poor Reproducibility has Clinical Implications</vt:lpstr>
      <vt:lpstr>Adopting Metrology Principles in Imaging</vt:lpstr>
      <vt:lpstr>Adopting Metrology Principles in Imaging</vt:lpstr>
      <vt:lpstr>RSNA QIBA</vt:lpstr>
      <vt:lpstr>Qualitative Imaging =&gt; Biomarker Assays</vt:lpstr>
      <vt:lpstr>RSNA QIBA Approach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F JACKSON</dc:creator>
  <cp:lastModifiedBy>JL</cp:lastModifiedBy>
  <cp:revision>226</cp:revision>
  <cp:lastPrinted>2016-05-22T18:27:09Z</cp:lastPrinted>
  <dcterms:created xsi:type="dcterms:W3CDTF">2015-11-10T14:14:32Z</dcterms:created>
  <dcterms:modified xsi:type="dcterms:W3CDTF">2016-08-09T18:50:57Z</dcterms:modified>
</cp:coreProperties>
</file>