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056" r:id="rId1"/>
  </p:sldMasterIdLst>
  <p:notesMasterIdLst>
    <p:notesMasterId r:id="rId21"/>
  </p:notesMasterIdLst>
  <p:sldIdLst>
    <p:sldId id="524" r:id="rId2"/>
    <p:sldId id="584" r:id="rId3"/>
    <p:sldId id="662" r:id="rId4"/>
    <p:sldId id="681" r:id="rId5"/>
    <p:sldId id="661" r:id="rId6"/>
    <p:sldId id="663" r:id="rId7"/>
    <p:sldId id="677" r:id="rId8"/>
    <p:sldId id="678" r:id="rId9"/>
    <p:sldId id="679" r:id="rId10"/>
    <p:sldId id="683" r:id="rId11"/>
    <p:sldId id="670" r:id="rId12"/>
    <p:sldId id="664" r:id="rId13"/>
    <p:sldId id="665" r:id="rId14"/>
    <p:sldId id="682" r:id="rId15"/>
    <p:sldId id="671" r:id="rId16"/>
    <p:sldId id="686" r:id="rId17"/>
    <p:sldId id="685" r:id="rId18"/>
    <p:sldId id="669" r:id="rId19"/>
    <p:sldId id="668" r:id="rId20"/>
  </p:sldIdLst>
  <p:sldSz cx="12192000" cy="6858000"/>
  <p:notesSz cx="6858000" cy="9144000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99"/>
    <a:srgbClr val="B9B039"/>
    <a:srgbClr val="9E9B2E"/>
    <a:srgbClr val="C5BC43"/>
    <a:srgbClr val="B2AF34"/>
    <a:srgbClr val="C1BE39"/>
    <a:srgbClr val="7F7D25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263" autoAdjust="0"/>
    <p:restoredTop sz="83913" autoAdjust="0"/>
  </p:normalViewPr>
  <p:slideViewPr>
    <p:cSldViewPr>
      <p:cViewPr varScale="1">
        <p:scale>
          <a:sx n="62" d="100"/>
          <a:sy n="62" d="100"/>
        </p:scale>
        <p:origin x="720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353EBEB-4AD8-4CCA-B10D-0BDDE1794C3E}" type="datetimeFigureOut">
              <a:rPr lang="de-DE"/>
              <a:pPr>
                <a:defRPr/>
              </a:pPr>
              <a:t>27.11.2016</a:t>
            </a:fld>
            <a:endParaRPr lang="de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de-DE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315EBBDF-A5E4-4D3C-AE36-CB5560439158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41651971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1502190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Note: when using in a clinical trial, need to incorporate between-subject variability to plan sample size for trial.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5EBBDF-A5E4-4D3C-AE36-CB5560439158}" type="slidenum">
              <a:rPr lang="de-DE" altLang="en-US" smtClean="0"/>
              <a:pPr>
                <a:defRPr/>
              </a:pPr>
              <a:t>17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11427823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5EBBDF-A5E4-4D3C-AE36-CB5560439158}" type="slidenum">
              <a:rPr lang="de-DE" altLang="en-US" smtClean="0"/>
              <a:pPr>
                <a:defRPr/>
              </a:pPr>
              <a:t>18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35988003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 smtClean="0">
                <a:latin typeface="Arial" panose="020B0604020202020204" pitchFamily="34" charset="0"/>
              </a:rPr>
              <a:t>Purpose: Use Quantitative Imaging Biomarkers to inform Clinical Decisions</a:t>
            </a:r>
          </a:p>
          <a:p>
            <a:r>
              <a:rPr lang="en-US" altLang="en-US" dirty="0" smtClean="0"/>
              <a:t>QIBA’s mission is to improve the value and practicality of quantitative imaging biomarkers by reducing variability across devices, clinical sites and time.</a:t>
            </a:r>
          </a:p>
          <a:p>
            <a:r>
              <a:rPr lang="en-US" altLang="en-US" dirty="0" smtClean="0">
                <a:latin typeface="Arial" panose="020B0604020202020204" pitchFamily="34" charset="0"/>
              </a:rPr>
              <a:t>What’s the problem? Variability: need to be repeatable, robust =&gt; Industrial</a:t>
            </a:r>
          </a:p>
          <a:p>
            <a:r>
              <a:rPr lang="en-US" altLang="en-US" dirty="0" smtClean="0">
                <a:latin typeface="Arial" panose="020B0604020202020204" pitchFamily="34" charset="0"/>
              </a:rPr>
              <a:t>We expect to collaborate to achieve this.</a:t>
            </a:r>
          </a:p>
          <a:p>
            <a:endParaRPr lang="en-US" altLang="en-US" dirty="0" smtClean="0">
              <a:latin typeface="Arial" panose="020B0604020202020204" pitchFamily="34" charset="0"/>
            </a:endParaRPr>
          </a:p>
          <a:p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A9BB907-7263-4BD5-9456-007C3D111F5C}" type="slidenum">
              <a:rPr lang="de-DE" altLang="en-US" smtClean="0">
                <a:solidFill>
                  <a:srgbClr val="000000"/>
                </a:solidFill>
                <a:latin typeface="Calibri" panose="020F0502020204030204" pitchFamily="34" charset="0"/>
              </a:rPr>
              <a:pPr/>
              <a:t>2</a:t>
            </a:fld>
            <a:endParaRPr lang="de-DE" altLang="en-US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85078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 smtClean="0"/>
              <a:t>Very large number of biomarkers in research literature and many look wonderful.</a:t>
            </a:r>
          </a:p>
          <a:p>
            <a:r>
              <a:rPr lang="en-US" altLang="en-US" dirty="0" smtClean="0"/>
              <a:t>QIBA is a partnership between researchers and hospital doctors and equipment manufacturers and government agencies to bring biomarkers the last mile into the hands of all doctors.</a:t>
            </a:r>
          </a:p>
          <a:p>
            <a:r>
              <a:rPr lang="en-US" altLang="en-US" dirty="0" smtClean="0"/>
              <a:t>Doing this takes resources from everyone, so we need to pick the best, most promising.</a:t>
            </a:r>
          </a:p>
          <a:p>
            <a:r>
              <a:rPr lang="en-US" altLang="en-US" dirty="0" smtClean="0"/>
              <a:t>After we deliver, we can select some more.</a:t>
            </a:r>
          </a:p>
          <a:p>
            <a:endParaRPr lang="en-US" altLang="en-US" dirty="0" smtClean="0"/>
          </a:p>
          <a:p>
            <a:endParaRPr lang="en-US" altLang="en-US" dirty="0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A3A25D1-83DC-40DD-8349-A50F64226725}" type="slidenum">
              <a:rPr lang="de-DE" altLang="en-US" smtClean="0">
                <a:solidFill>
                  <a:prstClr val="black"/>
                </a:solidFill>
                <a:latin typeface="Calibri" panose="020F0502020204030204" pitchFamily="34" charset="0"/>
              </a:rPr>
              <a:pPr/>
              <a:t>4</a:t>
            </a:fld>
            <a:endParaRPr lang="de-DE" altLang="en-US" smtClean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42489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/>
              <a:t>The Claim states the Technical Performance the Profile provides for the Biomarker.</a:t>
            </a:r>
          </a:p>
          <a:p>
            <a:r>
              <a:rPr lang="en-US" altLang="en-US" dirty="0" smtClean="0"/>
              <a:t>The Requirements describe what must be done to meet the Claims.</a:t>
            </a:r>
          </a:p>
          <a:p>
            <a:r>
              <a:rPr lang="en-US" altLang="en-US" dirty="0" smtClean="0"/>
              <a:t>The Assessment Procedures describe what must be done to assess specific Requirements (as needed).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Note: Do not dictate or re-iterate medical practice, imaging charter, or how to run and IRB. That’s not QIBA’s job,</a:t>
            </a:r>
          </a:p>
          <a:p>
            <a:endParaRPr lang="en-US" alt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5EBBDF-A5E4-4D3C-AE36-CB5560439158}" type="slidenum">
              <a:rPr lang="de-DE" altLang="en-US" smtClean="0"/>
              <a:pPr>
                <a:defRPr/>
              </a:pPr>
              <a:t>5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36355882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6380151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Short time is part of factoring out biological change.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5EBBDF-A5E4-4D3C-AE36-CB5560439158}" type="slidenum">
              <a:rPr lang="de-DE" altLang="en-US" smtClean="0"/>
              <a:pPr>
                <a:defRPr/>
              </a:pPr>
              <a:t>12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13175890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Graphic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5EBBDF-A5E4-4D3C-AE36-CB5560439158}" type="slidenum">
              <a:rPr lang="de-DE" altLang="en-US" smtClean="0"/>
              <a:pPr>
                <a:defRPr/>
              </a:pPr>
              <a:t>13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36296619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Graphic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5EBBDF-A5E4-4D3C-AE36-CB5560439158}" type="slidenum">
              <a:rPr lang="de-DE" altLang="en-US" smtClean="0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de-DE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76023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5EBBDF-A5E4-4D3C-AE36-CB5560439158}" type="slidenum">
              <a:rPr lang="de-DE" altLang="en-US" smtClean="0"/>
              <a:pPr>
                <a:defRPr/>
              </a:pPr>
              <a:t>15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4481630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/>
          </a:p>
        </p:txBody>
      </p:sp>
      <p:pic>
        <p:nvPicPr>
          <p:cNvPr id="5" name="Picture 9" descr="faded qi.png"/>
          <p:cNvPicPr>
            <a:picLocks noChangeAspect="1"/>
          </p:cNvPicPr>
          <p:nvPr userDrawn="1"/>
        </p:nvPicPr>
        <p:blipFill>
          <a:blip r:embed="rId2" cstate="print">
            <a:lum bright="28000" contrast="-3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2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icture 9" descr="faded qi.png"/>
          <p:cNvSpPr>
            <a:spLocks noChangeAspect="1"/>
          </p:cNvSpPr>
          <p:nvPr userDrawn="1"/>
        </p:nvSpPr>
        <p:spPr bwMode="auto">
          <a:xfrm>
            <a:off x="0" y="0"/>
            <a:ext cx="152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  <p:sp>
        <p:nvSpPr>
          <p:cNvPr id="7" name="TextBox 6"/>
          <p:cNvSpPr txBox="1">
            <a:spLocks noChangeArrowheads="1"/>
          </p:cNvSpPr>
          <p:nvPr userDrawn="1"/>
        </p:nvSpPr>
        <p:spPr bwMode="auto">
          <a:xfrm rot="16200000">
            <a:off x="-1870075" y="2809101"/>
            <a:ext cx="61722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r>
              <a:rPr lang="en-US" sz="3000" smtClean="0">
                <a:solidFill>
                  <a:srgbClr val="897D5D"/>
                </a:solidFill>
                <a:latin typeface="Arial Narrow" pitchFamily="34" charset="0"/>
              </a:rPr>
              <a:t>Quantitative Imaging Biomarker Alliance</a:t>
            </a:r>
            <a:endParaRPr lang="de-DE" sz="3000" smtClean="0">
              <a:solidFill>
                <a:srgbClr val="897D5D"/>
              </a:solidFill>
              <a:latin typeface="Arial Narrow" pitchFamily="34" charset="0"/>
            </a:endParaRPr>
          </a:p>
        </p:txBody>
      </p:sp>
      <p:sp>
        <p:nvSpPr>
          <p:cNvPr id="8" name="TextBox 32"/>
          <p:cNvSpPr txBox="1">
            <a:spLocks noChangeArrowheads="1"/>
          </p:cNvSpPr>
          <p:nvPr userDrawn="1"/>
        </p:nvSpPr>
        <p:spPr bwMode="auto">
          <a:xfrm>
            <a:off x="0" y="5924550"/>
            <a:ext cx="152400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eaLnBrk="1" hangingPunct="1">
              <a:defRPr/>
            </a:pPr>
            <a:r>
              <a:rPr lang="en-US" sz="900" cap="al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Principal logistical and financial support provided by RSNA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2816226"/>
            <a:ext cx="10058400" cy="1470025"/>
          </a:xfrm>
        </p:spPr>
        <p:txBody>
          <a:bodyPr/>
          <a:lstStyle>
            <a:lvl1pPr algn="r">
              <a:defRPr sz="3600" b="1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de-D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572000"/>
            <a:ext cx="10058400" cy="1752600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73308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80000"/>
              </a:lnSpc>
              <a:defRPr b="1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JRS 2016</a:t>
            </a:r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RSNA 2016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8DC3C9-B773-4504-94C3-A3D4BEB1CC11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3307918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JRS 2016</a:t>
            </a:r>
            <a:endParaRPr lang="de-DE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RSNA 2016</a:t>
            </a:r>
            <a:endParaRPr lang="de-DE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D537B0-36BB-45C9-A18F-271330C3B827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35906470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/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508000" y="274638"/>
            <a:ext cx="113792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de-DE" altLang="en-US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08000" y="1371601"/>
            <a:ext cx="11379200" cy="475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de-DE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3200" y="6437314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i="0" smtClean="0">
                <a:solidFill>
                  <a:schemeClr val="tx1">
                    <a:tint val="75000"/>
                  </a:schemeClr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JRS 2016</a:t>
            </a:r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19917" y="6437314"/>
            <a:ext cx="701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i="0">
                <a:solidFill>
                  <a:schemeClr val="tx1">
                    <a:tint val="75000"/>
                  </a:schemeClr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RSNA 2016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18233" y="6437314"/>
            <a:ext cx="5080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E8D8C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13980DA1-3E7D-45F0-A260-194B2CA04DE1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  <p:sp>
        <p:nvSpPr>
          <p:cNvPr id="1032" name="Picture 10" descr="QIBA_logo_new RSNA 3.2010_250w small version.jpg"/>
          <p:cNvSpPr>
            <a:spLocks noChangeAspect="1"/>
          </p:cNvSpPr>
          <p:nvPr userDrawn="1"/>
        </p:nvSpPr>
        <p:spPr bwMode="auto">
          <a:xfrm>
            <a:off x="11108267" y="6435725"/>
            <a:ext cx="1016000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  <p:pic>
        <p:nvPicPr>
          <p:cNvPr id="1033" name="Picture 10" descr="QIBA_logo_new RSNA 3.2010_250w small version.jp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2500" y="6443664"/>
            <a:ext cx="1016000" cy="37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030" r:id="rId1"/>
    <p:sldLayoutId id="2147485028" r:id="rId2"/>
    <p:sldLayoutId id="2147485029" r:id="rId3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rgbClr val="7F7F7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7F7F7F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7F7F7F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7F7F7F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7F7F7F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jpe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/>
          </p:nvPr>
        </p:nvSpPr>
        <p:spPr>
          <a:xfrm>
            <a:off x="2895600" y="2209800"/>
            <a:ext cx="7543800" cy="1905000"/>
          </a:xfrm>
        </p:spPr>
        <p:txBody>
          <a:bodyPr/>
          <a:lstStyle/>
          <a:p>
            <a:pPr algn="l">
              <a:defRPr/>
            </a:pPr>
            <a:r>
              <a:rPr lang="en-US" sz="4800" cap="small" dirty="0" smtClean="0">
                <a:solidFill>
                  <a:schemeClr val="tx1"/>
                </a:solidFill>
              </a:rPr>
              <a:t>Introduction </a:t>
            </a:r>
            <a:r>
              <a:rPr lang="en-US" sz="4800" cap="small" dirty="0">
                <a:solidFill>
                  <a:schemeClr val="tx1"/>
                </a:solidFill>
              </a:rPr>
              <a:t>to the </a:t>
            </a:r>
            <a:r>
              <a:rPr lang="en-US" sz="4800" cap="small" dirty="0" smtClean="0">
                <a:solidFill>
                  <a:schemeClr val="tx1"/>
                </a:solidFill>
              </a:rPr>
              <a:t/>
            </a:r>
            <a:br>
              <a:rPr lang="en-US" sz="4800" cap="small" dirty="0" smtClean="0">
                <a:solidFill>
                  <a:schemeClr val="tx1"/>
                </a:solidFill>
              </a:rPr>
            </a:br>
            <a:r>
              <a:rPr lang="en-US" sz="4800" cap="small" dirty="0" smtClean="0">
                <a:solidFill>
                  <a:schemeClr val="tx1"/>
                </a:solidFill>
              </a:rPr>
              <a:t>QIBA </a:t>
            </a:r>
            <a:r>
              <a:rPr lang="en-US" sz="4800" cap="small" dirty="0">
                <a:solidFill>
                  <a:schemeClr val="tx1"/>
                </a:solidFill>
              </a:rPr>
              <a:t>Process and Metrology</a:t>
            </a:r>
            <a:endParaRPr lang="de-DE" sz="4800" i="1" cap="small" dirty="0">
              <a:solidFill>
                <a:schemeClr val="tx1"/>
              </a:solidFill>
            </a:endParaRPr>
          </a:p>
        </p:txBody>
      </p:sp>
      <p:pic>
        <p:nvPicPr>
          <p:cNvPr id="8195" name="Picture 5" descr="QIBA logo FIN.bmp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3517" y="197644"/>
            <a:ext cx="2805113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Subtitle 1"/>
          <p:cNvSpPr>
            <a:spLocks noGrp="1"/>
          </p:cNvSpPr>
          <p:nvPr>
            <p:ph type="subTitle" idx="1"/>
          </p:nvPr>
        </p:nvSpPr>
        <p:spPr>
          <a:xfrm>
            <a:off x="4343400" y="4900612"/>
            <a:ext cx="7543800" cy="1371600"/>
          </a:xfrm>
        </p:spPr>
        <p:txBody>
          <a:bodyPr/>
          <a:lstStyle/>
          <a:p>
            <a:pPr>
              <a:spcBef>
                <a:spcPts val="200"/>
              </a:spcBef>
            </a:pPr>
            <a:r>
              <a:rPr lang="en-US" altLang="en-US" dirty="0" smtClean="0"/>
              <a:t>Kevin O’Donnell</a:t>
            </a:r>
          </a:p>
          <a:p>
            <a:pPr>
              <a:spcBef>
                <a:spcPts val="200"/>
              </a:spcBef>
            </a:pPr>
            <a:r>
              <a:rPr lang="en-US" altLang="en-US" dirty="0" smtClean="0"/>
              <a:t>Chairman, QIBA Process </a:t>
            </a:r>
            <a:r>
              <a:rPr lang="en-US" altLang="en-US" dirty="0" err="1" smtClean="0"/>
              <a:t>Cmte</a:t>
            </a:r>
            <a:endParaRPr lang="en-US" altLang="en-US" dirty="0" smtClean="0"/>
          </a:p>
          <a:p>
            <a:pPr>
              <a:spcBef>
                <a:spcPts val="200"/>
              </a:spcBef>
            </a:pPr>
            <a:r>
              <a:rPr lang="en-US" altLang="en-US" dirty="0" smtClean="0"/>
              <a:t>Sr. Mgr., R&amp;D, Toshiba Medical Research Institute USA, Inc.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6463" y="304800"/>
            <a:ext cx="2038274" cy="1371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RSNA 2016</a:t>
            </a:r>
            <a:endParaRPr lang="de-DE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1465" y="103841"/>
            <a:ext cx="9506135" cy="633347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533400"/>
            <a:ext cx="10896600" cy="827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268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/>
          </p:nvPr>
        </p:nvSpPr>
        <p:spPr>
          <a:xfrm>
            <a:off x="3429000" y="1752600"/>
            <a:ext cx="7010400" cy="1905000"/>
          </a:xfrm>
        </p:spPr>
        <p:txBody>
          <a:bodyPr/>
          <a:lstStyle/>
          <a:p>
            <a:pPr algn="l">
              <a:defRPr/>
            </a:pPr>
            <a:r>
              <a:rPr lang="en-US" sz="4800" cap="small" dirty="0" smtClean="0">
                <a:solidFill>
                  <a:schemeClr val="tx1"/>
                </a:solidFill>
              </a:rPr>
              <a:t>QIBA Metrology Concepts</a:t>
            </a:r>
            <a:endParaRPr lang="de-DE" sz="4800" i="1" cap="small" dirty="0">
              <a:solidFill>
                <a:schemeClr val="tx1"/>
              </a:solidFill>
            </a:endParaRPr>
          </a:p>
        </p:txBody>
      </p:sp>
      <p:sp>
        <p:nvSpPr>
          <p:cNvPr id="8196" name="Subtitle 1"/>
          <p:cNvSpPr>
            <a:spLocks noGrp="1"/>
          </p:cNvSpPr>
          <p:nvPr>
            <p:ph type="subTitle" idx="1"/>
          </p:nvPr>
        </p:nvSpPr>
        <p:spPr>
          <a:xfrm>
            <a:off x="4343400" y="4267200"/>
            <a:ext cx="7543800" cy="1371600"/>
          </a:xfrm>
        </p:spPr>
        <p:txBody>
          <a:bodyPr/>
          <a:lstStyle/>
          <a:p>
            <a:pPr>
              <a:spcBef>
                <a:spcPts val="200"/>
              </a:spcBef>
            </a:pPr>
            <a:r>
              <a:rPr lang="en-US" altLang="en-US" dirty="0"/>
              <a:t>Nancy </a:t>
            </a:r>
            <a:r>
              <a:rPr lang="en-US" altLang="en-US" dirty="0" err="1"/>
              <a:t>Obuchowski</a:t>
            </a:r>
            <a:r>
              <a:rPr lang="en-US" altLang="en-US" dirty="0"/>
              <a:t>, PhD</a:t>
            </a:r>
          </a:p>
          <a:p>
            <a:pPr>
              <a:spcBef>
                <a:spcPts val="200"/>
              </a:spcBef>
            </a:pPr>
            <a:r>
              <a:rPr lang="en-US" altLang="en-US" dirty="0"/>
              <a:t>Cleveland Clinic Foundation</a:t>
            </a:r>
          </a:p>
        </p:txBody>
      </p:sp>
    </p:spTree>
    <p:extLst>
      <p:ext uri="{BB962C8B-B14F-4D97-AF65-F5344CB8AC3E}">
        <p14:creationId xmlns:p14="http://schemas.microsoft.com/office/powerpoint/2010/main" val="2498924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Repeatability  vs.  Reproducibility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7543800" cy="4754563"/>
          </a:xfrm>
        </p:spPr>
        <p:txBody>
          <a:bodyPr/>
          <a:lstStyle/>
          <a:p>
            <a:pPr marL="0" indent="0">
              <a:buNone/>
            </a:pPr>
            <a:r>
              <a:rPr lang="en-US" sz="2800" u="sng" dirty="0"/>
              <a:t>Repeatability</a:t>
            </a:r>
            <a:r>
              <a:rPr lang="en-US" sz="2800" dirty="0"/>
              <a:t> </a:t>
            </a:r>
            <a:endParaRPr lang="en-US" sz="2800" i="1" dirty="0" smtClean="0"/>
          </a:p>
          <a:p>
            <a:r>
              <a:rPr lang="en-US" sz="2800" dirty="0" smtClean="0"/>
              <a:t>observations in a short time on the same subject under the same conditions; “test-retest”</a:t>
            </a:r>
          </a:p>
          <a:p>
            <a:r>
              <a:rPr lang="en-US" sz="2800" dirty="0" smtClean="0"/>
              <a:t>residual variability reflects </a:t>
            </a:r>
            <a:r>
              <a:rPr lang="en-US" sz="2800" dirty="0"/>
              <a:t>subject </a:t>
            </a:r>
            <a:r>
              <a:rPr lang="en-US" sz="2800" dirty="0" smtClean="0"/>
              <a:t>positioning, image noise, etc. 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800" u="sng" dirty="0" smtClean="0"/>
              <a:t>Reproducibility</a:t>
            </a:r>
          </a:p>
          <a:p>
            <a:r>
              <a:rPr lang="en-US" sz="2800" dirty="0"/>
              <a:t>observations in a short </a:t>
            </a:r>
            <a:r>
              <a:rPr lang="en-US" sz="2800" dirty="0" smtClean="0"/>
              <a:t>time on </a:t>
            </a:r>
            <a:r>
              <a:rPr lang="en-US" sz="2800" dirty="0"/>
              <a:t>the same </a:t>
            </a:r>
            <a:r>
              <a:rPr lang="en-US" sz="2800" dirty="0" smtClean="0"/>
              <a:t>subject, </a:t>
            </a:r>
            <a:r>
              <a:rPr lang="en-US" sz="2800" dirty="0"/>
              <a:t>but </a:t>
            </a:r>
            <a:r>
              <a:rPr lang="en-US" sz="2800" dirty="0" smtClean="0"/>
              <a:t>the measuring system (facility, </a:t>
            </a:r>
            <a:r>
              <a:rPr lang="en-US" sz="2800" dirty="0"/>
              <a:t>operator, </a:t>
            </a:r>
            <a:r>
              <a:rPr lang="en-US" sz="2800" dirty="0" smtClean="0"/>
              <a:t>and/or measuring device) may differ</a:t>
            </a:r>
            <a:endParaRPr lang="en-US" sz="2800" dirty="0"/>
          </a:p>
          <a:p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RSNA 2016</a:t>
            </a:r>
            <a:endParaRPr lang="de-DE" dirty="0"/>
          </a:p>
        </p:txBody>
      </p:sp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19983242"/>
              </p:ext>
            </p:extLst>
          </p:nvPr>
        </p:nvGraphicFramePr>
        <p:xfrm>
          <a:off x="8077200" y="1694656"/>
          <a:ext cx="3962400" cy="39560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5467"/>
                <a:gridCol w="1236133"/>
                <a:gridCol w="1320800"/>
              </a:tblGrid>
              <a:tr h="848479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FFFF00"/>
                          </a:solidFill>
                        </a:rPr>
                        <a:t>Repeat-ability</a:t>
                      </a:r>
                      <a:endParaRPr lang="en-US" sz="16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>
                          <a:solidFill>
                            <a:srgbClr val="FFFF00"/>
                          </a:solidFill>
                        </a:rPr>
                        <a:t>Reproduc-ibility</a:t>
                      </a:r>
                      <a:endParaRPr lang="en-US" sz="16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</a:tr>
              <a:tr h="724612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Measurement procedure</a:t>
                      </a:r>
                      <a:endParaRPr lang="en-US" sz="1600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same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same</a:t>
                      </a:r>
                      <a:endParaRPr lang="en-US" sz="1600" dirty="0"/>
                    </a:p>
                  </a:txBody>
                  <a:tcPr/>
                </a:tc>
              </a:tr>
              <a:tr h="89811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Measuring</a:t>
                      </a:r>
                      <a:r>
                        <a:rPr lang="en-US" sz="1600" baseline="0" dirty="0" smtClean="0"/>
                        <a:t> device</a:t>
                      </a:r>
                      <a:endParaRPr lang="en-US" sz="1600" dirty="0" smtClean="0"/>
                    </a:p>
                    <a:p>
                      <a:endParaRPr lang="en-US" sz="1600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same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i="1" dirty="0" smtClean="0"/>
                        <a:t>same or different</a:t>
                      </a:r>
                      <a:endParaRPr lang="en-US" sz="1600" b="1" i="1" dirty="0"/>
                    </a:p>
                  </a:txBody>
                  <a:tcPr/>
                </a:tc>
              </a:tr>
              <a:tr h="74242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Operator</a:t>
                      </a:r>
                      <a:endParaRPr lang="en-US" sz="1600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same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i="1" dirty="0" smtClean="0"/>
                        <a:t>same</a:t>
                      </a:r>
                      <a:r>
                        <a:rPr lang="en-US" sz="1600" b="1" i="1" baseline="0" dirty="0" smtClean="0"/>
                        <a:t> or different</a:t>
                      </a:r>
                      <a:endParaRPr lang="en-US" sz="1600" b="1" i="1" dirty="0"/>
                    </a:p>
                  </a:txBody>
                  <a:tcPr/>
                </a:tc>
              </a:tr>
              <a:tr h="74242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Facility</a:t>
                      </a:r>
                      <a:endParaRPr lang="en-US" sz="1600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same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i="1" dirty="0" smtClean="0"/>
                        <a:t>same</a:t>
                      </a:r>
                      <a:r>
                        <a:rPr lang="en-US" sz="1600" b="1" i="1" baseline="0" dirty="0" smtClean="0"/>
                        <a:t> or different</a:t>
                      </a:r>
                      <a:endParaRPr lang="en-US" sz="1600" b="1" i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3050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746"/>
            <a:ext cx="11379200" cy="792162"/>
          </a:xfrm>
        </p:spPr>
        <p:txBody>
          <a:bodyPr/>
          <a:lstStyle/>
          <a:p>
            <a:pPr algn="ctr"/>
            <a:r>
              <a:rPr lang="en-US" dirty="0" smtClean="0"/>
              <a:t>95% Confidence Interval (CI)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89037"/>
            <a:ext cx="11379200" cy="4754563"/>
          </a:xfrm>
        </p:spPr>
        <p:txBody>
          <a:bodyPr/>
          <a:lstStyle/>
          <a:p>
            <a:r>
              <a:rPr lang="en-US" sz="2800" dirty="0" smtClean="0"/>
              <a:t>Interval where the true value lies with 95% confidence</a:t>
            </a:r>
          </a:p>
          <a:p>
            <a:pPr lvl="1"/>
            <a:r>
              <a:rPr lang="en-US" sz="2400" dirty="0" smtClean="0"/>
              <a:t>Gives a practical </a:t>
            </a:r>
            <a:r>
              <a:rPr lang="en-US" sz="2400" dirty="0"/>
              <a:t>sense of </a:t>
            </a:r>
            <a:r>
              <a:rPr lang="en-US" sz="2400" dirty="0" smtClean="0"/>
              <a:t>performance</a:t>
            </a:r>
          </a:p>
          <a:p>
            <a:pPr lvl="1"/>
            <a:r>
              <a:rPr lang="en-US" sz="2400" i="1" dirty="0" smtClean="0"/>
              <a:t>E.g. measured </a:t>
            </a:r>
            <a:r>
              <a:rPr lang="en-US" sz="2400" i="1" dirty="0" err="1" smtClean="0"/>
              <a:t>SUVmax</a:t>
            </a:r>
            <a:r>
              <a:rPr lang="en-US" sz="2400" i="1" dirty="0"/>
              <a:t> </a:t>
            </a:r>
            <a:r>
              <a:rPr lang="en-US" sz="2400" i="1" dirty="0" smtClean="0"/>
              <a:t>= 3.2, and the 95% CI =  [ 2.9, 3.5 ]</a:t>
            </a:r>
            <a:endParaRPr lang="en-US" sz="2400" i="1" dirty="0"/>
          </a:p>
          <a:p>
            <a:pPr lvl="1"/>
            <a:r>
              <a:rPr lang="en-US" sz="2400" dirty="0" smtClean="0"/>
              <a:t>Reflects the estimated bias (interval center) and variability (interval width)</a:t>
            </a:r>
          </a:p>
          <a:p>
            <a:pPr lvl="1"/>
            <a:endParaRPr lang="en-US" sz="2400" dirty="0" smtClean="0"/>
          </a:p>
          <a:p>
            <a:r>
              <a:rPr lang="en-US" sz="2800" dirty="0" smtClean="0"/>
              <a:t>Example Usage: Estimated </a:t>
            </a:r>
            <a:r>
              <a:rPr lang="en-US" sz="2800" dirty="0"/>
              <a:t>slope of </a:t>
            </a:r>
            <a:r>
              <a:rPr lang="en-US" sz="2800" dirty="0" smtClean="0"/>
              <a:t>line (</a:t>
            </a:r>
            <a:r>
              <a:rPr lang="el-GR" sz="2800" dirty="0" smtClean="0"/>
              <a:t>β</a:t>
            </a:r>
            <a:r>
              <a:rPr lang="en-US" sz="2800" dirty="0" smtClean="0"/>
              <a:t>)</a:t>
            </a:r>
            <a:endParaRPr lang="en-US" sz="2800" dirty="0"/>
          </a:p>
          <a:p>
            <a:pPr lvl="1"/>
            <a:r>
              <a:rPr lang="en-US" sz="2400" dirty="0"/>
              <a:t>	95% CI for </a:t>
            </a:r>
            <a:r>
              <a:rPr lang="en-US" sz="2400" dirty="0" smtClean="0"/>
              <a:t>β = </a:t>
            </a:r>
            <a:r>
              <a:rPr lang="en-US" sz="2400" dirty="0"/>
              <a:t>[-3.3, +5.0]</a:t>
            </a:r>
          </a:p>
          <a:p>
            <a:pPr lvl="1"/>
            <a:r>
              <a:rPr lang="en-US" sz="2400" dirty="0"/>
              <a:t>Interval contains 1.0, </a:t>
            </a:r>
            <a:r>
              <a:rPr lang="en-US" sz="2400" u="sng" dirty="0"/>
              <a:t>but</a:t>
            </a:r>
            <a:r>
              <a:rPr lang="en-US" sz="2400" dirty="0"/>
              <a:t> is wide and contains many values not near </a:t>
            </a:r>
            <a:r>
              <a:rPr lang="en-US" sz="2400" dirty="0" smtClean="0"/>
              <a:t>1.0 </a:t>
            </a:r>
            <a:endParaRPr lang="en-US" sz="2400" dirty="0"/>
          </a:p>
          <a:p>
            <a:pPr lvl="1"/>
            <a:r>
              <a:rPr lang="en-US" sz="2400" dirty="0"/>
              <a:t>It would be wise to get more data</a:t>
            </a:r>
            <a:r>
              <a:rPr lang="en-US" sz="2400" dirty="0" smtClean="0"/>
              <a:t>!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RSNA 2016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34814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Cross-sectional vs. Longitudinal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11506200" cy="4754563"/>
          </a:xfrm>
        </p:spPr>
        <p:txBody>
          <a:bodyPr/>
          <a:lstStyle/>
          <a:p>
            <a:pPr marL="0" indent="0">
              <a:buNone/>
            </a:pPr>
            <a:r>
              <a:rPr lang="en-US" sz="2800" u="sng" dirty="0" smtClean="0"/>
              <a:t>Cross-sectional Claim</a:t>
            </a:r>
            <a:endParaRPr lang="en-US" sz="2800" i="1" dirty="0"/>
          </a:p>
          <a:p>
            <a:r>
              <a:rPr lang="en-US" sz="2800" dirty="0"/>
              <a:t>P</a:t>
            </a:r>
            <a:r>
              <a:rPr lang="en-US" sz="2800" dirty="0" smtClean="0"/>
              <a:t>erformance measuring a value </a:t>
            </a:r>
            <a:r>
              <a:rPr lang="en-US" sz="2800" dirty="0"/>
              <a:t>(Y</a:t>
            </a:r>
            <a:r>
              <a:rPr lang="en-US" sz="2800" dirty="0" smtClean="0"/>
              <a:t>) at a single timepoint</a:t>
            </a:r>
          </a:p>
          <a:p>
            <a:pPr marL="400050" lvl="1" indent="0">
              <a:buNone/>
            </a:pPr>
            <a:r>
              <a:rPr lang="en-US" sz="2600" i="1" dirty="0" smtClean="0"/>
              <a:t>Tumor </a:t>
            </a:r>
            <a:r>
              <a:rPr lang="en-US" sz="2600" i="1" dirty="0"/>
              <a:t>glycolytic activity (</a:t>
            </a:r>
            <a:r>
              <a:rPr lang="en-US" sz="2600" i="1" dirty="0" err="1"/>
              <a:t>SUVmax</a:t>
            </a:r>
            <a:r>
              <a:rPr lang="en-US" sz="2600" i="1" dirty="0"/>
              <a:t>) measurements have a within-subject coefficient of variation </a:t>
            </a:r>
            <a:r>
              <a:rPr lang="en-US" sz="2600" i="1" dirty="0" smtClean="0"/>
              <a:t>(wCV) of 10%. The 95% CI = </a:t>
            </a:r>
            <a:r>
              <a:rPr lang="en-US" sz="2600" i="1" dirty="0" smtClean="0">
                <a:solidFill>
                  <a:srgbClr val="2F2B20"/>
                </a:solidFill>
              </a:rPr>
              <a:t>Y </a:t>
            </a:r>
            <a:r>
              <a:rPr lang="en-US" sz="2600" i="1" dirty="0">
                <a:solidFill>
                  <a:srgbClr val="2F2B20"/>
                </a:solidFill>
              </a:rPr>
              <a:t>± </a:t>
            </a:r>
            <a:r>
              <a:rPr lang="en-US" sz="2600" i="1" dirty="0" smtClean="0">
                <a:solidFill>
                  <a:srgbClr val="2F2B20"/>
                </a:solidFill>
              </a:rPr>
              <a:t>(1.96 </a:t>
            </a:r>
            <a:r>
              <a:rPr lang="en-US" sz="2600" i="1" dirty="0">
                <a:solidFill>
                  <a:srgbClr val="2F2B20"/>
                </a:solidFill>
              </a:rPr>
              <a:t>× </a:t>
            </a:r>
            <a:r>
              <a:rPr lang="en-US" sz="2600" i="1" dirty="0" smtClean="0">
                <a:solidFill>
                  <a:srgbClr val="2F2B20"/>
                </a:solidFill>
              </a:rPr>
              <a:t>Y </a:t>
            </a:r>
            <a:r>
              <a:rPr lang="en-US" sz="2600" i="1" dirty="0">
                <a:solidFill>
                  <a:srgbClr val="2F2B20"/>
                </a:solidFill>
              </a:rPr>
              <a:t>× </a:t>
            </a:r>
            <a:r>
              <a:rPr lang="en-US" sz="2600" i="1" dirty="0" smtClean="0">
                <a:solidFill>
                  <a:srgbClr val="2F2B20"/>
                </a:solidFill>
              </a:rPr>
              <a:t>wCV)</a:t>
            </a:r>
            <a:endParaRPr lang="en-US" sz="2600" i="1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800" u="sng" dirty="0" smtClean="0"/>
              <a:t>Longitudinal Claim</a:t>
            </a:r>
          </a:p>
          <a:p>
            <a:r>
              <a:rPr lang="en-US" sz="2800" dirty="0" smtClean="0"/>
              <a:t>Performance measuring change over multiple timepoints</a:t>
            </a:r>
          </a:p>
          <a:p>
            <a:pPr marL="400050" lvl="1" indent="0">
              <a:buNone/>
            </a:pPr>
            <a:r>
              <a:rPr lang="en-US" sz="2600" i="1" dirty="0" smtClean="0">
                <a:solidFill>
                  <a:srgbClr val="2F2B20"/>
                </a:solidFill>
              </a:rPr>
              <a:t>For </a:t>
            </a:r>
            <a:r>
              <a:rPr lang="en-US" sz="2600" i="1" dirty="0">
                <a:solidFill>
                  <a:srgbClr val="2F2B20"/>
                </a:solidFill>
              </a:rPr>
              <a:t>a measured change in shear wave speed of (Y</a:t>
            </a:r>
            <a:r>
              <a:rPr lang="en-US" sz="2600" i="1" baseline="-25000" dirty="0">
                <a:solidFill>
                  <a:srgbClr val="2F2B20"/>
                </a:solidFill>
              </a:rPr>
              <a:t>2</a:t>
            </a:r>
            <a:r>
              <a:rPr lang="en-US" sz="2600" i="1" dirty="0">
                <a:solidFill>
                  <a:srgbClr val="2F2B20"/>
                </a:solidFill>
              </a:rPr>
              <a:t>-Y</a:t>
            </a:r>
            <a:r>
              <a:rPr lang="en-US" sz="2600" i="1" baseline="-25000" dirty="0">
                <a:solidFill>
                  <a:srgbClr val="2F2B20"/>
                </a:solidFill>
              </a:rPr>
              <a:t>1</a:t>
            </a:r>
            <a:r>
              <a:rPr lang="en-US" sz="2600" i="1" dirty="0">
                <a:solidFill>
                  <a:srgbClr val="2F2B20"/>
                </a:solidFill>
              </a:rPr>
              <a:t>), a 95% confidence interval for the true change is </a:t>
            </a:r>
            <a:r>
              <a:rPr lang="en-US" sz="2600" i="1" dirty="0" smtClean="0">
                <a:solidFill>
                  <a:srgbClr val="2F2B20"/>
                </a:solidFill>
              </a:rPr>
              <a:t>(</a:t>
            </a:r>
            <a:r>
              <a:rPr lang="en-US" sz="2600" i="1" dirty="0">
                <a:solidFill>
                  <a:srgbClr val="2F2B20"/>
                </a:solidFill>
              </a:rPr>
              <a:t>Y</a:t>
            </a:r>
            <a:r>
              <a:rPr lang="en-US" sz="2600" i="1" baseline="-25000" dirty="0">
                <a:solidFill>
                  <a:srgbClr val="2F2B20"/>
                </a:solidFill>
              </a:rPr>
              <a:t>2</a:t>
            </a:r>
            <a:r>
              <a:rPr lang="en-US" sz="2600" i="1" dirty="0">
                <a:solidFill>
                  <a:srgbClr val="2F2B20"/>
                </a:solidFill>
              </a:rPr>
              <a:t>-Y</a:t>
            </a:r>
            <a:r>
              <a:rPr lang="en-US" sz="2600" i="1" baseline="-25000" dirty="0">
                <a:solidFill>
                  <a:srgbClr val="2F2B20"/>
                </a:solidFill>
              </a:rPr>
              <a:t>1</a:t>
            </a:r>
            <a:r>
              <a:rPr lang="en-US" sz="2600" i="1" dirty="0">
                <a:solidFill>
                  <a:srgbClr val="2F2B20"/>
                </a:solidFill>
              </a:rPr>
              <a:t>) ± 1.96 × [(Y</a:t>
            </a:r>
            <a:r>
              <a:rPr lang="en-US" sz="2600" i="1" baseline="-25000" dirty="0">
                <a:solidFill>
                  <a:srgbClr val="2F2B20"/>
                </a:solidFill>
              </a:rPr>
              <a:t>1 </a:t>
            </a:r>
            <a:r>
              <a:rPr lang="en-US" sz="2600" i="1" dirty="0">
                <a:solidFill>
                  <a:srgbClr val="2F2B20"/>
                </a:solidFill>
              </a:rPr>
              <a:t> × 0.05)</a:t>
            </a:r>
            <a:r>
              <a:rPr lang="en-US" sz="2600" i="1" baseline="30000" dirty="0">
                <a:solidFill>
                  <a:srgbClr val="2F2B20"/>
                </a:solidFill>
              </a:rPr>
              <a:t>2</a:t>
            </a:r>
            <a:r>
              <a:rPr lang="en-US" sz="2600" i="1" dirty="0">
                <a:solidFill>
                  <a:srgbClr val="2F2B20"/>
                </a:solidFill>
              </a:rPr>
              <a:t> + (Y</a:t>
            </a:r>
            <a:r>
              <a:rPr lang="en-US" sz="2600" i="1" baseline="-25000" dirty="0">
                <a:solidFill>
                  <a:srgbClr val="2F2B20"/>
                </a:solidFill>
              </a:rPr>
              <a:t>2 </a:t>
            </a:r>
            <a:r>
              <a:rPr lang="en-US" sz="2600" i="1" dirty="0">
                <a:solidFill>
                  <a:srgbClr val="2F2B20"/>
                </a:solidFill>
              </a:rPr>
              <a:t> × 0.05)</a:t>
            </a:r>
            <a:r>
              <a:rPr lang="en-US" sz="2600" i="1" baseline="30000" dirty="0">
                <a:solidFill>
                  <a:srgbClr val="2F2B20"/>
                </a:solidFill>
              </a:rPr>
              <a:t>2</a:t>
            </a:r>
            <a:r>
              <a:rPr lang="en-US" sz="2600" i="1" dirty="0">
                <a:solidFill>
                  <a:srgbClr val="2F2B20"/>
                </a:solidFill>
              </a:rPr>
              <a:t>]</a:t>
            </a:r>
            <a:r>
              <a:rPr lang="en-US" sz="2600" i="1" baseline="30000" dirty="0">
                <a:solidFill>
                  <a:srgbClr val="2F2B20"/>
                </a:solidFill>
              </a:rPr>
              <a:t>1/2</a:t>
            </a:r>
            <a:r>
              <a:rPr lang="en-US" sz="2600" i="1" dirty="0">
                <a:solidFill>
                  <a:srgbClr val="2F2B20"/>
                </a:solidFill>
              </a:rPr>
              <a:t> </a:t>
            </a:r>
          </a:p>
          <a:p>
            <a:r>
              <a:rPr lang="en-US" sz="2800" dirty="0" smtClean="0"/>
              <a:t>Useful characteristic: if bias is consistent, it cancels out</a:t>
            </a:r>
          </a:p>
          <a:p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2F2B20">
                    <a:tint val="75000"/>
                  </a:srgbClr>
                </a:solidFill>
              </a:rPr>
              <a:t>RSNA 2016</a:t>
            </a:r>
            <a:endParaRPr lang="de-DE">
              <a:solidFill>
                <a:srgbClr val="2F2B2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662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4635" y="-9660"/>
            <a:ext cx="11379200" cy="633297"/>
          </a:xfrm>
        </p:spPr>
        <p:txBody>
          <a:bodyPr/>
          <a:lstStyle/>
          <a:p>
            <a:r>
              <a:rPr lang="en-US" sz="3600" dirty="0"/>
              <a:t>QIBA Profile Claim Selection </a:t>
            </a:r>
            <a:r>
              <a:rPr lang="en-US" sz="3600" dirty="0" smtClean="0"/>
              <a:t>Flowchart</a:t>
            </a:r>
            <a:endParaRPr lang="en-US" sz="3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RSNA 2016</a:t>
            </a:r>
            <a:endParaRPr lang="de-DE"/>
          </a:p>
        </p:txBody>
      </p:sp>
      <p:sp>
        <p:nvSpPr>
          <p:cNvPr id="6" name="TextBox 5"/>
          <p:cNvSpPr txBox="1"/>
          <p:nvPr/>
        </p:nvSpPr>
        <p:spPr bwMode="auto">
          <a:xfrm>
            <a:off x="3878133" y="545035"/>
            <a:ext cx="1899698" cy="310896"/>
          </a:xfrm>
          <a:prstGeom prst="rect">
            <a:avLst/>
          </a:prstGeom>
          <a:solidFill>
            <a:srgbClr val="CCFF99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>
              <a:defRPr/>
            </a:pPr>
            <a:r>
              <a:rPr lang="en-US" sz="1400" dirty="0"/>
              <a:t>1. Type of Claim</a:t>
            </a:r>
          </a:p>
        </p:txBody>
      </p:sp>
      <p:sp>
        <p:nvSpPr>
          <p:cNvPr id="7" name="TextBox 6"/>
          <p:cNvSpPr txBox="1"/>
          <p:nvPr/>
        </p:nvSpPr>
        <p:spPr bwMode="auto">
          <a:xfrm>
            <a:off x="1719765" y="2590800"/>
            <a:ext cx="1792672" cy="310896"/>
          </a:xfrm>
          <a:prstGeom prst="rect">
            <a:avLst/>
          </a:prstGeom>
          <a:solidFill>
            <a:srgbClr val="CCFF99"/>
          </a:solidFill>
          <a:ln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1400" dirty="0"/>
              <a:t>2. Characterize Bias</a:t>
            </a:r>
          </a:p>
        </p:txBody>
      </p:sp>
      <p:sp>
        <p:nvSpPr>
          <p:cNvPr id="8" name="TextBox 7"/>
          <p:cNvSpPr txBox="1"/>
          <p:nvPr/>
        </p:nvSpPr>
        <p:spPr bwMode="auto">
          <a:xfrm>
            <a:off x="851095" y="3369454"/>
            <a:ext cx="1554480" cy="82296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1200" u="sng" dirty="0"/>
              <a:t>Scenario A</a:t>
            </a:r>
            <a:r>
              <a:rPr lang="en-US" sz="1200" dirty="0"/>
              <a:t> </a:t>
            </a:r>
            <a:r>
              <a:rPr lang="en-US" sz="1200" dirty="0" smtClean="0"/>
              <a:t>Constant </a:t>
            </a:r>
            <a:r>
              <a:rPr lang="en-US" sz="1200" dirty="0"/>
              <a:t>wSD; negligible bias:</a:t>
            </a:r>
          </a:p>
          <a:p>
            <a:pPr>
              <a:defRPr/>
            </a:pPr>
            <a:r>
              <a:rPr lang="en-US" sz="1100" dirty="0" smtClean="0">
                <a:solidFill>
                  <a:srgbClr val="FF0000"/>
                </a:solidFill>
              </a:rPr>
              <a:t>Construct </a:t>
            </a:r>
            <a:r>
              <a:rPr lang="en-US" sz="1100" dirty="0">
                <a:solidFill>
                  <a:srgbClr val="FF0000"/>
                </a:solidFill>
              </a:rPr>
              <a:t>95% </a:t>
            </a:r>
            <a:r>
              <a:rPr lang="en-US" sz="1100" dirty="0" smtClean="0">
                <a:solidFill>
                  <a:srgbClr val="FF0000"/>
                </a:solidFill>
              </a:rPr>
              <a:t>CI from</a:t>
            </a:r>
            <a:endParaRPr lang="en-US" sz="1100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en-US" sz="1100" dirty="0" smtClean="0">
                <a:solidFill>
                  <a:srgbClr val="FF0000"/>
                </a:solidFill>
              </a:rPr>
              <a:t>wSD</a:t>
            </a:r>
            <a:endParaRPr lang="en-US" sz="11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 bwMode="auto">
          <a:xfrm>
            <a:off x="2466971" y="3362697"/>
            <a:ext cx="1554480" cy="82296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1200" u="sng" dirty="0"/>
              <a:t>Scenario </a:t>
            </a:r>
            <a:r>
              <a:rPr lang="en-US" sz="1200" u="sng" dirty="0" smtClean="0"/>
              <a:t>B</a:t>
            </a:r>
            <a:r>
              <a:rPr lang="en-US" sz="1200" dirty="0" smtClean="0"/>
              <a:t> Constant </a:t>
            </a:r>
            <a:r>
              <a:rPr lang="en-US" sz="1200" dirty="0"/>
              <a:t>wSD; bias known:</a:t>
            </a:r>
          </a:p>
          <a:p>
            <a:pPr>
              <a:defRPr/>
            </a:pPr>
            <a:r>
              <a:rPr lang="en-US" sz="1100" dirty="0">
                <a:solidFill>
                  <a:srgbClr val="FF0000"/>
                </a:solidFill>
              </a:rPr>
              <a:t>Construct 95% CI </a:t>
            </a:r>
            <a:r>
              <a:rPr lang="en-US" sz="1100" dirty="0" smtClean="0">
                <a:solidFill>
                  <a:srgbClr val="FF0000"/>
                </a:solidFill>
              </a:rPr>
              <a:t>from TDI and wSD</a:t>
            </a:r>
            <a:endParaRPr lang="en-US" sz="11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 bwMode="auto">
          <a:xfrm>
            <a:off x="851095" y="4274312"/>
            <a:ext cx="1554480" cy="82296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1200" u="sng" dirty="0"/>
              <a:t>Scenario C</a:t>
            </a:r>
            <a:r>
              <a:rPr lang="en-US" sz="1200" dirty="0"/>
              <a:t> C</a:t>
            </a:r>
            <a:r>
              <a:rPr lang="en-US" sz="1200" dirty="0" smtClean="0"/>
              <a:t>onstant </a:t>
            </a:r>
            <a:r>
              <a:rPr lang="en-US" sz="1200" dirty="0"/>
              <a:t>wCV; negligible bias:</a:t>
            </a:r>
          </a:p>
          <a:p>
            <a:pPr>
              <a:defRPr/>
            </a:pPr>
            <a:r>
              <a:rPr lang="en-US" sz="1100" dirty="0">
                <a:solidFill>
                  <a:srgbClr val="FF0000"/>
                </a:solidFill>
              </a:rPr>
              <a:t>Construct 95% CI from</a:t>
            </a:r>
          </a:p>
          <a:p>
            <a:pPr>
              <a:defRPr/>
            </a:pPr>
            <a:r>
              <a:rPr lang="en-US" sz="1100" dirty="0" smtClean="0">
                <a:solidFill>
                  <a:srgbClr val="FF0000"/>
                </a:solidFill>
              </a:rPr>
              <a:t>wCV</a:t>
            </a:r>
            <a:endParaRPr lang="en-US" sz="11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 bwMode="auto">
          <a:xfrm>
            <a:off x="2474133" y="4263769"/>
            <a:ext cx="1554480" cy="82296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1200" u="sng" dirty="0"/>
              <a:t>Scenario </a:t>
            </a:r>
            <a:r>
              <a:rPr lang="en-US" sz="1200" u="sng" dirty="0" smtClean="0"/>
              <a:t>D</a:t>
            </a:r>
            <a:r>
              <a:rPr lang="en-US" sz="1200" dirty="0" smtClean="0"/>
              <a:t> Constant </a:t>
            </a:r>
            <a:r>
              <a:rPr lang="en-US" sz="1200" dirty="0"/>
              <a:t>wCV; bias known:</a:t>
            </a:r>
          </a:p>
          <a:p>
            <a:pPr>
              <a:defRPr/>
            </a:pPr>
            <a:r>
              <a:rPr lang="en-US" sz="1100" dirty="0">
                <a:solidFill>
                  <a:srgbClr val="FF0000"/>
                </a:solidFill>
              </a:rPr>
              <a:t>Construct 95% CI from </a:t>
            </a:r>
            <a:r>
              <a:rPr lang="en-US" sz="1100" dirty="0" smtClean="0">
                <a:solidFill>
                  <a:srgbClr val="FF0000"/>
                </a:solidFill>
              </a:rPr>
              <a:t>TDI and wCV</a:t>
            </a:r>
            <a:endParaRPr lang="en-US" sz="11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 bwMode="auto">
          <a:xfrm>
            <a:off x="851095" y="5174822"/>
            <a:ext cx="1554480" cy="100584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Ins="0">
            <a:spAutoFit/>
          </a:bodyPr>
          <a:lstStyle/>
          <a:p>
            <a:pPr>
              <a:defRPr/>
            </a:pPr>
            <a:r>
              <a:rPr lang="en-US" sz="1200" u="sng" dirty="0"/>
              <a:t>Scenario </a:t>
            </a:r>
            <a:r>
              <a:rPr lang="en-US" sz="1200" u="sng" dirty="0" smtClean="0"/>
              <a:t>E</a:t>
            </a:r>
            <a:r>
              <a:rPr lang="en-US" sz="1200" dirty="0" smtClean="0"/>
              <a:t> Multiple </a:t>
            </a:r>
            <a:r>
              <a:rPr lang="en-US" sz="1200" dirty="0" err="1"/>
              <a:t>wCVs</a:t>
            </a:r>
            <a:r>
              <a:rPr lang="en-US" sz="1200" dirty="0" smtClean="0"/>
              <a:t>; negligible </a:t>
            </a:r>
            <a:r>
              <a:rPr lang="en-US" sz="1200" dirty="0"/>
              <a:t>bias:</a:t>
            </a:r>
          </a:p>
          <a:p>
            <a:pPr>
              <a:defRPr/>
            </a:pPr>
            <a:r>
              <a:rPr lang="en-US" sz="1100" dirty="0">
                <a:solidFill>
                  <a:srgbClr val="FF0000"/>
                </a:solidFill>
              </a:rPr>
              <a:t>Construct 95% </a:t>
            </a:r>
            <a:r>
              <a:rPr lang="en-US" sz="1100" dirty="0" smtClean="0">
                <a:solidFill>
                  <a:srgbClr val="FF0000"/>
                </a:solidFill>
              </a:rPr>
              <a:t>CIs in multiple </a:t>
            </a:r>
            <a:r>
              <a:rPr lang="en-US" sz="1100" dirty="0">
                <a:solidFill>
                  <a:srgbClr val="FF0000"/>
                </a:solidFill>
              </a:rPr>
              <a:t>claims </a:t>
            </a:r>
            <a:r>
              <a:rPr lang="en-US" sz="1100" dirty="0" smtClean="0">
                <a:solidFill>
                  <a:srgbClr val="FF0000"/>
                </a:solidFill>
              </a:rPr>
              <a:t>from </a:t>
            </a:r>
            <a:r>
              <a:rPr lang="en-US" sz="1100" dirty="0">
                <a:solidFill>
                  <a:srgbClr val="FF0000"/>
                </a:solidFill>
              </a:rPr>
              <a:t>different </a:t>
            </a:r>
            <a:r>
              <a:rPr lang="en-US" sz="1100" dirty="0" err="1" smtClean="0">
                <a:solidFill>
                  <a:srgbClr val="FF0000"/>
                </a:solidFill>
              </a:rPr>
              <a:t>wCVs</a:t>
            </a:r>
            <a:endParaRPr lang="en-US" sz="11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 bwMode="auto">
          <a:xfrm>
            <a:off x="2474133" y="5166433"/>
            <a:ext cx="1554480" cy="100584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Ins="45720">
            <a:spAutoFit/>
          </a:bodyPr>
          <a:lstStyle/>
          <a:p>
            <a:pPr>
              <a:defRPr/>
            </a:pPr>
            <a:r>
              <a:rPr lang="en-US" sz="1200" u="sng" dirty="0"/>
              <a:t>Scenario </a:t>
            </a:r>
            <a:r>
              <a:rPr lang="en-US" sz="1200" u="sng" dirty="0" smtClean="0"/>
              <a:t>F</a:t>
            </a:r>
            <a:r>
              <a:rPr lang="en-US" sz="1200" dirty="0" smtClean="0"/>
              <a:t> Multiple </a:t>
            </a:r>
            <a:r>
              <a:rPr lang="en-US" sz="1200" dirty="0" err="1"/>
              <a:t>wCVs</a:t>
            </a:r>
            <a:r>
              <a:rPr lang="en-US" sz="1200" dirty="0"/>
              <a:t>; bias known:</a:t>
            </a:r>
          </a:p>
          <a:p>
            <a:pPr>
              <a:defRPr/>
            </a:pPr>
            <a:r>
              <a:rPr lang="en-US" sz="1100" dirty="0">
                <a:solidFill>
                  <a:srgbClr val="FF0000"/>
                </a:solidFill>
              </a:rPr>
              <a:t>Construct 95% </a:t>
            </a:r>
            <a:r>
              <a:rPr lang="en-US" sz="1100" dirty="0" smtClean="0">
                <a:solidFill>
                  <a:srgbClr val="FF0000"/>
                </a:solidFill>
              </a:rPr>
              <a:t>CIs </a:t>
            </a:r>
            <a:r>
              <a:rPr lang="en-US" sz="1100" dirty="0">
                <a:solidFill>
                  <a:srgbClr val="FF0000"/>
                </a:solidFill>
              </a:rPr>
              <a:t>in multiple claims from different </a:t>
            </a:r>
            <a:r>
              <a:rPr lang="en-US" sz="1100" dirty="0" smtClean="0">
                <a:solidFill>
                  <a:srgbClr val="FF0000"/>
                </a:solidFill>
              </a:rPr>
              <a:t>TDIs</a:t>
            </a:r>
            <a:endParaRPr lang="en-US" sz="1100" dirty="0">
              <a:solidFill>
                <a:srgbClr val="FF0000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 bwMode="auto">
          <a:xfrm flipH="1">
            <a:off x="2590801" y="920702"/>
            <a:ext cx="1428111" cy="1624373"/>
          </a:xfrm>
          <a:prstGeom prst="straightConnector1">
            <a:avLst/>
          </a:prstGeom>
          <a:ln w="381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262"/>
          <p:cNvSpPr txBox="1">
            <a:spLocks noChangeArrowheads="1"/>
          </p:cNvSpPr>
          <p:nvPr/>
        </p:nvSpPr>
        <p:spPr bwMode="auto">
          <a:xfrm>
            <a:off x="2857629" y="871321"/>
            <a:ext cx="95486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1200" dirty="0"/>
              <a:t>X-sectional</a:t>
            </a:r>
          </a:p>
        </p:txBody>
      </p:sp>
      <p:sp>
        <p:nvSpPr>
          <p:cNvPr id="17" name="TextBox 16"/>
          <p:cNvSpPr txBox="1"/>
          <p:nvPr/>
        </p:nvSpPr>
        <p:spPr bwMode="auto">
          <a:xfrm>
            <a:off x="6195169" y="1274899"/>
            <a:ext cx="3482231" cy="307777"/>
          </a:xfrm>
          <a:prstGeom prst="rect">
            <a:avLst/>
          </a:prstGeom>
          <a:solidFill>
            <a:srgbClr val="CCFF99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Ins="0">
            <a:spAutoFit/>
          </a:bodyPr>
          <a:lstStyle/>
          <a:p>
            <a:pPr>
              <a:defRPr/>
            </a:pPr>
            <a:r>
              <a:rPr lang="en-US" sz="1400" dirty="0"/>
              <a:t>1a. Same </a:t>
            </a:r>
            <a:r>
              <a:rPr lang="en-US" sz="1400" dirty="0" smtClean="0"/>
              <a:t>measuring system at </a:t>
            </a:r>
            <a:r>
              <a:rPr lang="en-US" sz="1400" dirty="0"/>
              <a:t>all time-points?</a:t>
            </a:r>
          </a:p>
        </p:txBody>
      </p:sp>
      <p:sp>
        <p:nvSpPr>
          <p:cNvPr id="18" name="TextBox 17"/>
          <p:cNvSpPr txBox="1"/>
          <p:nvPr/>
        </p:nvSpPr>
        <p:spPr bwMode="auto">
          <a:xfrm>
            <a:off x="5817232" y="3369257"/>
            <a:ext cx="1554480" cy="82296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1200" u="sng" dirty="0"/>
              <a:t>Scenario G</a:t>
            </a:r>
          </a:p>
          <a:p>
            <a:pPr>
              <a:defRPr/>
            </a:pPr>
            <a:r>
              <a:rPr lang="en-US" sz="1200" dirty="0"/>
              <a:t>Constant wSD:</a:t>
            </a:r>
          </a:p>
          <a:p>
            <a:pPr>
              <a:defRPr/>
            </a:pPr>
            <a:r>
              <a:rPr lang="en-US" sz="1100" dirty="0">
                <a:solidFill>
                  <a:srgbClr val="FF0000"/>
                </a:solidFill>
              </a:rPr>
              <a:t>Construct 95% CI from </a:t>
            </a:r>
            <a:r>
              <a:rPr lang="en-US" sz="1100" dirty="0" smtClean="0">
                <a:solidFill>
                  <a:srgbClr val="FF0000"/>
                </a:solidFill>
              </a:rPr>
              <a:t>wSD &amp; estimated RC</a:t>
            </a:r>
            <a:endParaRPr lang="en-US" sz="1100" dirty="0">
              <a:solidFill>
                <a:srgbClr val="FF0000"/>
              </a:solidFill>
            </a:endParaRPr>
          </a:p>
        </p:txBody>
      </p:sp>
      <p:cxnSp>
        <p:nvCxnSpPr>
          <p:cNvPr id="19" name="Straight Arrow Connector 18"/>
          <p:cNvCxnSpPr/>
          <p:nvPr/>
        </p:nvCxnSpPr>
        <p:spPr bwMode="auto">
          <a:xfrm flipH="1">
            <a:off x="6084235" y="1606775"/>
            <a:ext cx="363089" cy="1659358"/>
          </a:xfrm>
          <a:prstGeom prst="straightConnector1">
            <a:avLst/>
          </a:prstGeom>
          <a:ln w="381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267"/>
          <p:cNvSpPr txBox="1">
            <a:spLocks noChangeArrowheads="1"/>
          </p:cNvSpPr>
          <p:nvPr/>
        </p:nvSpPr>
        <p:spPr bwMode="auto">
          <a:xfrm>
            <a:off x="6031957" y="1596980"/>
            <a:ext cx="43505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1200" dirty="0"/>
              <a:t>Yes</a:t>
            </a:r>
          </a:p>
        </p:txBody>
      </p:sp>
      <p:cxnSp>
        <p:nvCxnSpPr>
          <p:cNvPr id="21" name="Straight Arrow Connector 20"/>
          <p:cNvCxnSpPr/>
          <p:nvPr/>
        </p:nvCxnSpPr>
        <p:spPr bwMode="auto">
          <a:xfrm>
            <a:off x="5623746" y="909966"/>
            <a:ext cx="548454" cy="364933"/>
          </a:xfrm>
          <a:prstGeom prst="straightConnector1">
            <a:avLst/>
          </a:prstGeom>
          <a:ln w="381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69"/>
          <p:cNvSpPr txBox="1">
            <a:spLocks noChangeArrowheads="1"/>
          </p:cNvSpPr>
          <p:nvPr/>
        </p:nvSpPr>
        <p:spPr bwMode="auto">
          <a:xfrm>
            <a:off x="5818399" y="843527"/>
            <a:ext cx="100860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1200" dirty="0"/>
              <a:t>Longitudinal</a:t>
            </a:r>
          </a:p>
        </p:txBody>
      </p:sp>
      <p:sp>
        <p:nvSpPr>
          <p:cNvPr id="23" name="TextBox 22"/>
          <p:cNvSpPr txBox="1"/>
          <p:nvPr/>
        </p:nvSpPr>
        <p:spPr bwMode="auto">
          <a:xfrm>
            <a:off x="5817232" y="4284091"/>
            <a:ext cx="1554480" cy="82296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1200" u="sng" dirty="0"/>
              <a:t>Scenario </a:t>
            </a:r>
            <a:r>
              <a:rPr lang="en-US" sz="1200" u="sng" dirty="0" smtClean="0"/>
              <a:t>H</a:t>
            </a:r>
          </a:p>
          <a:p>
            <a:pPr>
              <a:defRPr/>
            </a:pPr>
            <a:r>
              <a:rPr lang="en-US" sz="1200" dirty="0" smtClean="0"/>
              <a:t>Constant </a:t>
            </a:r>
            <a:r>
              <a:rPr lang="en-US" sz="1200" dirty="0"/>
              <a:t>wCV:</a:t>
            </a:r>
          </a:p>
          <a:p>
            <a:pPr>
              <a:defRPr/>
            </a:pPr>
            <a:r>
              <a:rPr lang="en-US" sz="1100" dirty="0">
                <a:solidFill>
                  <a:srgbClr val="FF0000"/>
                </a:solidFill>
              </a:rPr>
              <a:t>Construct 95% CI from </a:t>
            </a:r>
            <a:r>
              <a:rPr lang="en-US" sz="1100" dirty="0" smtClean="0">
                <a:solidFill>
                  <a:srgbClr val="FF0000"/>
                </a:solidFill>
              </a:rPr>
              <a:t>wCV </a:t>
            </a:r>
            <a:r>
              <a:rPr lang="en-US" sz="1100" dirty="0">
                <a:solidFill>
                  <a:srgbClr val="FF0000"/>
                </a:solidFill>
              </a:rPr>
              <a:t>&amp; estimated RC</a:t>
            </a:r>
          </a:p>
        </p:txBody>
      </p:sp>
      <p:sp>
        <p:nvSpPr>
          <p:cNvPr id="24" name="TextBox 23"/>
          <p:cNvSpPr txBox="1"/>
          <p:nvPr/>
        </p:nvSpPr>
        <p:spPr bwMode="auto">
          <a:xfrm>
            <a:off x="5817232" y="5198767"/>
            <a:ext cx="1554480" cy="1138773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Ins="0">
            <a:spAutoFit/>
          </a:bodyPr>
          <a:lstStyle/>
          <a:p>
            <a:pPr>
              <a:defRPr/>
            </a:pPr>
            <a:r>
              <a:rPr lang="en-US" sz="1200" u="sng" dirty="0"/>
              <a:t>Scenario I</a:t>
            </a:r>
            <a:endParaRPr lang="en-US" sz="1200" dirty="0"/>
          </a:p>
          <a:p>
            <a:pPr>
              <a:defRPr/>
            </a:pPr>
            <a:r>
              <a:rPr lang="en-US" sz="1200" dirty="0"/>
              <a:t>Multiple </a:t>
            </a:r>
            <a:r>
              <a:rPr lang="en-US" sz="1200" dirty="0" err="1"/>
              <a:t>wCVs</a:t>
            </a:r>
            <a:r>
              <a:rPr lang="en-US" sz="1200" dirty="0"/>
              <a:t>:</a:t>
            </a:r>
          </a:p>
          <a:p>
            <a:pPr>
              <a:defRPr/>
            </a:pPr>
            <a:r>
              <a:rPr lang="en-US" sz="1100" dirty="0">
                <a:solidFill>
                  <a:srgbClr val="FF0000"/>
                </a:solidFill>
              </a:rPr>
              <a:t>Construct 95% </a:t>
            </a:r>
            <a:r>
              <a:rPr lang="en-US" sz="1100" dirty="0" smtClean="0">
                <a:solidFill>
                  <a:srgbClr val="FF0000"/>
                </a:solidFill>
              </a:rPr>
              <a:t>CIs </a:t>
            </a:r>
            <a:r>
              <a:rPr lang="en-US" sz="1100" dirty="0">
                <a:solidFill>
                  <a:srgbClr val="FF0000"/>
                </a:solidFill>
              </a:rPr>
              <a:t>in multiple claims </a:t>
            </a:r>
            <a:r>
              <a:rPr lang="en-US" sz="1100" dirty="0" smtClean="0">
                <a:solidFill>
                  <a:srgbClr val="FF0000"/>
                </a:solidFill>
              </a:rPr>
              <a:t>from </a:t>
            </a:r>
            <a:r>
              <a:rPr lang="en-US" sz="1100" dirty="0">
                <a:solidFill>
                  <a:srgbClr val="FF0000"/>
                </a:solidFill>
              </a:rPr>
              <a:t>different </a:t>
            </a:r>
            <a:r>
              <a:rPr lang="en-US" sz="1100" dirty="0" err="1">
                <a:solidFill>
                  <a:srgbClr val="FF0000"/>
                </a:solidFill>
              </a:rPr>
              <a:t>wCVs</a:t>
            </a:r>
            <a:r>
              <a:rPr lang="en-US" sz="1100" dirty="0">
                <a:solidFill>
                  <a:srgbClr val="FF0000"/>
                </a:solidFill>
              </a:rPr>
              <a:t> </a:t>
            </a:r>
            <a:r>
              <a:rPr lang="en-US" sz="1100" dirty="0" smtClean="0">
                <a:solidFill>
                  <a:srgbClr val="FF0000"/>
                </a:solidFill>
              </a:rPr>
              <a:t>&amp; estimated RCs</a:t>
            </a:r>
            <a:endParaRPr lang="en-US" sz="1100" dirty="0">
              <a:solidFill>
                <a:srgbClr val="FF0000"/>
              </a:solidFill>
            </a:endParaRPr>
          </a:p>
        </p:txBody>
      </p:sp>
      <p:cxnSp>
        <p:nvCxnSpPr>
          <p:cNvPr id="26" name="Straight Arrow Connector 25"/>
          <p:cNvCxnSpPr/>
          <p:nvPr/>
        </p:nvCxnSpPr>
        <p:spPr bwMode="auto">
          <a:xfrm>
            <a:off x="8430466" y="1606775"/>
            <a:ext cx="341760" cy="938300"/>
          </a:xfrm>
          <a:prstGeom prst="straightConnector1">
            <a:avLst/>
          </a:prstGeom>
          <a:ln w="381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74"/>
          <p:cNvSpPr txBox="1">
            <a:spLocks noChangeArrowheads="1"/>
          </p:cNvSpPr>
          <p:nvPr/>
        </p:nvSpPr>
        <p:spPr bwMode="auto">
          <a:xfrm>
            <a:off x="8456236" y="1596013"/>
            <a:ext cx="38023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1200" dirty="0"/>
              <a:t>No</a:t>
            </a:r>
          </a:p>
        </p:txBody>
      </p:sp>
      <p:sp>
        <p:nvSpPr>
          <p:cNvPr id="28" name="TextBox 27"/>
          <p:cNvSpPr txBox="1"/>
          <p:nvPr/>
        </p:nvSpPr>
        <p:spPr bwMode="auto">
          <a:xfrm>
            <a:off x="7445189" y="3358072"/>
            <a:ext cx="1554480" cy="82296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1200" u="sng" dirty="0"/>
              <a:t>Scenario J</a:t>
            </a:r>
            <a:r>
              <a:rPr lang="en-US" sz="1200" dirty="0"/>
              <a:t> </a:t>
            </a:r>
            <a:r>
              <a:rPr lang="en-US" sz="1200" dirty="0" smtClean="0"/>
              <a:t>Constant </a:t>
            </a:r>
            <a:r>
              <a:rPr lang="en-US" sz="1200" dirty="0"/>
              <a:t>wSD; negligible bias:</a:t>
            </a:r>
          </a:p>
          <a:p>
            <a:pPr>
              <a:defRPr/>
            </a:pPr>
            <a:r>
              <a:rPr lang="en-US" sz="1100" dirty="0">
                <a:solidFill>
                  <a:srgbClr val="FF0000"/>
                </a:solidFill>
              </a:rPr>
              <a:t>Construct 95% CI from wSD &amp; estimated </a:t>
            </a:r>
            <a:r>
              <a:rPr lang="en-US" sz="1100" dirty="0" smtClean="0">
                <a:solidFill>
                  <a:srgbClr val="FF0000"/>
                </a:solidFill>
              </a:rPr>
              <a:t>RDC</a:t>
            </a:r>
            <a:endParaRPr lang="en-US" sz="1100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 bwMode="auto">
          <a:xfrm>
            <a:off x="7445189" y="4278011"/>
            <a:ext cx="1554480" cy="82296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1200" u="sng" dirty="0"/>
              <a:t>Scenario K</a:t>
            </a:r>
            <a:r>
              <a:rPr lang="en-US" sz="1200" dirty="0"/>
              <a:t> </a:t>
            </a:r>
            <a:r>
              <a:rPr lang="en-US" sz="1200" dirty="0" smtClean="0"/>
              <a:t>Constant </a:t>
            </a:r>
            <a:r>
              <a:rPr lang="en-US" sz="1200" dirty="0"/>
              <a:t>wCV; negligible bias:</a:t>
            </a:r>
          </a:p>
          <a:p>
            <a:pPr>
              <a:defRPr/>
            </a:pPr>
            <a:r>
              <a:rPr lang="en-US" sz="1100" dirty="0">
                <a:solidFill>
                  <a:srgbClr val="FF0000"/>
                </a:solidFill>
              </a:rPr>
              <a:t>Construct 95% CI from </a:t>
            </a:r>
            <a:r>
              <a:rPr lang="en-US" sz="1100" dirty="0" smtClean="0">
                <a:solidFill>
                  <a:srgbClr val="FF0000"/>
                </a:solidFill>
              </a:rPr>
              <a:t>wCV </a:t>
            </a:r>
            <a:r>
              <a:rPr lang="en-US" sz="1100" dirty="0">
                <a:solidFill>
                  <a:srgbClr val="FF0000"/>
                </a:solidFill>
              </a:rPr>
              <a:t>&amp; estimated </a:t>
            </a:r>
            <a:r>
              <a:rPr lang="en-US" sz="1100" dirty="0" smtClean="0">
                <a:solidFill>
                  <a:srgbClr val="FF0000"/>
                </a:solidFill>
              </a:rPr>
              <a:t>RDC</a:t>
            </a:r>
            <a:endParaRPr lang="en-US" sz="1100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 bwMode="auto">
          <a:xfrm>
            <a:off x="7445189" y="5197950"/>
            <a:ext cx="1554480" cy="1138773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1200" u="sng" dirty="0"/>
              <a:t>Scenario </a:t>
            </a:r>
            <a:r>
              <a:rPr lang="en-US" sz="1200" u="sng" dirty="0" smtClean="0"/>
              <a:t>L</a:t>
            </a:r>
            <a:r>
              <a:rPr lang="en-US" sz="1200" dirty="0" smtClean="0"/>
              <a:t> Multiple </a:t>
            </a:r>
            <a:r>
              <a:rPr lang="en-US" sz="1200" dirty="0" err="1"/>
              <a:t>wCVs</a:t>
            </a:r>
            <a:r>
              <a:rPr lang="en-US" sz="1200" dirty="0" smtClean="0"/>
              <a:t>; Negligible </a:t>
            </a:r>
            <a:r>
              <a:rPr lang="en-US" sz="1200" dirty="0"/>
              <a:t>bias:</a:t>
            </a:r>
          </a:p>
          <a:p>
            <a:pPr>
              <a:defRPr/>
            </a:pPr>
            <a:r>
              <a:rPr lang="en-US" sz="1100" dirty="0">
                <a:solidFill>
                  <a:srgbClr val="FF0000"/>
                </a:solidFill>
              </a:rPr>
              <a:t>Construct 95% </a:t>
            </a:r>
            <a:r>
              <a:rPr lang="en-US" sz="1100" dirty="0" smtClean="0">
                <a:solidFill>
                  <a:srgbClr val="FF0000"/>
                </a:solidFill>
              </a:rPr>
              <a:t>CIs </a:t>
            </a:r>
            <a:r>
              <a:rPr lang="en-US" sz="1100" dirty="0">
                <a:solidFill>
                  <a:srgbClr val="FF0000"/>
                </a:solidFill>
              </a:rPr>
              <a:t>in multiple claims from different </a:t>
            </a:r>
            <a:r>
              <a:rPr lang="en-US" sz="1100" dirty="0" err="1">
                <a:solidFill>
                  <a:srgbClr val="FF0000"/>
                </a:solidFill>
              </a:rPr>
              <a:t>wCVs</a:t>
            </a:r>
            <a:r>
              <a:rPr lang="en-US" sz="1100" dirty="0">
                <a:solidFill>
                  <a:srgbClr val="FF0000"/>
                </a:solidFill>
              </a:rPr>
              <a:t> &amp; estimated </a:t>
            </a:r>
            <a:r>
              <a:rPr lang="en-US" sz="1100" dirty="0" smtClean="0">
                <a:solidFill>
                  <a:srgbClr val="FF0000"/>
                </a:solidFill>
              </a:rPr>
              <a:t>RDCs</a:t>
            </a:r>
            <a:endParaRPr lang="en-US" sz="1100" dirty="0">
              <a:solidFill>
                <a:srgbClr val="FF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 bwMode="auto">
          <a:xfrm>
            <a:off x="9067800" y="3358072"/>
            <a:ext cx="1737360" cy="82296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1200" u="sng" dirty="0"/>
              <a:t>Scenario </a:t>
            </a:r>
            <a:r>
              <a:rPr lang="en-US" sz="1200" u="sng" dirty="0" smtClean="0"/>
              <a:t>M</a:t>
            </a:r>
            <a:r>
              <a:rPr lang="en-US" sz="1200" dirty="0" smtClean="0"/>
              <a:t> Constant </a:t>
            </a:r>
            <a:r>
              <a:rPr lang="en-US" sz="1200" dirty="0"/>
              <a:t>wSD</a:t>
            </a:r>
            <a:r>
              <a:rPr lang="en-US" sz="1200" dirty="0" smtClean="0"/>
              <a:t>; bias </a:t>
            </a:r>
            <a:r>
              <a:rPr lang="en-US" sz="1200" dirty="0"/>
              <a:t>known:</a:t>
            </a:r>
          </a:p>
          <a:p>
            <a:pPr>
              <a:defRPr/>
            </a:pPr>
            <a:r>
              <a:rPr lang="en-US" sz="1100" dirty="0">
                <a:solidFill>
                  <a:srgbClr val="FF0000"/>
                </a:solidFill>
              </a:rPr>
              <a:t>Construct 95% CI from </a:t>
            </a:r>
            <a:r>
              <a:rPr lang="en-US" sz="1100" dirty="0" smtClean="0">
                <a:solidFill>
                  <a:srgbClr val="FF0000"/>
                </a:solidFill>
              </a:rPr>
              <a:t>TDI, wSD </a:t>
            </a:r>
            <a:r>
              <a:rPr lang="en-US" sz="1100" dirty="0">
                <a:solidFill>
                  <a:srgbClr val="FF0000"/>
                </a:solidFill>
              </a:rPr>
              <a:t>&amp; estimated RDC</a:t>
            </a:r>
          </a:p>
        </p:txBody>
      </p:sp>
      <p:sp>
        <p:nvSpPr>
          <p:cNvPr id="32" name="TextBox 31"/>
          <p:cNvSpPr txBox="1"/>
          <p:nvPr/>
        </p:nvSpPr>
        <p:spPr bwMode="auto">
          <a:xfrm>
            <a:off x="9067800" y="4263768"/>
            <a:ext cx="1737360" cy="82296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1200" u="sng" dirty="0"/>
              <a:t>Scenario </a:t>
            </a:r>
            <a:r>
              <a:rPr lang="en-US" sz="1200" u="sng" dirty="0" smtClean="0"/>
              <a:t>N</a:t>
            </a:r>
            <a:r>
              <a:rPr lang="en-US" sz="1200" dirty="0" smtClean="0"/>
              <a:t> Constant </a:t>
            </a:r>
            <a:r>
              <a:rPr lang="en-US" sz="1200" dirty="0"/>
              <a:t>wCV; </a:t>
            </a:r>
            <a:r>
              <a:rPr lang="en-US" sz="1200" dirty="0" smtClean="0"/>
              <a:t>bias </a:t>
            </a:r>
            <a:r>
              <a:rPr lang="en-US" sz="1200" dirty="0"/>
              <a:t>known:</a:t>
            </a:r>
          </a:p>
          <a:p>
            <a:pPr>
              <a:defRPr/>
            </a:pPr>
            <a:r>
              <a:rPr lang="en-US" sz="1100" dirty="0">
                <a:solidFill>
                  <a:srgbClr val="FF0000"/>
                </a:solidFill>
              </a:rPr>
              <a:t>Construct 95% CI from TDI, </a:t>
            </a:r>
            <a:r>
              <a:rPr lang="en-US" sz="1100" dirty="0" smtClean="0">
                <a:solidFill>
                  <a:srgbClr val="FF0000"/>
                </a:solidFill>
              </a:rPr>
              <a:t>wCV </a:t>
            </a:r>
            <a:r>
              <a:rPr lang="en-US" sz="1100" dirty="0">
                <a:solidFill>
                  <a:srgbClr val="FF0000"/>
                </a:solidFill>
              </a:rPr>
              <a:t>&amp; estimated RDC</a:t>
            </a:r>
          </a:p>
        </p:txBody>
      </p:sp>
      <p:sp>
        <p:nvSpPr>
          <p:cNvPr id="33" name="TextBox 32"/>
          <p:cNvSpPr txBox="1"/>
          <p:nvPr/>
        </p:nvSpPr>
        <p:spPr bwMode="auto">
          <a:xfrm>
            <a:off x="9067800" y="5190033"/>
            <a:ext cx="1737360" cy="114300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1200" u="sng" dirty="0"/>
              <a:t>Scenario </a:t>
            </a:r>
            <a:r>
              <a:rPr lang="en-US" sz="1200" u="sng" dirty="0" smtClean="0"/>
              <a:t>O</a:t>
            </a:r>
            <a:r>
              <a:rPr lang="en-US" sz="1200" dirty="0" smtClean="0"/>
              <a:t> Multiple </a:t>
            </a:r>
            <a:r>
              <a:rPr lang="en-US" sz="1200" dirty="0" err="1"/>
              <a:t>wCVs</a:t>
            </a:r>
            <a:r>
              <a:rPr lang="en-US" sz="1200" dirty="0"/>
              <a:t>; </a:t>
            </a:r>
            <a:r>
              <a:rPr lang="en-US" sz="1200" dirty="0" smtClean="0"/>
              <a:t>bias </a:t>
            </a:r>
            <a:r>
              <a:rPr lang="en-US" sz="1200" dirty="0"/>
              <a:t>known:</a:t>
            </a:r>
          </a:p>
          <a:p>
            <a:pPr>
              <a:defRPr/>
            </a:pPr>
            <a:r>
              <a:rPr lang="en-US" sz="1100" dirty="0">
                <a:solidFill>
                  <a:srgbClr val="FF0000"/>
                </a:solidFill>
              </a:rPr>
              <a:t>Construct 95% </a:t>
            </a:r>
            <a:r>
              <a:rPr lang="en-US" sz="1100" dirty="0" smtClean="0">
                <a:solidFill>
                  <a:srgbClr val="FF0000"/>
                </a:solidFill>
              </a:rPr>
              <a:t>CIs </a:t>
            </a:r>
            <a:r>
              <a:rPr lang="en-US" sz="1100" dirty="0">
                <a:solidFill>
                  <a:srgbClr val="FF0000"/>
                </a:solidFill>
              </a:rPr>
              <a:t>in multiple claims from different </a:t>
            </a:r>
            <a:r>
              <a:rPr lang="en-US" sz="1100" dirty="0" smtClean="0">
                <a:solidFill>
                  <a:srgbClr val="FF0000"/>
                </a:solidFill>
              </a:rPr>
              <a:t>TDIs </a:t>
            </a:r>
            <a:r>
              <a:rPr lang="en-US" sz="1100" dirty="0">
                <a:solidFill>
                  <a:srgbClr val="FF0000"/>
                </a:solidFill>
              </a:rPr>
              <a:t>&amp; estimated RDCs</a:t>
            </a:r>
          </a:p>
        </p:txBody>
      </p:sp>
      <p:cxnSp>
        <p:nvCxnSpPr>
          <p:cNvPr id="35" name="Straight Arrow Connector 34"/>
          <p:cNvCxnSpPr/>
          <p:nvPr/>
        </p:nvCxnSpPr>
        <p:spPr bwMode="auto">
          <a:xfrm flipH="1">
            <a:off x="1510560" y="2886058"/>
            <a:ext cx="332406" cy="392476"/>
          </a:xfrm>
          <a:prstGeom prst="straightConnector1">
            <a:avLst/>
          </a:prstGeom>
          <a:ln w="381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Box 283"/>
          <p:cNvSpPr txBox="1">
            <a:spLocks noChangeArrowheads="1"/>
          </p:cNvSpPr>
          <p:nvPr/>
        </p:nvSpPr>
        <p:spPr bwMode="auto">
          <a:xfrm>
            <a:off x="914400" y="2895600"/>
            <a:ext cx="95486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1200" dirty="0"/>
              <a:t>Negligible</a:t>
            </a:r>
          </a:p>
        </p:txBody>
      </p:sp>
      <p:sp>
        <p:nvSpPr>
          <p:cNvPr id="37" name="TextBox 36"/>
          <p:cNvSpPr txBox="1"/>
          <p:nvPr/>
        </p:nvSpPr>
        <p:spPr bwMode="auto">
          <a:xfrm rot="5400000">
            <a:off x="3827989" y="4588462"/>
            <a:ext cx="2817268" cy="307777"/>
          </a:xfrm>
          <a:prstGeom prst="rect">
            <a:avLst/>
          </a:prstGeom>
          <a:solidFill>
            <a:srgbClr val="CCFF99"/>
          </a:solidFill>
          <a:ln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1400" dirty="0"/>
              <a:t>3. </a:t>
            </a:r>
            <a:r>
              <a:rPr lang="en-US" sz="1400" dirty="0" smtClean="0"/>
              <a:t>Characterize wSD </a:t>
            </a:r>
            <a:r>
              <a:rPr lang="en-US" sz="1400" dirty="0"/>
              <a:t>or wCV</a:t>
            </a:r>
          </a:p>
        </p:txBody>
      </p:sp>
      <p:cxnSp>
        <p:nvCxnSpPr>
          <p:cNvPr id="38" name="Straight Arrow Connector 37"/>
          <p:cNvCxnSpPr/>
          <p:nvPr/>
        </p:nvCxnSpPr>
        <p:spPr bwMode="auto">
          <a:xfrm>
            <a:off x="2964426" y="2959861"/>
            <a:ext cx="153668" cy="392939"/>
          </a:xfrm>
          <a:prstGeom prst="straightConnector1">
            <a:avLst/>
          </a:prstGeom>
          <a:ln w="381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extBox 286"/>
          <p:cNvSpPr txBox="1">
            <a:spLocks noChangeArrowheads="1"/>
          </p:cNvSpPr>
          <p:nvPr/>
        </p:nvSpPr>
        <p:spPr bwMode="auto">
          <a:xfrm>
            <a:off x="2362200" y="2895600"/>
            <a:ext cx="70259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1200" dirty="0"/>
              <a:t>Known</a:t>
            </a:r>
          </a:p>
        </p:txBody>
      </p:sp>
      <p:sp>
        <p:nvSpPr>
          <p:cNvPr id="40" name="TextBox 287"/>
          <p:cNvSpPr txBox="1">
            <a:spLocks noChangeArrowheads="1"/>
          </p:cNvSpPr>
          <p:nvPr/>
        </p:nvSpPr>
        <p:spPr bwMode="auto">
          <a:xfrm>
            <a:off x="3457069" y="2823094"/>
            <a:ext cx="86527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1200" dirty="0"/>
              <a:t>Unknown</a:t>
            </a:r>
          </a:p>
        </p:txBody>
      </p:sp>
      <p:cxnSp>
        <p:nvCxnSpPr>
          <p:cNvPr id="41" name="Straight Arrow Connector 40"/>
          <p:cNvCxnSpPr>
            <a:stCxn id="7" idx="3"/>
          </p:cNvCxnSpPr>
          <p:nvPr/>
        </p:nvCxnSpPr>
        <p:spPr bwMode="auto">
          <a:xfrm flipV="1">
            <a:off x="3512437" y="1006323"/>
            <a:ext cx="2046317" cy="1739925"/>
          </a:xfrm>
          <a:prstGeom prst="straightConnector1">
            <a:avLst/>
          </a:prstGeom>
          <a:ln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extBox 289"/>
          <p:cNvSpPr txBox="1">
            <a:spLocks noChangeArrowheads="1"/>
          </p:cNvSpPr>
          <p:nvPr/>
        </p:nvSpPr>
        <p:spPr bwMode="auto">
          <a:xfrm rot="19140000">
            <a:off x="3556839" y="1661591"/>
            <a:ext cx="16865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en-US" sz="1200" i="1" dirty="0">
                <a:latin typeface="+mn-lt"/>
              </a:rPr>
              <a:t>Use Longitudinal </a:t>
            </a:r>
            <a:r>
              <a:rPr lang="en-US" altLang="en-US" sz="1200" i="1" dirty="0" smtClean="0">
                <a:latin typeface="+mn-lt"/>
              </a:rPr>
              <a:t>Claim</a:t>
            </a:r>
            <a:endParaRPr lang="en-US" altLang="en-US" sz="1200" i="1" dirty="0">
              <a:latin typeface="+mn-lt"/>
            </a:endParaRPr>
          </a:p>
        </p:txBody>
      </p:sp>
      <p:sp>
        <p:nvSpPr>
          <p:cNvPr id="43" name="TextBox 42"/>
          <p:cNvSpPr txBox="1"/>
          <p:nvPr/>
        </p:nvSpPr>
        <p:spPr bwMode="auto">
          <a:xfrm>
            <a:off x="7310041" y="2584654"/>
            <a:ext cx="2852316" cy="307777"/>
          </a:xfrm>
          <a:prstGeom prst="rect">
            <a:avLst/>
          </a:prstGeom>
          <a:solidFill>
            <a:srgbClr val="CCFF99"/>
          </a:solidFill>
          <a:ln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400" dirty="0"/>
              <a:t>2. Characterize Bias</a:t>
            </a:r>
          </a:p>
        </p:txBody>
      </p:sp>
      <p:cxnSp>
        <p:nvCxnSpPr>
          <p:cNvPr id="44" name="Straight Arrow Connector 43"/>
          <p:cNvCxnSpPr/>
          <p:nvPr/>
        </p:nvCxnSpPr>
        <p:spPr bwMode="auto">
          <a:xfrm flipH="1">
            <a:off x="8448394" y="2927097"/>
            <a:ext cx="7842" cy="371329"/>
          </a:xfrm>
          <a:prstGeom prst="straightConnector1">
            <a:avLst/>
          </a:prstGeom>
          <a:ln w="381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extBox 292"/>
          <p:cNvSpPr txBox="1">
            <a:spLocks noChangeArrowheads="1"/>
          </p:cNvSpPr>
          <p:nvPr/>
        </p:nvSpPr>
        <p:spPr bwMode="auto">
          <a:xfrm>
            <a:off x="8409757" y="2951317"/>
            <a:ext cx="95486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1200" dirty="0"/>
              <a:t>Negligible</a:t>
            </a:r>
          </a:p>
        </p:txBody>
      </p:sp>
      <p:cxnSp>
        <p:nvCxnSpPr>
          <p:cNvPr id="46" name="Straight Arrow Connector 45"/>
          <p:cNvCxnSpPr/>
          <p:nvPr/>
        </p:nvCxnSpPr>
        <p:spPr bwMode="auto">
          <a:xfrm>
            <a:off x="10017571" y="2927097"/>
            <a:ext cx="127486" cy="387244"/>
          </a:xfrm>
          <a:prstGeom prst="straightConnector1">
            <a:avLst/>
          </a:prstGeom>
          <a:ln w="381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TextBox 294"/>
          <p:cNvSpPr txBox="1">
            <a:spLocks noChangeArrowheads="1"/>
          </p:cNvSpPr>
          <p:nvPr/>
        </p:nvSpPr>
        <p:spPr bwMode="auto">
          <a:xfrm>
            <a:off x="10041604" y="2927208"/>
            <a:ext cx="70259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1200"/>
              <a:t>Known</a:t>
            </a:r>
          </a:p>
        </p:txBody>
      </p:sp>
      <p:sp>
        <p:nvSpPr>
          <p:cNvPr id="48" name="TextBox 295"/>
          <p:cNvSpPr txBox="1">
            <a:spLocks noChangeArrowheads="1"/>
          </p:cNvSpPr>
          <p:nvPr/>
        </p:nvSpPr>
        <p:spPr bwMode="auto">
          <a:xfrm>
            <a:off x="6526799" y="2771827"/>
            <a:ext cx="86527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1200" dirty="0"/>
              <a:t>Unknown</a:t>
            </a:r>
          </a:p>
        </p:txBody>
      </p:sp>
      <p:sp>
        <p:nvSpPr>
          <p:cNvPr id="50" name="TextBox 297"/>
          <p:cNvSpPr txBox="1">
            <a:spLocks noChangeArrowheads="1"/>
          </p:cNvSpPr>
          <p:nvPr/>
        </p:nvSpPr>
        <p:spPr bwMode="auto">
          <a:xfrm>
            <a:off x="7339447" y="2966720"/>
            <a:ext cx="86527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1200" dirty="0"/>
              <a:t>Common</a:t>
            </a:r>
          </a:p>
        </p:txBody>
      </p:sp>
      <p:sp>
        <p:nvSpPr>
          <p:cNvPr id="51" name="TextBox 298"/>
          <p:cNvSpPr txBox="1">
            <a:spLocks noChangeArrowheads="1"/>
          </p:cNvSpPr>
          <p:nvPr/>
        </p:nvSpPr>
        <p:spPr bwMode="auto">
          <a:xfrm rot="3180000">
            <a:off x="6383575" y="1974199"/>
            <a:ext cx="127888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en-US" sz="1200" i="1" dirty="0">
                <a:latin typeface="+mn-lt"/>
              </a:rPr>
              <a:t>Use </a:t>
            </a:r>
            <a:r>
              <a:rPr lang="en-US" altLang="en-US" sz="1200" i="1" dirty="0" smtClean="0">
                <a:latin typeface="+mn-lt"/>
              </a:rPr>
              <a:t>same system</a:t>
            </a:r>
            <a:endParaRPr lang="en-US" altLang="en-US" sz="1200" i="1" dirty="0">
              <a:latin typeface="+mn-lt"/>
            </a:endParaRPr>
          </a:p>
        </p:txBody>
      </p:sp>
      <p:cxnSp>
        <p:nvCxnSpPr>
          <p:cNvPr id="53" name="Straight Arrow Connector 52"/>
          <p:cNvCxnSpPr/>
          <p:nvPr/>
        </p:nvCxnSpPr>
        <p:spPr bwMode="auto">
          <a:xfrm flipH="1">
            <a:off x="7231979" y="2933262"/>
            <a:ext cx="269393" cy="331416"/>
          </a:xfrm>
          <a:prstGeom prst="straightConnector1">
            <a:avLst/>
          </a:prstGeom>
          <a:ln w="381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 bwMode="auto">
          <a:xfrm flipH="1" flipV="1">
            <a:off x="4080665" y="3707578"/>
            <a:ext cx="926056" cy="1"/>
          </a:xfrm>
          <a:prstGeom prst="straightConnector1">
            <a:avLst/>
          </a:prstGeom>
          <a:ln w="381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2" name="TextBox 286"/>
          <p:cNvSpPr txBox="1">
            <a:spLocks noChangeArrowheads="1"/>
          </p:cNvSpPr>
          <p:nvPr/>
        </p:nvSpPr>
        <p:spPr bwMode="auto">
          <a:xfrm>
            <a:off x="4021451" y="3427814"/>
            <a:ext cx="1126592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en-US" sz="1100" dirty="0" smtClean="0"/>
              <a:t>Constant wSD</a:t>
            </a:r>
            <a:endParaRPr lang="en-US" altLang="en-US" sz="1100" dirty="0"/>
          </a:p>
        </p:txBody>
      </p:sp>
      <p:sp>
        <p:nvSpPr>
          <p:cNvPr id="73" name="TextBox 286"/>
          <p:cNvSpPr txBox="1">
            <a:spLocks noChangeArrowheads="1"/>
          </p:cNvSpPr>
          <p:nvPr/>
        </p:nvSpPr>
        <p:spPr bwMode="auto">
          <a:xfrm>
            <a:off x="4030001" y="4351295"/>
            <a:ext cx="1126592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en-US" sz="1100" dirty="0" smtClean="0"/>
              <a:t>Constant wCV</a:t>
            </a:r>
            <a:endParaRPr lang="en-US" altLang="en-US" sz="1100" dirty="0"/>
          </a:p>
        </p:txBody>
      </p:sp>
      <p:cxnSp>
        <p:nvCxnSpPr>
          <p:cNvPr id="77" name="Straight Arrow Connector 76"/>
          <p:cNvCxnSpPr/>
          <p:nvPr/>
        </p:nvCxnSpPr>
        <p:spPr bwMode="auto">
          <a:xfrm flipH="1" flipV="1">
            <a:off x="4098811" y="4646936"/>
            <a:ext cx="926056" cy="1"/>
          </a:xfrm>
          <a:prstGeom prst="straightConnector1">
            <a:avLst/>
          </a:prstGeom>
          <a:ln w="381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 bwMode="auto">
          <a:xfrm flipH="1" flipV="1">
            <a:off x="4099847" y="5562599"/>
            <a:ext cx="926056" cy="1"/>
          </a:xfrm>
          <a:prstGeom prst="straightConnector1">
            <a:avLst/>
          </a:prstGeom>
          <a:ln w="381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9" name="TextBox 286"/>
          <p:cNvSpPr txBox="1">
            <a:spLocks noChangeArrowheads="1"/>
          </p:cNvSpPr>
          <p:nvPr/>
        </p:nvSpPr>
        <p:spPr bwMode="auto">
          <a:xfrm>
            <a:off x="4018912" y="5270438"/>
            <a:ext cx="1126592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en-US" sz="1100" dirty="0" smtClean="0"/>
              <a:t>Multiple </a:t>
            </a:r>
            <a:r>
              <a:rPr lang="en-US" altLang="en-US" sz="1100" dirty="0" err="1" smtClean="0"/>
              <a:t>wCVs</a:t>
            </a:r>
            <a:endParaRPr lang="en-US" altLang="en-US" sz="1100" dirty="0"/>
          </a:p>
        </p:txBody>
      </p:sp>
      <p:cxnSp>
        <p:nvCxnSpPr>
          <p:cNvPr id="80" name="Straight Arrow Connector 79"/>
          <p:cNvCxnSpPr/>
          <p:nvPr/>
        </p:nvCxnSpPr>
        <p:spPr bwMode="auto">
          <a:xfrm flipH="1" flipV="1">
            <a:off x="5440866" y="3707577"/>
            <a:ext cx="365760" cy="1"/>
          </a:xfrm>
          <a:prstGeom prst="straightConnector1">
            <a:avLst/>
          </a:prstGeom>
          <a:ln w="38100"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 bwMode="auto">
          <a:xfrm flipH="1" flipV="1">
            <a:off x="5428559" y="4647013"/>
            <a:ext cx="365760" cy="1"/>
          </a:xfrm>
          <a:prstGeom prst="straightConnector1">
            <a:avLst/>
          </a:prstGeom>
          <a:ln w="38100"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/>
          <p:nvPr/>
        </p:nvCxnSpPr>
        <p:spPr bwMode="auto">
          <a:xfrm flipH="1" flipV="1">
            <a:off x="5412071" y="5562599"/>
            <a:ext cx="365760" cy="1"/>
          </a:xfrm>
          <a:prstGeom prst="straightConnector1">
            <a:avLst/>
          </a:prstGeom>
          <a:ln w="38100"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>
            <a:stCxn id="43" idx="1"/>
          </p:cNvCxnSpPr>
          <p:nvPr/>
        </p:nvCxnSpPr>
        <p:spPr bwMode="auto">
          <a:xfrm flipH="1" flipV="1">
            <a:off x="6511220" y="1672872"/>
            <a:ext cx="798821" cy="1065671"/>
          </a:xfrm>
          <a:prstGeom prst="straightConnector1">
            <a:avLst/>
          </a:prstGeom>
          <a:ln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47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2" grpId="0"/>
      <p:bldP spid="48" grpId="0"/>
      <p:bldP spid="5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152400"/>
            <a:ext cx="11379200" cy="792162"/>
          </a:xfrm>
        </p:spPr>
        <p:txBody>
          <a:bodyPr/>
          <a:lstStyle/>
          <a:p>
            <a:r>
              <a:rPr lang="en-US" dirty="0" smtClean="0"/>
              <a:t>Claim Scope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990600"/>
            <a:ext cx="11379200" cy="5059364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Approaches to characteristics that degrade performance</a:t>
            </a:r>
          </a:p>
          <a:p>
            <a:pPr lvl="1"/>
            <a:r>
              <a:rPr lang="en-US" dirty="0"/>
              <a:t>Head </a:t>
            </a:r>
            <a:r>
              <a:rPr lang="en-US" dirty="0" smtClean="0"/>
              <a:t>motion, small lesions, spiculated lesions</a:t>
            </a:r>
          </a:p>
          <a:p>
            <a:pPr lvl="4"/>
            <a:endParaRPr lang="en-US" sz="1000" dirty="0" smtClean="0"/>
          </a:p>
          <a:p>
            <a:r>
              <a:rPr lang="en-US" dirty="0" smtClean="0"/>
              <a:t>Control/compensate</a:t>
            </a:r>
          </a:p>
          <a:p>
            <a:pPr lvl="1"/>
            <a:r>
              <a:rPr lang="en-US" i="1" dirty="0" smtClean="0"/>
              <a:t>Profile requires head immobilizer or motion compensation</a:t>
            </a:r>
          </a:p>
          <a:p>
            <a:r>
              <a:rPr lang="en-US" dirty="0" smtClean="0"/>
              <a:t>Separate claims for different subpopulations</a:t>
            </a:r>
          </a:p>
          <a:p>
            <a:pPr lvl="1"/>
            <a:r>
              <a:rPr lang="en-US" i="1" dirty="0" smtClean="0"/>
              <a:t>Claim 1: wCV=0.11 for 50mm lesions</a:t>
            </a:r>
          </a:p>
          <a:p>
            <a:pPr lvl="1"/>
            <a:r>
              <a:rPr lang="en-US" i="1" dirty="0" smtClean="0"/>
              <a:t>Claim 2: wCV=0.25 for 10mm lesions</a:t>
            </a:r>
          </a:p>
          <a:p>
            <a:r>
              <a:rPr lang="en-US" dirty="0" smtClean="0"/>
              <a:t>Exclude subpopulation from claim</a:t>
            </a:r>
          </a:p>
          <a:p>
            <a:pPr lvl="1"/>
            <a:r>
              <a:rPr lang="en-US" i="1" dirty="0" smtClean="0"/>
              <a:t>Claim holds for non-spiculated lesions</a:t>
            </a:r>
            <a:endParaRPr lang="en-US" i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RSNA 2016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26732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Conformance Testing Sample Size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1143000"/>
            <a:ext cx="11379200" cy="4754563"/>
          </a:xfrm>
        </p:spPr>
        <p:txBody>
          <a:bodyPr/>
          <a:lstStyle/>
          <a:p>
            <a:r>
              <a:rPr lang="en-US" dirty="0" smtClean="0"/>
              <a:t>If claim </a:t>
            </a:r>
            <a:r>
              <a:rPr lang="en-US" dirty="0"/>
              <a:t>performance target is </a:t>
            </a:r>
            <a:r>
              <a:rPr lang="en-US" dirty="0" smtClean="0"/>
              <a:t>wSD=7 (</a:t>
            </a:r>
            <a:r>
              <a:rPr lang="en-US" i="1" dirty="0" smtClean="0"/>
              <a:t>Perc </a:t>
            </a:r>
            <a:r>
              <a:rPr lang="en-US" i="1" dirty="0"/>
              <a:t>15 </a:t>
            </a:r>
            <a:r>
              <a:rPr lang="en-US" i="1" dirty="0" smtClean="0"/>
              <a:t>Profile</a:t>
            </a:r>
            <a:r>
              <a:rPr lang="en-US" dirty="0"/>
              <a:t>)</a:t>
            </a:r>
          </a:p>
          <a:p>
            <a:pPr lvl="1"/>
            <a:r>
              <a:rPr lang="en-US" dirty="0" smtClean="0"/>
              <a:t>For actors with an expected performance of wSD=4.0,</a:t>
            </a:r>
            <a:br>
              <a:rPr lang="en-US" dirty="0" smtClean="0"/>
            </a:br>
            <a:r>
              <a:rPr lang="en-US" dirty="0" smtClean="0"/>
              <a:t>demonstrating conformance to </a:t>
            </a:r>
            <a:r>
              <a:rPr lang="en-US" dirty="0"/>
              <a:t>wSD </a:t>
            </a:r>
            <a:r>
              <a:rPr lang="en-US" u="sng" dirty="0"/>
              <a:t>&lt;</a:t>
            </a:r>
            <a:r>
              <a:rPr lang="en-US" dirty="0" smtClean="0"/>
              <a:t>7 only needs </a:t>
            </a:r>
            <a:r>
              <a:rPr lang="en-US" dirty="0"/>
              <a:t>≈13 </a:t>
            </a:r>
            <a:r>
              <a:rPr lang="en-US" dirty="0" smtClean="0"/>
              <a:t>subjects</a:t>
            </a:r>
          </a:p>
          <a:p>
            <a:pPr lvl="5"/>
            <a:endParaRPr lang="en-US" sz="1400" dirty="0"/>
          </a:p>
          <a:p>
            <a:r>
              <a:rPr lang="en-US" dirty="0" smtClean="0"/>
              <a:t>If claim </a:t>
            </a:r>
            <a:r>
              <a:rPr lang="en-US" dirty="0"/>
              <a:t>performance target </a:t>
            </a:r>
            <a:r>
              <a:rPr lang="en-US" dirty="0" smtClean="0"/>
              <a:t>is wCV=8</a:t>
            </a:r>
            <a:r>
              <a:rPr lang="en-US" dirty="0"/>
              <a:t>%</a:t>
            </a:r>
            <a:r>
              <a:rPr lang="en-US" dirty="0" smtClean="0"/>
              <a:t> (</a:t>
            </a:r>
            <a:r>
              <a:rPr lang="en-US" i="1" dirty="0" smtClean="0"/>
              <a:t>CT </a:t>
            </a:r>
            <a:r>
              <a:rPr lang="en-US" i="1" dirty="0"/>
              <a:t>Volumetry </a:t>
            </a:r>
            <a:r>
              <a:rPr lang="en-US" i="1" dirty="0" smtClean="0"/>
              <a:t>Profile</a:t>
            </a:r>
            <a:r>
              <a:rPr lang="en-US" dirty="0" smtClean="0"/>
              <a:t>)</a:t>
            </a:r>
            <a:endParaRPr lang="en-US" dirty="0"/>
          </a:p>
          <a:p>
            <a:pPr lvl="1"/>
            <a:r>
              <a:rPr lang="en-US" dirty="0"/>
              <a:t>For actors with </a:t>
            </a:r>
            <a:r>
              <a:rPr lang="en-US" dirty="0" smtClean="0"/>
              <a:t>expected wCV=5</a:t>
            </a:r>
            <a:r>
              <a:rPr lang="en-US" dirty="0"/>
              <a:t>%, need ≈17 subjects</a:t>
            </a:r>
          </a:p>
          <a:p>
            <a:pPr lvl="1"/>
            <a:r>
              <a:rPr lang="en-US" dirty="0"/>
              <a:t>For actors with expected </a:t>
            </a:r>
            <a:r>
              <a:rPr lang="en-US" dirty="0" smtClean="0"/>
              <a:t>wCV=6</a:t>
            </a:r>
            <a:r>
              <a:rPr lang="en-US" dirty="0"/>
              <a:t>%, need ≈43 subjects</a:t>
            </a:r>
          </a:p>
          <a:p>
            <a:pPr lvl="1"/>
            <a:r>
              <a:rPr lang="en-US" dirty="0"/>
              <a:t>For actors with expected </a:t>
            </a:r>
            <a:r>
              <a:rPr lang="en-US" dirty="0" smtClean="0"/>
              <a:t>wCV=7</a:t>
            </a:r>
            <a:r>
              <a:rPr lang="en-US" dirty="0"/>
              <a:t>%, need ≈190 </a:t>
            </a:r>
            <a:r>
              <a:rPr lang="en-US" dirty="0" smtClean="0"/>
              <a:t>subjects</a:t>
            </a:r>
          </a:p>
          <a:p>
            <a:pPr lvl="5"/>
            <a:endParaRPr lang="en-US" dirty="0"/>
          </a:p>
          <a:p>
            <a:r>
              <a:rPr lang="en-US" dirty="0" smtClean="0"/>
              <a:t>Be cautious about setting aggressive performance targets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RSNA 2016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56217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 Papers: </a:t>
            </a:r>
            <a:r>
              <a:rPr lang="en-US" dirty="0"/>
              <a:t>Introduction to Metrology Series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1295401"/>
            <a:ext cx="9702800" cy="4830764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Statistical </a:t>
            </a:r>
            <a:r>
              <a:rPr lang="en-US" b="1" dirty="0"/>
              <a:t>Methods in Medical </a:t>
            </a:r>
            <a:r>
              <a:rPr lang="en-US" b="1" dirty="0" smtClean="0"/>
              <a:t>Research, </a:t>
            </a:r>
            <a:r>
              <a:rPr lang="en-US" b="1" dirty="0"/>
              <a:t>May </a:t>
            </a:r>
            <a:r>
              <a:rPr lang="en-US" b="1" dirty="0" smtClean="0"/>
              <a:t>2014:</a:t>
            </a:r>
            <a:endParaRPr lang="en-US" dirty="0"/>
          </a:p>
          <a:p>
            <a:r>
              <a:rPr lang="en-US" sz="2400" b="1" dirty="0"/>
              <a:t>The Emerging Science of Quantitative Imaging Biomarkers</a:t>
            </a:r>
            <a:r>
              <a:rPr lang="en-US" sz="2400" dirty="0"/>
              <a:t>: </a:t>
            </a:r>
            <a:r>
              <a:rPr lang="en-US" sz="2400" b="1" dirty="0"/>
              <a:t>Terminology and Definitions for Scientific Studies and Regulatory Submissions</a:t>
            </a:r>
            <a:r>
              <a:rPr lang="en-US" sz="2400" dirty="0"/>
              <a:t> </a:t>
            </a:r>
          </a:p>
          <a:p>
            <a:r>
              <a:rPr lang="en-US" sz="2400" b="1" dirty="0"/>
              <a:t>Quantitative Imaging Biomarkers: A Review of Statistical Methods for Technical Performance Assessment</a:t>
            </a:r>
          </a:p>
          <a:p>
            <a:r>
              <a:rPr lang="en-US" sz="2400" b="1" dirty="0"/>
              <a:t>Quantitative Imaging Biomarkers:</a:t>
            </a:r>
            <a:r>
              <a:rPr lang="en-US" sz="2400" dirty="0"/>
              <a:t> </a:t>
            </a:r>
            <a:r>
              <a:rPr lang="en-US" sz="2400" b="1" dirty="0"/>
              <a:t>A Review of Statistical Methods for Computer Algorithm Comparisons</a:t>
            </a:r>
            <a:r>
              <a:rPr lang="en-US" sz="2400" dirty="0"/>
              <a:t> </a:t>
            </a:r>
          </a:p>
          <a:p>
            <a:r>
              <a:rPr lang="en-US" sz="2400" b="1" dirty="0"/>
              <a:t>Statistical Issues in the Comparison of Quantitative Imaging Biomarker Algorithms using Pulmonary Nodule Volume as an Example</a:t>
            </a:r>
          </a:p>
          <a:p>
            <a:r>
              <a:rPr lang="en-US" sz="2400" b="1" dirty="0"/>
              <a:t>Meta-Analysis of the Technical Performance of an Imaging Procedure: Guidelines and Statistical </a:t>
            </a:r>
            <a:r>
              <a:rPr lang="en-US" sz="2400" b="1" dirty="0" smtClean="0"/>
              <a:t>Methodology</a:t>
            </a:r>
            <a:endParaRPr lang="en-US" sz="2400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RSNA 2016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43142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76600" y="1371600"/>
            <a:ext cx="5236918" cy="3487214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RSNA 2016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78747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Rectangle 102"/>
          <p:cNvSpPr/>
          <p:nvPr/>
        </p:nvSpPr>
        <p:spPr>
          <a:xfrm>
            <a:off x="1524000" y="838200"/>
            <a:ext cx="9144000" cy="5414963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45064" name="Group 45063"/>
          <p:cNvGrpSpPr>
            <a:grpSpLocks/>
          </p:cNvGrpSpPr>
          <p:nvPr/>
        </p:nvGrpSpPr>
        <p:grpSpPr bwMode="auto">
          <a:xfrm>
            <a:off x="7112000" y="1733551"/>
            <a:ext cx="1644650" cy="1692275"/>
            <a:chOff x="5752100" y="1863432"/>
            <a:chExt cx="1644982" cy="1691733"/>
          </a:xfrm>
        </p:grpSpPr>
        <p:pic>
          <p:nvPicPr>
            <p:cNvPr id="12385" name="Picture 4506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52100" y="1863432"/>
              <a:ext cx="1644982" cy="16917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991" name="Content Placeholder 2"/>
            <p:cNvSpPr txBox="1">
              <a:spLocks noChangeAspect="1"/>
            </p:cNvSpPr>
            <p:nvPr/>
          </p:nvSpPr>
          <p:spPr bwMode="auto">
            <a:xfrm>
              <a:off x="6202066" y="2378830"/>
              <a:ext cx="912395" cy="659573"/>
            </a:xfrm>
            <a:prstGeom prst="rect">
              <a:avLst/>
            </a:prstGeom>
            <a:noFill/>
            <a:ln>
              <a:noFill/>
            </a:ln>
            <a:scene3d>
              <a:camera prst="orthographicFront">
                <a:rot lat="900000" lon="2100000" rev="0"/>
              </a:camera>
              <a:lightRig rig="threePt" dir="t"/>
            </a:scene3d>
            <a:sp3d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5715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defTabSz="457200" eaLnBrk="1" fontAlgn="auto" hangingPunct="1">
                <a:spcAft>
                  <a:spcPts val="0"/>
                </a:spcAft>
                <a:buNone/>
                <a:defRPr/>
              </a:pPr>
              <a:r>
                <a:rPr lang="en-US" altLang="en-US" sz="1800" dirty="0">
                  <a:solidFill>
                    <a:prstClr val="black"/>
                  </a:solidFill>
                  <a:cs typeface="+mn-cs"/>
                </a:rPr>
                <a:t>QIBA</a:t>
              </a:r>
              <a:br>
                <a:rPr lang="en-US" altLang="en-US" sz="1800" dirty="0">
                  <a:solidFill>
                    <a:prstClr val="black"/>
                  </a:solidFill>
                  <a:cs typeface="+mn-cs"/>
                </a:rPr>
              </a:br>
              <a:r>
                <a:rPr lang="en-US" altLang="en-US" sz="1800" dirty="0">
                  <a:solidFill>
                    <a:prstClr val="black"/>
                  </a:solidFill>
                  <a:cs typeface="+mn-cs"/>
                </a:rPr>
                <a:t>Profile</a:t>
              </a:r>
            </a:p>
          </p:txBody>
        </p:sp>
      </p:grpSp>
      <p:pic>
        <p:nvPicPr>
          <p:cNvPr id="85" name="Picture 19" descr="icon_doctor"/>
          <p:cNvPicPr>
            <a:picLocks noChangeAspect="1" noChangeArrowheads="1"/>
          </p:cNvPicPr>
          <p:nvPr/>
        </p:nvPicPr>
        <p:blipFill rotWithShape="1">
          <a:blip r:embed="rId4"/>
          <a:srcRect l="12905" r="19172"/>
          <a:stretch/>
        </p:blipFill>
        <p:spPr bwMode="auto">
          <a:xfrm>
            <a:off x="1631950" y="4478338"/>
            <a:ext cx="1004888" cy="108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45059" name="Rectangle 45058"/>
          <p:cNvSpPr>
            <a:spLocks/>
          </p:cNvSpPr>
          <p:nvPr/>
        </p:nvSpPr>
        <p:spPr>
          <a:xfrm>
            <a:off x="3179763" y="1911350"/>
            <a:ext cx="182562" cy="1327150"/>
          </a:xfrm>
          <a:prstGeom prst="rect">
            <a:avLst/>
          </a:prstGeom>
          <a:solidFill>
            <a:srgbClr val="FF0000"/>
          </a:solidFill>
          <a:ln w="22225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Rectangle 1"/>
          <p:cNvSpPr>
            <a:spLocks noChangeAspect="1"/>
          </p:cNvSpPr>
          <p:nvPr/>
        </p:nvSpPr>
        <p:spPr>
          <a:xfrm>
            <a:off x="3587750" y="1130301"/>
            <a:ext cx="439738" cy="1169987"/>
          </a:xfrm>
          <a:prstGeom prst="rect">
            <a:avLst/>
          </a:prstGeom>
          <a:solidFill>
            <a:srgbClr val="C1BE3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lIns="0" tIns="0" rIns="0" bIns="0" anchor="ctr" anchorCtr="1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Treat</a:t>
            </a:r>
          </a:p>
        </p:txBody>
      </p:sp>
      <p:sp>
        <p:nvSpPr>
          <p:cNvPr id="16" name="Rectangle 15"/>
          <p:cNvSpPr>
            <a:spLocks noChangeAspect="1"/>
          </p:cNvSpPr>
          <p:nvPr/>
        </p:nvSpPr>
        <p:spPr>
          <a:xfrm>
            <a:off x="3587750" y="2300287"/>
            <a:ext cx="439738" cy="10668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lIns="0" tIns="0" rIns="0" bIns="0" anchor="ctr" anchorCtr="1"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Wait</a:t>
            </a:r>
          </a:p>
        </p:txBody>
      </p:sp>
      <p:pic>
        <p:nvPicPr>
          <p:cNvPr id="19" name="Picture 19" descr="icon_doctor"/>
          <p:cNvPicPr>
            <a:picLocks noChangeAspect="1" noChangeArrowheads="1"/>
          </p:cNvPicPr>
          <p:nvPr/>
        </p:nvPicPr>
        <p:blipFill rotWithShape="1">
          <a:blip r:embed="rId4"/>
          <a:srcRect l="12905" r="19172"/>
          <a:stretch/>
        </p:blipFill>
        <p:spPr bwMode="auto">
          <a:xfrm>
            <a:off x="1616075" y="1801812"/>
            <a:ext cx="1004888" cy="108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grpSp>
        <p:nvGrpSpPr>
          <p:cNvPr id="12298" name="Group 8"/>
          <p:cNvGrpSpPr>
            <a:grpSpLocks/>
          </p:cNvGrpSpPr>
          <p:nvPr/>
        </p:nvGrpSpPr>
        <p:grpSpPr bwMode="auto">
          <a:xfrm>
            <a:off x="3114675" y="1130300"/>
            <a:ext cx="304800" cy="2235200"/>
            <a:chOff x="1589930" y="1432023"/>
            <a:chExt cx="304800" cy="2234960"/>
          </a:xfrm>
        </p:grpSpPr>
        <p:cxnSp>
          <p:nvCxnSpPr>
            <p:cNvPr id="6" name="Straight Connector 5"/>
            <p:cNvCxnSpPr/>
            <p:nvPr/>
          </p:nvCxnSpPr>
          <p:spPr bwMode="auto">
            <a:xfrm>
              <a:off x="1742330" y="1433610"/>
              <a:ext cx="0" cy="223337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 bwMode="auto">
            <a:xfrm>
              <a:off x="1653430" y="1543136"/>
              <a:ext cx="182563" cy="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 bwMode="auto">
            <a:xfrm>
              <a:off x="1589930" y="1432023"/>
              <a:ext cx="3048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 bwMode="auto">
            <a:xfrm>
              <a:off x="1589930" y="3666983"/>
              <a:ext cx="3048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 bwMode="auto">
            <a:xfrm>
              <a:off x="1656605" y="1655836"/>
              <a:ext cx="182563" cy="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 bwMode="auto">
            <a:xfrm>
              <a:off x="1656605" y="1766949"/>
              <a:ext cx="182563" cy="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 bwMode="auto">
            <a:xfrm>
              <a:off x="1656605" y="1879650"/>
              <a:ext cx="182563" cy="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 bwMode="auto">
            <a:xfrm>
              <a:off x="1656605" y="1990763"/>
              <a:ext cx="182563" cy="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 bwMode="auto">
            <a:xfrm>
              <a:off x="1656605" y="2101876"/>
              <a:ext cx="182563" cy="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 bwMode="auto">
            <a:xfrm>
              <a:off x="1656605" y="2214576"/>
              <a:ext cx="182563" cy="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 bwMode="auto">
            <a:xfrm>
              <a:off x="1656605" y="2325689"/>
              <a:ext cx="182563" cy="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 bwMode="auto">
            <a:xfrm>
              <a:off x="1656605" y="2438390"/>
              <a:ext cx="182563" cy="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 bwMode="auto">
            <a:xfrm>
              <a:off x="1656605" y="2549503"/>
              <a:ext cx="182563" cy="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 bwMode="auto">
            <a:xfrm>
              <a:off x="1656605" y="2660616"/>
              <a:ext cx="182563" cy="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 bwMode="auto">
            <a:xfrm>
              <a:off x="1656605" y="2773316"/>
              <a:ext cx="182563" cy="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 bwMode="auto">
            <a:xfrm>
              <a:off x="1656605" y="2884429"/>
              <a:ext cx="182563" cy="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 bwMode="auto">
            <a:xfrm>
              <a:off x="1656605" y="2997130"/>
              <a:ext cx="182563" cy="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 bwMode="auto">
            <a:xfrm>
              <a:off x="1656605" y="3108243"/>
              <a:ext cx="182563" cy="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 bwMode="auto">
            <a:xfrm>
              <a:off x="1656605" y="3219356"/>
              <a:ext cx="182563" cy="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 bwMode="auto">
            <a:xfrm>
              <a:off x="1656605" y="3332056"/>
              <a:ext cx="182563" cy="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 bwMode="auto">
            <a:xfrm>
              <a:off x="1656605" y="3443169"/>
              <a:ext cx="182563" cy="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 bwMode="auto">
            <a:xfrm>
              <a:off x="1656605" y="3555870"/>
              <a:ext cx="182563" cy="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Straight Connector 14"/>
          <p:cNvCxnSpPr>
            <a:cxnSpLocks noChangeAspect="1"/>
          </p:cNvCxnSpPr>
          <p:nvPr/>
        </p:nvCxnSpPr>
        <p:spPr>
          <a:xfrm flipH="1">
            <a:off x="3028950" y="2300287"/>
            <a:ext cx="584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057" name="Multiply 45056"/>
          <p:cNvSpPr>
            <a:spLocks noChangeAspect="1"/>
          </p:cNvSpPr>
          <p:nvPr/>
        </p:nvSpPr>
        <p:spPr>
          <a:xfrm>
            <a:off x="3170238" y="2474913"/>
            <a:ext cx="182562" cy="220663"/>
          </a:xfrm>
          <a:prstGeom prst="mathMultiply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5" name="Content Placeholder 2"/>
          <p:cNvSpPr txBox="1">
            <a:spLocks/>
          </p:cNvSpPr>
          <p:nvPr/>
        </p:nvSpPr>
        <p:spPr bwMode="auto">
          <a:xfrm>
            <a:off x="1524001" y="3179762"/>
            <a:ext cx="1127125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57150">
              <a:spcBef>
                <a:spcPct val="20000"/>
              </a:spcBef>
              <a:buBlip>
                <a:blip r:embed="rId5"/>
              </a:buBlip>
              <a:defRPr sz="2400">
                <a:solidFill>
                  <a:schemeClr val="tx1"/>
                </a:solidFill>
                <a:latin typeface="Franklin Gothic Medium" panose="020B0603020102020204" pitchFamily="34" charset="0"/>
              </a:defRPr>
            </a:lvl1pPr>
            <a:lvl2pPr marL="742950" indent="-285750">
              <a:spcBef>
                <a:spcPct val="20000"/>
              </a:spcBef>
              <a:buBlip>
                <a:blip r:embed="rId5"/>
              </a:buBlip>
              <a:defRPr sz="2000">
                <a:solidFill>
                  <a:schemeClr val="tx1"/>
                </a:solidFill>
                <a:latin typeface="Franklin Gothic Medium" panose="020B0603020102020204" pitchFamily="34" charset="0"/>
              </a:defRPr>
            </a:lvl2pPr>
            <a:lvl3pPr marL="1143000" indent="-228600">
              <a:spcBef>
                <a:spcPct val="20000"/>
              </a:spcBef>
              <a:buBlip>
                <a:blip r:embed="rId5"/>
              </a:buBlip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3pPr>
            <a:lvl4pPr marL="1600200" indent="-228600">
              <a:spcBef>
                <a:spcPct val="20000"/>
              </a:spcBef>
              <a:buBlip>
                <a:blip r:embed="rId5"/>
              </a:buBlip>
              <a:defRPr sz="1600">
                <a:solidFill>
                  <a:schemeClr val="tx1"/>
                </a:solidFill>
                <a:latin typeface="Franklin Gothic Medium" panose="020B0603020102020204" pitchFamily="34" charset="0"/>
              </a:defRPr>
            </a:lvl4pPr>
            <a:lvl5pPr marL="2057400" indent="-228600">
              <a:spcBef>
                <a:spcPct val="20000"/>
              </a:spcBef>
              <a:buBlip>
                <a:blip r:embed="rId5"/>
              </a:buBlip>
              <a:defRPr sz="1400">
                <a:solidFill>
                  <a:schemeClr val="tx1"/>
                </a:solidFill>
                <a:latin typeface="Franklin Gothic Medium" panose="020B06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1400">
                <a:solidFill>
                  <a:schemeClr val="tx1"/>
                </a:solidFill>
                <a:latin typeface="Franklin Gothic Medium" panose="020B06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1400">
                <a:solidFill>
                  <a:schemeClr val="tx1"/>
                </a:solidFill>
                <a:latin typeface="Franklin Gothic Medium" panose="020B06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1400">
                <a:solidFill>
                  <a:schemeClr val="tx1"/>
                </a:solidFill>
                <a:latin typeface="Franklin Gothic Medium" panose="020B06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1400">
                <a:solidFill>
                  <a:schemeClr val="tx1"/>
                </a:solidFill>
                <a:latin typeface="Franklin Gothic Medium" panose="020B0603020102020204" pitchFamily="34" charset="0"/>
              </a:defRPr>
            </a:lvl9pPr>
          </a:lstStyle>
          <a:p>
            <a:pPr algn="ctr" defTabSz="457200" eaLnBrk="1" fontAlgn="auto" hangingPunct="1">
              <a:spcAft>
                <a:spcPts val="0"/>
              </a:spcAft>
              <a:buNone/>
              <a:defRPr/>
            </a:pPr>
            <a:r>
              <a:rPr lang="en-US" altLang="en-US" sz="1600" dirty="0">
                <a:solidFill>
                  <a:prstClr val="black"/>
                </a:solidFill>
                <a:latin typeface="Calibri" panose="020F0502020204030204" pitchFamily="34" charset="0"/>
                <a:cs typeface="+mn-cs"/>
              </a:rPr>
              <a:t>Measure = 7</a:t>
            </a:r>
          </a:p>
        </p:txBody>
      </p:sp>
      <p:sp>
        <p:nvSpPr>
          <p:cNvPr id="48" name="Content Placeholder 2"/>
          <p:cNvSpPr txBox="1">
            <a:spLocks/>
          </p:cNvSpPr>
          <p:nvPr/>
        </p:nvSpPr>
        <p:spPr bwMode="auto">
          <a:xfrm>
            <a:off x="2592388" y="3173413"/>
            <a:ext cx="387350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57150">
              <a:spcBef>
                <a:spcPct val="20000"/>
              </a:spcBef>
              <a:buBlip>
                <a:blip r:embed="rId5"/>
              </a:buBlip>
              <a:defRPr sz="2400">
                <a:solidFill>
                  <a:schemeClr val="tx1"/>
                </a:solidFill>
                <a:latin typeface="Franklin Gothic Medium" panose="020B0603020102020204" pitchFamily="34" charset="0"/>
              </a:defRPr>
            </a:lvl1pPr>
            <a:lvl2pPr marL="742950" indent="-285750">
              <a:spcBef>
                <a:spcPct val="20000"/>
              </a:spcBef>
              <a:buBlip>
                <a:blip r:embed="rId5"/>
              </a:buBlip>
              <a:defRPr sz="2000">
                <a:solidFill>
                  <a:schemeClr val="tx1"/>
                </a:solidFill>
                <a:latin typeface="Franklin Gothic Medium" panose="020B0603020102020204" pitchFamily="34" charset="0"/>
              </a:defRPr>
            </a:lvl2pPr>
            <a:lvl3pPr marL="1143000" indent="-228600">
              <a:spcBef>
                <a:spcPct val="20000"/>
              </a:spcBef>
              <a:buBlip>
                <a:blip r:embed="rId5"/>
              </a:buBlip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3pPr>
            <a:lvl4pPr marL="1600200" indent="-228600">
              <a:spcBef>
                <a:spcPct val="20000"/>
              </a:spcBef>
              <a:buBlip>
                <a:blip r:embed="rId5"/>
              </a:buBlip>
              <a:defRPr sz="1600">
                <a:solidFill>
                  <a:schemeClr val="tx1"/>
                </a:solidFill>
                <a:latin typeface="Franklin Gothic Medium" panose="020B0603020102020204" pitchFamily="34" charset="0"/>
              </a:defRPr>
            </a:lvl4pPr>
            <a:lvl5pPr marL="2057400" indent="-228600">
              <a:spcBef>
                <a:spcPct val="20000"/>
              </a:spcBef>
              <a:buBlip>
                <a:blip r:embed="rId5"/>
              </a:buBlip>
              <a:defRPr sz="1400">
                <a:solidFill>
                  <a:schemeClr val="tx1"/>
                </a:solidFill>
                <a:latin typeface="Franklin Gothic Medium" panose="020B06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1400">
                <a:solidFill>
                  <a:schemeClr val="tx1"/>
                </a:solidFill>
                <a:latin typeface="Franklin Gothic Medium" panose="020B06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1400">
                <a:solidFill>
                  <a:schemeClr val="tx1"/>
                </a:solidFill>
                <a:latin typeface="Franklin Gothic Medium" panose="020B06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1400">
                <a:solidFill>
                  <a:schemeClr val="tx1"/>
                </a:solidFill>
                <a:latin typeface="Franklin Gothic Medium" panose="020B06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1400">
                <a:solidFill>
                  <a:schemeClr val="tx1"/>
                </a:solidFill>
                <a:latin typeface="Franklin Gothic Medium" panose="020B0603020102020204" pitchFamily="34" charset="0"/>
              </a:defRPr>
            </a:lvl9pPr>
          </a:lstStyle>
          <a:p>
            <a:pPr algn="ctr" defTabSz="457200" eaLnBrk="1" fontAlgn="auto" hangingPunct="1">
              <a:spcAft>
                <a:spcPts val="0"/>
              </a:spcAft>
              <a:buNone/>
              <a:defRPr/>
            </a:pPr>
            <a:r>
              <a:rPr lang="en-US" altLang="en-US" sz="1600" dirty="0">
                <a:solidFill>
                  <a:prstClr val="black"/>
                </a:solidFill>
                <a:latin typeface="Calibri" panose="020F0502020204030204" pitchFamily="34" charset="0"/>
                <a:cs typeface="+mn-cs"/>
              </a:rPr>
              <a:t>±6</a:t>
            </a:r>
          </a:p>
        </p:txBody>
      </p:sp>
      <p:sp>
        <p:nvSpPr>
          <p:cNvPr id="49" name="TextBox 15"/>
          <p:cNvSpPr txBox="1">
            <a:spLocks noChangeAspect="1" noChangeArrowheads="1"/>
          </p:cNvSpPr>
          <p:nvPr/>
        </p:nvSpPr>
        <p:spPr bwMode="auto">
          <a:xfrm>
            <a:off x="2470151" y="1433513"/>
            <a:ext cx="360363" cy="66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Blip>
                <a:blip r:embed="rId5"/>
              </a:buBlip>
              <a:defRPr sz="2400">
                <a:solidFill>
                  <a:schemeClr val="tx1"/>
                </a:solidFill>
                <a:latin typeface="Franklin Gothic Medium" panose="020B0603020102020204" pitchFamily="34" charset="0"/>
              </a:defRPr>
            </a:lvl1pPr>
            <a:lvl2pPr marL="742950" indent="-285750">
              <a:spcBef>
                <a:spcPct val="20000"/>
              </a:spcBef>
              <a:buBlip>
                <a:blip r:embed="rId5"/>
              </a:buBlip>
              <a:defRPr sz="2000">
                <a:solidFill>
                  <a:schemeClr val="tx1"/>
                </a:solidFill>
                <a:latin typeface="Franklin Gothic Medium" panose="020B0603020102020204" pitchFamily="34" charset="0"/>
              </a:defRPr>
            </a:lvl2pPr>
            <a:lvl3pPr marL="1143000" indent="-228600">
              <a:spcBef>
                <a:spcPct val="20000"/>
              </a:spcBef>
              <a:buBlip>
                <a:blip r:embed="rId5"/>
              </a:buBlip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3pPr>
            <a:lvl4pPr marL="1600200" indent="-228600">
              <a:spcBef>
                <a:spcPct val="20000"/>
              </a:spcBef>
              <a:buBlip>
                <a:blip r:embed="rId5"/>
              </a:buBlip>
              <a:defRPr sz="1600">
                <a:solidFill>
                  <a:schemeClr val="tx1"/>
                </a:solidFill>
                <a:latin typeface="Franklin Gothic Medium" panose="020B0603020102020204" pitchFamily="34" charset="0"/>
              </a:defRPr>
            </a:lvl4pPr>
            <a:lvl5pPr marL="2057400" indent="-228600">
              <a:spcBef>
                <a:spcPct val="20000"/>
              </a:spcBef>
              <a:buBlip>
                <a:blip r:embed="rId5"/>
              </a:buBlip>
              <a:defRPr sz="1400">
                <a:solidFill>
                  <a:schemeClr val="tx1"/>
                </a:solidFill>
                <a:latin typeface="Franklin Gothic Medium" panose="020B06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1400">
                <a:solidFill>
                  <a:schemeClr val="tx1"/>
                </a:solidFill>
                <a:latin typeface="Franklin Gothic Medium" panose="020B06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1400">
                <a:solidFill>
                  <a:schemeClr val="tx1"/>
                </a:solidFill>
                <a:latin typeface="Franklin Gothic Medium" panose="020B06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1400">
                <a:solidFill>
                  <a:schemeClr val="tx1"/>
                </a:solidFill>
                <a:latin typeface="Franklin Gothic Medium" panose="020B06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1400">
                <a:solidFill>
                  <a:schemeClr val="tx1"/>
                </a:solidFill>
                <a:latin typeface="Franklin Gothic Medium" panose="020B0603020102020204" pitchFamily="34" charset="0"/>
              </a:defRPr>
            </a:lvl9pPr>
          </a:lstStyle>
          <a:p>
            <a:pPr algn="ctr" defTabSz="457200" eaLnBrk="1" fontAlgn="auto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en-US" altLang="en-US" sz="3600" b="1">
                <a:solidFill>
                  <a:prstClr val="black"/>
                </a:solidFill>
                <a:latin typeface="Arial" panose="020B0604020202020204" pitchFamily="34" charset="0"/>
                <a:cs typeface="+mn-cs"/>
              </a:rPr>
              <a:t>?</a:t>
            </a:r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4203700" y="1123951"/>
            <a:ext cx="0" cy="4776787"/>
          </a:xfrm>
          <a:prstGeom prst="line">
            <a:avLst/>
          </a:prstGeom>
          <a:solidFill>
            <a:schemeClr val="bg1"/>
          </a:solidFill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" name="Straight Connector 41"/>
          <p:cNvCxnSpPr/>
          <p:nvPr/>
        </p:nvCxnSpPr>
        <p:spPr bwMode="auto">
          <a:xfrm>
            <a:off x="7256463" y="1111251"/>
            <a:ext cx="0" cy="4776787"/>
          </a:xfrm>
          <a:prstGeom prst="line">
            <a:avLst/>
          </a:prstGeom>
          <a:solidFill>
            <a:schemeClr val="bg1"/>
          </a:solidFill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636714" y="1047750"/>
            <a:ext cx="1012825" cy="368300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9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>
                <a:solidFill>
                  <a:prstClr val="black"/>
                </a:solidFill>
                <a:cs typeface="+mn-cs"/>
              </a:rPr>
              <a:t>Problem</a:t>
            </a:r>
          </a:p>
        </p:txBody>
      </p:sp>
      <p:sp>
        <p:nvSpPr>
          <p:cNvPr id="46" name="TextBox 45"/>
          <p:cNvSpPr txBox="1">
            <a:spLocks noChangeArrowheads="1"/>
          </p:cNvSpPr>
          <p:nvPr/>
        </p:nvSpPr>
        <p:spPr bwMode="auto">
          <a:xfrm>
            <a:off x="4354514" y="1047750"/>
            <a:ext cx="1012825" cy="368300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9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>
                <a:solidFill>
                  <a:prstClr val="black"/>
                </a:solidFill>
                <a:cs typeface="+mn-cs"/>
              </a:rPr>
              <a:t>Analysis</a:t>
            </a:r>
          </a:p>
        </p:txBody>
      </p:sp>
      <p:sp>
        <p:nvSpPr>
          <p:cNvPr id="50" name="TextBox 49"/>
          <p:cNvSpPr txBox="1">
            <a:spLocks noChangeArrowheads="1"/>
          </p:cNvSpPr>
          <p:nvPr/>
        </p:nvSpPr>
        <p:spPr bwMode="auto">
          <a:xfrm>
            <a:off x="7480301" y="1047750"/>
            <a:ext cx="1012825" cy="368300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9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>
                <a:solidFill>
                  <a:prstClr val="black"/>
                </a:solidFill>
                <a:cs typeface="+mn-cs"/>
              </a:rPr>
              <a:t>Solution</a:t>
            </a:r>
          </a:p>
        </p:txBody>
      </p:sp>
      <p:sp>
        <p:nvSpPr>
          <p:cNvPr id="51" name="Rectangle 50"/>
          <p:cNvSpPr>
            <a:spLocks/>
          </p:cNvSpPr>
          <p:nvPr/>
        </p:nvSpPr>
        <p:spPr>
          <a:xfrm>
            <a:off x="3168651" y="5011737"/>
            <a:ext cx="182563" cy="446088"/>
          </a:xfrm>
          <a:prstGeom prst="rect">
            <a:avLst/>
          </a:prstGeom>
          <a:solidFill>
            <a:srgbClr val="FF0000"/>
          </a:solidFill>
          <a:ln w="22225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2" name="Rectangle 51"/>
          <p:cNvSpPr>
            <a:spLocks noChangeAspect="1"/>
          </p:cNvSpPr>
          <p:nvPr/>
        </p:nvSpPr>
        <p:spPr>
          <a:xfrm>
            <a:off x="3576639" y="3779837"/>
            <a:ext cx="439737" cy="1157288"/>
          </a:xfrm>
          <a:prstGeom prst="rect">
            <a:avLst/>
          </a:prstGeom>
          <a:solidFill>
            <a:srgbClr val="C1BE3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lIns="0" tIns="0" rIns="0" bIns="0" anchor="ctr" anchorCtr="1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Treat</a:t>
            </a:r>
          </a:p>
        </p:txBody>
      </p:sp>
      <p:sp>
        <p:nvSpPr>
          <p:cNvPr id="53" name="Rectangle 52"/>
          <p:cNvSpPr>
            <a:spLocks noChangeAspect="1"/>
          </p:cNvSpPr>
          <p:nvPr/>
        </p:nvSpPr>
        <p:spPr>
          <a:xfrm>
            <a:off x="3576639" y="4937126"/>
            <a:ext cx="439737" cy="108108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lIns="0" tIns="0" rIns="0" bIns="0" anchor="ctr" anchorCtr="1"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Wait</a:t>
            </a:r>
          </a:p>
        </p:txBody>
      </p:sp>
      <p:grpSp>
        <p:nvGrpSpPr>
          <p:cNvPr id="54" name="Group 53"/>
          <p:cNvGrpSpPr>
            <a:grpSpLocks/>
          </p:cNvGrpSpPr>
          <p:nvPr/>
        </p:nvGrpSpPr>
        <p:grpSpPr bwMode="auto">
          <a:xfrm>
            <a:off x="3101975" y="3779837"/>
            <a:ext cx="304800" cy="2235200"/>
            <a:chOff x="1589930" y="1432023"/>
            <a:chExt cx="304800" cy="2234960"/>
          </a:xfrm>
        </p:grpSpPr>
        <p:cxnSp>
          <p:nvCxnSpPr>
            <p:cNvPr id="55" name="Straight Connector 54"/>
            <p:cNvCxnSpPr/>
            <p:nvPr/>
          </p:nvCxnSpPr>
          <p:spPr bwMode="auto">
            <a:xfrm>
              <a:off x="1742330" y="1433611"/>
              <a:ext cx="0" cy="223337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 bwMode="auto">
            <a:xfrm>
              <a:off x="1653430" y="1543136"/>
              <a:ext cx="182563" cy="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 bwMode="auto">
            <a:xfrm>
              <a:off x="1589930" y="1432023"/>
              <a:ext cx="3048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 bwMode="auto">
            <a:xfrm>
              <a:off x="1589930" y="3666983"/>
              <a:ext cx="3048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 bwMode="auto">
            <a:xfrm>
              <a:off x="1656605" y="1655837"/>
              <a:ext cx="182563" cy="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 bwMode="auto">
            <a:xfrm>
              <a:off x="1656605" y="1766950"/>
              <a:ext cx="182563" cy="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 bwMode="auto">
            <a:xfrm>
              <a:off x="1656605" y="1879650"/>
              <a:ext cx="182563" cy="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 bwMode="auto">
            <a:xfrm>
              <a:off x="1656605" y="1990763"/>
              <a:ext cx="182563" cy="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 bwMode="auto">
            <a:xfrm>
              <a:off x="1656605" y="2101876"/>
              <a:ext cx="182563" cy="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 bwMode="auto">
            <a:xfrm>
              <a:off x="1656605" y="2214577"/>
              <a:ext cx="182563" cy="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 bwMode="auto">
            <a:xfrm>
              <a:off x="1656605" y="2325690"/>
              <a:ext cx="182563" cy="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 bwMode="auto">
            <a:xfrm>
              <a:off x="1656605" y="2438390"/>
              <a:ext cx="182563" cy="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 bwMode="auto">
            <a:xfrm>
              <a:off x="1656605" y="2549503"/>
              <a:ext cx="182563" cy="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 bwMode="auto">
            <a:xfrm>
              <a:off x="1656605" y="2660616"/>
              <a:ext cx="182563" cy="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 bwMode="auto">
            <a:xfrm>
              <a:off x="1656605" y="2773317"/>
              <a:ext cx="182563" cy="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 bwMode="auto">
            <a:xfrm>
              <a:off x="1656605" y="2884430"/>
              <a:ext cx="182563" cy="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 bwMode="auto">
            <a:xfrm>
              <a:off x="1656605" y="2997130"/>
              <a:ext cx="182563" cy="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 bwMode="auto">
            <a:xfrm>
              <a:off x="1656605" y="3108243"/>
              <a:ext cx="182563" cy="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 bwMode="auto">
            <a:xfrm>
              <a:off x="1656605" y="3219356"/>
              <a:ext cx="182563" cy="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 bwMode="auto">
            <a:xfrm>
              <a:off x="1656605" y="3332057"/>
              <a:ext cx="182563" cy="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 bwMode="auto">
            <a:xfrm>
              <a:off x="1656605" y="3443170"/>
              <a:ext cx="182563" cy="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 bwMode="auto">
            <a:xfrm>
              <a:off x="1656605" y="3555870"/>
              <a:ext cx="182563" cy="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7" name="Straight Connector 76"/>
          <p:cNvCxnSpPr>
            <a:cxnSpLocks noChangeAspect="1"/>
          </p:cNvCxnSpPr>
          <p:nvPr/>
        </p:nvCxnSpPr>
        <p:spPr>
          <a:xfrm flipH="1">
            <a:off x="3016250" y="4937125"/>
            <a:ext cx="5857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Multiply 77"/>
          <p:cNvSpPr>
            <a:spLocks noChangeAspect="1"/>
          </p:cNvSpPr>
          <p:nvPr/>
        </p:nvSpPr>
        <p:spPr>
          <a:xfrm>
            <a:off x="3159126" y="5124450"/>
            <a:ext cx="182563" cy="220662"/>
          </a:xfrm>
          <a:prstGeom prst="mathMultiply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9" name="Content Placeholder 2"/>
          <p:cNvSpPr txBox="1">
            <a:spLocks/>
          </p:cNvSpPr>
          <p:nvPr/>
        </p:nvSpPr>
        <p:spPr bwMode="auto">
          <a:xfrm>
            <a:off x="2590800" y="5805488"/>
            <a:ext cx="323850" cy="29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57150">
              <a:spcBef>
                <a:spcPct val="20000"/>
              </a:spcBef>
              <a:buBlip>
                <a:blip r:embed="rId5"/>
              </a:buBlip>
              <a:defRPr sz="2400">
                <a:solidFill>
                  <a:schemeClr val="tx1"/>
                </a:solidFill>
                <a:latin typeface="Franklin Gothic Medium" panose="020B0603020102020204" pitchFamily="34" charset="0"/>
              </a:defRPr>
            </a:lvl1pPr>
            <a:lvl2pPr marL="742950" indent="-285750">
              <a:spcBef>
                <a:spcPct val="20000"/>
              </a:spcBef>
              <a:buBlip>
                <a:blip r:embed="rId5"/>
              </a:buBlip>
              <a:defRPr sz="2000">
                <a:solidFill>
                  <a:schemeClr val="tx1"/>
                </a:solidFill>
                <a:latin typeface="Franklin Gothic Medium" panose="020B0603020102020204" pitchFamily="34" charset="0"/>
              </a:defRPr>
            </a:lvl2pPr>
            <a:lvl3pPr marL="1143000" indent="-228600">
              <a:spcBef>
                <a:spcPct val="20000"/>
              </a:spcBef>
              <a:buBlip>
                <a:blip r:embed="rId5"/>
              </a:buBlip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3pPr>
            <a:lvl4pPr marL="1600200" indent="-228600">
              <a:spcBef>
                <a:spcPct val="20000"/>
              </a:spcBef>
              <a:buBlip>
                <a:blip r:embed="rId5"/>
              </a:buBlip>
              <a:defRPr sz="1600">
                <a:solidFill>
                  <a:schemeClr val="tx1"/>
                </a:solidFill>
                <a:latin typeface="Franklin Gothic Medium" panose="020B0603020102020204" pitchFamily="34" charset="0"/>
              </a:defRPr>
            </a:lvl4pPr>
            <a:lvl5pPr marL="2057400" indent="-228600">
              <a:spcBef>
                <a:spcPct val="20000"/>
              </a:spcBef>
              <a:buBlip>
                <a:blip r:embed="rId5"/>
              </a:buBlip>
              <a:defRPr sz="1400">
                <a:solidFill>
                  <a:schemeClr val="tx1"/>
                </a:solidFill>
                <a:latin typeface="Franklin Gothic Medium" panose="020B06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1400">
                <a:solidFill>
                  <a:schemeClr val="tx1"/>
                </a:solidFill>
                <a:latin typeface="Franklin Gothic Medium" panose="020B06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1400">
                <a:solidFill>
                  <a:schemeClr val="tx1"/>
                </a:solidFill>
                <a:latin typeface="Franklin Gothic Medium" panose="020B06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1400">
                <a:solidFill>
                  <a:schemeClr val="tx1"/>
                </a:solidFill>
                <a:latin typeface="Franklin Gothic Medium" panose="020B06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1400">
                <a:solidFill>
                  <a:schemeClr val="tx1"/>
                </a:solidFill>
                <a:latin typeface="Franklin Gothic Medium" panose="020B0603020102020204" pitchFamily="34" charset="0"/>
              </a:defRPr>
            </a:lvl9pPr>
          </a:lstStyle>
          <a:p>
            <a:pPr algn="ctr" defTabSz="457200" eaLnBrk="1" fontAlgn="auto" hangingPunct="1">
              <a:spcAft>
                <a:spcPts val="0"/>
              </a:spcAft>
              <a:buNone/>
              <a:defRPr/>
            </a:pPr>
            <a:r>
              <a:rPr lang="en-US" altLang="en-US" sz="1600" dirty="0">
                <a:solidFill>
                  <a:prstClr val="black"/>
                </a:solidFill>
                <a:latin typeface="Calibri" panose="020F0502020204030204" pitchFamily="34" charset="0"/>
                <a:cs typeface="+mn-cs"/>
              </a:rPr>
              <a:t>±2</a:t>
            </a:r>
          </a:p>
        </p:txBody>
      </p:sp>
      <p:sp>
        <p:nvSpPr>
          <p:cNvPr id="80" name="TextBox 15"/>
          <p:cNvSpPr txBox="1">
            <a:spLocks noChangeAspect="1" noChangeArrowheads="1"/>
          </p:cNvSpPr>
          <p:nvPr/>
        </p:nvSpPr>
        <p:spPr bwMode="auto">
          <a:xfrm>
            <a:off x="2457451" y="4083051"/>
            <a:ext cx="360363" cy="664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Blip>
                <a:blip r:embed="rId5"/>
              </a:buBlip>
              <a:defRPr sz="2400">
                <a:solidFill>
                  <a:schemeClr val="tx1"/>
                </a:solidFill>
                <a:latin typeface="Franklin Gothic Medium" panose="020B0603020102020204" pitchFamily="34" charset="0"/>
              </a:defRPr>
            </a:lvl1pPr>
            <a:lvl2pPr marL="742950" indent="-285750">
              <a:spcBef>
                <a:spcPct val="20000"/>
              </a:spcBef>
              <a:buBlip>
                <a:blip r:embed="rId5"/>
              </a:buBlip>
              <a:defRPr sz="2000">
                <a:solidFill>
                  <a:schemeClr val="tx1"/>
                </a:solidFill>
                <a:latin typeface="Franklin Gothic Medium" panose="020B0603020102020204" pitchFamily="34" charset="0"/>
              </a:defRPr>
            </a:lvl2pPr>
            <a:lvl3pPr marL="1143000" indent="-228600">
              <a:spcBef>
                <a:spcPct val="20000"/>
              </a:spcBef>
              <a:buBlip>
                <a:blip r:embed="rId5"/>
              </a:buBlip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3pPr>
            <a:lvl4pPr marL="1600200" indent="-228600">
              <a:spcBef>
                <a:spcPct val="20000"/>
              </a:spcBef>
              <a:buBlip>
                <a:blip r:embed="rId5"/>
              </a:buBlip>
              <a:defRPr sz="1600">
                <a:solidFill>
                  <a:schemeClr val="tx1"/>
                </a:solidFill>
                <a:latin typeface="Franklin Gothic Medium" panose="020B0603020102020204" pitchFamily="34" charset="0"/>
              </a:defRPr>
            </a:lvl4pPr>
            <a:lvl5pPr marL="2057400" indent="-228600">
              <a:spcBef>
                <a:spcPct val="20000"/>
              </a:spcBef>
              <a:buBlip>
                <a:blip r:embed="rId5"/>
              </a:buBlip>
              <a:defRPr sz="1400">
                <a:solidFill>
                  <a:schemeClr val="tx1"/>
                </a:solidFill>
                <a:latin typeface="Franklin Gothic Medium" panose="020B06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1400">
                <a:solidFill>
                  <a:schemeClr val="tx1"/>
                </a:solidFill>
                <a:latin typeface="Franklin Gothic Medium" panose="020B06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1400">
                <a:solidFill>
                  <a:schemeClr val="tx1"/>
                </a:solidFill>
                <a:latin typeface="Franklin Gothic Medium" panose="020B06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1400">
                <a:solidFill>
                  <a:schemeClr val="tx1"/>
                </a:solidFill>
                <a:latin typeface="Franklin Gothic Medium" panose="020B06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1400">
                <a:solidFill>
                  <a:schemeClr val="tx1"/>
                </a:solidFill>
                <a:latin typeface="Franklin Gothic Medium" panose="020B0603020102020204" pitchFamily="34" charset="0"/>
              </a:defRPr>
            </a:lvl9pPr>
          </a:lstStyle>
          <a:p>
            <a:pPr algn="ctr" defTabSz="457200" eaLnBrk="1" fontAlgn="auto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en-US" altLang="en-US" sz="3600" b="1">
                <a:solidFill>
                  <a:prstClr val="black"/>
                </a:solidFill>
                <a:latin typeface="Arial" panose="020B0604020202020204" pitchFamily="34" charset="0"/>
                <a:cs typeface="+mn-cs"/>
              </a:rPr>
              <a:t>!</a:t>
            </a:r>
          </a:p>
        </p:txBody>
      </p:sp>
      <p:sp>
        <p:nvSpPr>
          <p:cNvPr id="81" name="TextBox 80"/>
          <p:cNvSpPr txBox="1">
            <a:spLocks noChangeArrowheads="1"/>
          </p:cNvSpPr>
          <p:nvPr/>
        </p:nvSpPr>
        <p:spPr bwMode="auto">
          <a:xfrm>
            <a:off x="1665288" y="3668712"/>
            <a:ext cx="609600" cy="369888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9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>
                <a:solidFill>
                  <a:prstClr val="black"/>
                </a:solidFill>
                <a:cs typeface="+mn-cs"/>
              </a:rPr>
              <a:t>Goal</a:t>
            </a:r>
          </a:p>
        </p:txBody>
      </p:sp>
      <p:cxnSp>
        <p:nvCxnSpPr>
          <p:cNvPr id="82" name="Straight Connector 81"/>
          <p:cNvCxnSpPr/>
          <p:nvPr/>
        </p:nvCxnSpPr>
        <p:spPr bwMode="auto">
          <a:xfrm flipH="1">
            <a:off x="1677988" y="3552825"/>
            <a:ext cx="2228850" cy="0"/>
          </a:xfrm>
          <a:prstGeom prst="line">
            <a:avLst/>
          </a:prstGeom>
          <a:solidFill>
            <a:schemeClr val="bg1"/>
          </a:solidFill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6" name="Content Placeholder 2"/>
          <p:cNvSpPr txBox="1">
            <a:spLocks/>
          </p:cNvSpPr>
          <p:nvPr/>
        </p:nvSpPr>
        <p:spPr bwMode="auto">
          <a:xfrm>
            <a:off x="1525589" y="5805488"/>
            <a:ext cx="1127125" cy="29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57150">
              <a:spcBef>
                <a:spcPct val="20000"/>
              </a:spcBef>
              <a:buBlip>
                <a:blip r:embed="rId5"/>
              </a:buBlip>
              <a:defRPr sz="2400">
                <a:solidFill>
                  <a:schemeClr val="tx1"/>
                </a:solidFill>
                <a:latin typeface="Franklin Gothic Medium" panose="020B0603020102020204" pitchFamily="34" charset="0"/>
              </a:defRPr>
            </a:lvl1pPr>
            <a:lvl2pPr marL="742950" indent="-285750">
              <a:spcBef>
                <a:spcPct val="20000"/>
              </a:spcBef>
              <a:buBlip>
                <a:blip r:embed="rId5"/>
              </a:buBlip>
              <a:defRPr sz="2000">
                <a:solidFill>
                  <a:schemeClr val="tx1"/>
                </a:solidFill>
                <a:latin typeface="Franklin Gothic Medium" panose="020B0603020102020204" pitchFamily="34" charset="0"/>
              </a:defRPr>
            </a:lvl2pPr>
            <a:lvl3pPr marL="1143000" indent="-228600">
              <a:spcBef>
                <a:spcPct val="20000"/>
              </a:spcBef>
              <a:buBlip>
                <a:blip r:embed="rId5"/>
              </a:buBlip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3pPr>
            <a:lvl4pPr marL="1600200" indent="-228600">
              <a:spcBef>
                <a:spcPct val="20000"/>
              </a:spcBef>
              <a:buBlip>
                <a:blip r:embed="rId5"/>
              </a:buBlip>
              <a:defRPr sz="1600">
                <a:solidFill>
                  <a:schemeClr val="tx1"/>
                </a:solidFill>
                <a:latin typeface="Franklin Gothic Medium" panose="020B0603020102020204" pitchFamily="34" charset="0"/>
              </a:defRPr>
            </a:lvl4pPr>
            <a:lvl5pPr marL="2057400" indent="-228600">
              <a:spcBef>
                <a:spcPct val="20000"/>
              </a:spcBef>
              <a:buBlip>
                <a:blip r:embed="rId5"/>
              </a:buBlip>
              <a:defRPr sz="1400">
                <a:solidFill>
                  <a:schemeClr val="tx1"/>
                </a:solidFill>
                <a:latin typeface="Franklin Gothic Medium" panose="020B06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1400">
                <a:solidFill>
                  <a:schemeClr val="tx1"/>
                </a:solidFill>
                <a:latin typeface="Franklin Gothic Medium" panose="020B06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1400">
                <a:solidFill>
                  <a:schemeClr val="tx1"/>
                </a:solidFill>
                <a:latin typeface="Franklin Gothic Medium" panose="020B06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1400">
                <a:solidFill>
                  <a:schemeClr val="tx1"/>
                </a:solidFill>
                <a:latin typeface="Franklin Gothic Medium" panose="020B06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1400">
                <a:solidFill>
                  <a:schemeClr val="tx1"/>
                </a:solidFill>
                <a:latin typeface="Franklin Gothic Medium" panose="020B0603020102020204" pitchFamily="34" charset="0"/>
              </a:defRPr>
            </a:lvl9pPr>
          </a:lstStyle>
          <a:p>
            <a:pPr algn="ctr" defTabSz="457200" eaLnBrk="1" fontAlgn="auto" hangingPunct="1">
              <a:spcAft>
                <a:spcPts val="0"/>
              </a:spcAft>
              <a:buNone/>
              <a:defRPr/>
            </a:pPr>
            <a:r>
              <a:rPr lang="en-US" altLang="en-US" sz="1600">
                <a:solidFill>
                  <a:prstClr val="black"/>
                </a:solidFill>
                <a:latin typeface="Calibri" panose="020F0502020204030204" pitchFamily="34" charset="0"/>
                <a:cs typeface="+mn-cs"/>
              </a:rPr>
              <a:t>Measure = 7</a:t>
            </a:r>
          </a:p>
        </p:txBody>
      </p:sp>
      <p:grpSp>
        <p:nvGrpSpPr>
          <p:cNvPr id="41" name="Group 40"/>
          <p:cNvGrpSpPr>
            <a:grpSpLocks/>
          </p:cNvGrpSpPr>
          <p:nvPr/>
        </p:nvGrpSpPr>
        <p:grpSpPr bwMode="auto">
          <a:xfrm>
            <a:off x="4343401" y="1643063"/>
            <a:ext cx="269875" cy="1604963"/>
            <a:chOff x="2819878" y="1822762"/>
            <a:chExt cx="269654" cy="1604937"/>
          </a:xfrm>
          <a:solidFill>
            <a:srgbClr val="FF0000"/>
          </a:solidFill>
        </p:grpSpPr>
        <p:sp>
          <p:nvSpPr>
            <p:cNvPr id="6199" name="Content Placeholder 2"/>
            <p:cNvSpPr txBox="1">
              <a:spLocks/>
            </p:cNvSpPr>
            <p:nvPr/>
          </p:nvSpPr>
          <p:spPr bwMode="auto">
            <a:xfrm>
              <a:off x="2819878" y="1822762"/>
              <a:ext cx="269654" cy="29953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marL="57150">
                <a:spcBef>
                  <a:spcPct val="20000"/>
                </a:spcBef>
                <a:buBlip>
                  <a:blip r:embed="rId5"/>
                </a:buBlip>
                <a:defRPr sz="2400">
                  <a:solidFill>
                    <a:schemeClr val="tx1"/>
                  </a:solidFill>
                  <a:latin typeface="Franklin Gothic Medium" panose="020B0603020102020204" pitchFamily="34" charset="0"/>
                </a:defRPr>
              </a:lvl1pPr>
              <a:lvl2pPr marL="742950" indent="-285750">
                <a:spcBef>
                  <a:spcPct val="20000"/>
                </a:spcBef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Franklin Gothic Medium" panose="020B0603020102020204" pitchFamily="34" charset="0"/>
                </a:defRPr>
              </a:lvl2pPr>
              <a:lvl3pPr marL="1143000" indent="-228600">
                <a:spcBef>
                  <a:spcPct val="20000"/>
                </a:spcBef>
                <a:buBlip>
                  <a:blip r:embed="rId5"/>
                </a:buBlip>
                <a:defRPr>
                  <a:solidFill>
                    <a:schemeClr val="tx1"/>
                  </a:solidFill>
                  <a:latin typeface="Franklin Gothic Medium" panose="020B0603020102020204" pitchFamily="34" charset="0"/>
                </a:defRPr>
              </a:lvl3pPr>
              <a:lvl4pPr marL="1600200" indent="-228600">
                <a:spcBef>
                  <a:spcPct val="20000"/>
                </a:spcBef>
                <a:buBlip>
                  <a:blip r:embed="rId5"/>
                </a:buBlip>
                <a:defRPr sz="1600">
                  <a:solidFill>
                    <a:schemeClr val="tx1"/>
                  </a:solidFill>
                  <a:latin typeface="Franklin Gothic Medium" panose="020B0603020102020204" pitchFamily="34" charset="0"/>
                </a:defRPr>
              </a:lvl4pPr>
              <a:lvl5pPr marL="2057400" indent="-228600">
                <a:spcBef>
                  <a:spcPct val="20000"/>
                </a:spcBef>
                <a:buBlip>
                  <a:blip r:embed="rId5"/>
                </a:buBlip>
                <a:defRPr sz="1400">
                  <a:solidFill>
                    <a:schemeClr val="tx1"/>
                  </a:solidFill>
                  <a:latin typeface="Franklin Gothic Medium" panose="020B06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Blip>
                  <a:blip r:embed="rId5"/>
                </a:buBlip>
                <a:defRPr sz="1400">
                  <a:solidFill>
                    <a:schemeClr val="tx1"/>
                  </a:solidFill>
                  <a:latin typeface="Franklin Gothic Medium" panose="020B06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Blip>
                  <a:blip r:embed="rId5"/>
                </a:buBlip>
                <a:defRPr sz="1400">
                  <a:solidFill>
                    <a:schemeClr val="tx1"/>
                  </a:solidFill>
                  <a:latin typeface="Franklin Gothic Medium" panose="020B06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Blip>
                  <a:blip r:embed="rId5"/>
                </a:buBlip>
                <a:defRPr sz="1400">
                  <a:solidFill>
                    <a:schemeClr val="tx1"/>
                  </a:solidFill>
                  <a:latin typeface="Franklin Gothic Medium" panose="020B06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Blip>
                  <a:blip r:embed="rId5"/>
                </a:buBlip>
                <a:defRPr sz="1400">
                  <a:solidFill>
                    <a:schemeClr val="tx1"/>
                  </a:solidFill>
                  <a:latin typeface="Franklin Gothic Medium" panose="020B0603020102020204" pitchFamily="34" charset="0"/>
                </a:defRPr>
              </a:lvl9pPr>
            </a:lstStyle>
            <a:p>
              <a:pPr algn="ctr" defTabSz="457200" eaLnBrk="1" fontAlgn="auto" hangingPunct="1">
                <a:spcAft>
                  <a:spcPts val="0"/>
                </a:spcAft>
                <a:buNone/>
                <a:defRPr/>
              </a:pPr>
              <a:r>
                <a:rPr lang="en-US" altLang="en-US" sz="1600" b="1" dirty="0">
                  <a:solidFill>
                    <a:prstClr val="black"/>
                  </a:solidFill>
                  <a:latin typeface="Calibri" panose="020F0502020204030204" pitchFamily="34" charset="0"/>
                  <a:cs typeface="+mn-cs"/>
                </a:rPr>
                <a:t>±6</a:t>
              </a:r>
            </a:p>
          </p:txBody>
        </p:sp>
        <p:sp>
          <p:nvSpPr>
            <p:cNvPr id="87" name="Rectangle 86"/>
            <p:cNvSpPr>
              <a:spLocks/>
            </p:cNvSpPr>
            <p:nvPr/>
          </p:nvSpPr>
          <p:spPr>
            <a:xfrm>
              <a:off x="2886498" y="2102157"/>
              <a:ext cx="182413" cy="1325542"/>
            </a:xfrm>
            <a:prstGeom prst="rect">
              <a:avLst/>
            </a:prstGeom>
            <a:grpFill/>
            <a:ln w="22225"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8" name="Multiply 87"/>
            <p:cNvSpPr>
              <a:spLocks noChangeAspect="1"/>
            </p:cNvSpPr>
            <p:nvPr/>
          </p:nvSpPr>
          <p:spPr>
            <a:xfrm>
              <a:off x="2886498" y="2664123"/>
              <a:ext cx="182413" cy="222246"/>
            </a:xfrm>
            <a:prstGeom prst="mathMultiply">
              <a:avLst/>
            </a:prstGeom>
            <a:solidFill>
              <a:schemeClr val="tx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pic>
        <p:nvPicPr>
          <p:cNvPr id="45058" name="Picture 45057"/>
          <p:cNvPicPr>
            <a:picLocks noChangeAspect="1"/>
          </p:cNvPicPr>
          <p:nvPr/>
        </p:nvPicPr>
        <p:blipFill>
          <a:blip r:embed="rId6" cstate="print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59924">
            <a:off x="4746626" y="1762125"/>
            <a:ext cx="665163" cy="113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" name="Content Placeholder 2"/>
          <p:cNvSpPr txBox="1">
            <a:spLocks noChangeAspect="1"/>
          </p:cNvSpPr>
          <p:nvPr/>
        </p:nvSpPr>
        <p:spPr bwMode="auto">
          <a:xfrm>
            <a:off x="5270501" y="1576387"/>
            <a:ext cx="2098675" cy="248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7150">
              <a:spcBef>
                <a:spcPct val="20000"/>
              </a:spcBef>
              <a:buBlip>
                <a:blip r:embed="rId5"/>
              </a:buBlip>
              <a:defRPr sz="2400">
                <a:solidFill>
                  <a:schemeClr val="tx1"/>
                </a:solidFill>
                <a:latin typeface="Franklin Gothic Medium" panose="020B0603020102020204" pitchFamily="34" charset="0"/>
              </a:defRPr>
            </a:lvl1pPr>
            <a:lvl2pPr marL="742950" indent="-285750">
              <a:spcBef>
                <a:spcPct val="20000"/>
              </a:spcBef>
              <a:buBlip>
                <a:blip r:embed="rId5"/>
              </a:buBlip>
              <a:defRPr sz="2000">
                <a:solidFill>
                  <a:schemeClr val="tx1"/>
                </a:solidFill>
                <a:latin typeface="Franklin Gothic Medium" panose="020B0603020102020204" pitchFamily="34" charset="0"/>
              </a:defRPr>
            </a:lvl2pPr>
            <a:lvl3pPr marL="1143000" indent="-228600">
              <a:spcBef>
                <a:spcPct val="20000"/>
              </a:spcBef>
              <a:buBlip>
                <a:blip r:embed="rId5"/>
              </a:buBlip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3pPr>
            <a:lvl4pPr marL="1600200" indent="-228600">
              <a:spcBef>
                <a:spcPct val="20000"/>
              </a:spcBef>
              <a:buBlip>
                <a:blip r:embed="rId5"/>
              </a:buBlip>
              <a:defRPr sz="1600">
                <a:solidFill>
                  <a:schemeClr val="tx1"/>
                </a:solidFill>
                <a:latin typeface="Franklin Gothic Medium" panose="020B0603020102020204" pitchFamily="34" charset="0"/>
              </a:defRPr>
            </a:lvl4pPr>
            <a:lvl5pPr marL="2057400" indent="-228600">
              <a:spcBef>
                <a:spcPct val="20000"/>
              </a:spcBef>
              <a:buBlip>
                <a:blip r:embed="rId5"/>
              </a:buBlip>
              <a:defRPr sz="1400">
                <a:solidFill>
                  <a:schemeClr val="tx1"/>
                </a:solidFill>
                <a:latin typeface="Franklin Gothic Medium" panose="020B06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1400">
                <a:solidFill>
                  <a:schemeClr val="tx1"/>
                </a:solidFill>
                <a:latin typeface="Franklin Gothic Medium" panose="020B06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1400">
                <a:solidFill>
                  <a:schemeClr val="tx1"/>
                </a:solidFill>
                <a:latin typeface="Franklin Gothic Medium" panose="020B06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1400">
                <a:solidFill>
                  <a:schemeClr val="tx1"/>
                </a:solidFill>
                <a:latin typeface="Franklin Gothic Medium" panose="020B06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1400">
                <a:solidFill>
                  <a:schemeClr val="tx1"/>
                </a:solidFill>
                <a:latin typeface="Franklin Gothic Medium" panose="020B0603020102020204" pitchFamily="34" charset="0"/>
              </a:defRPr>
            </a:lvl9pPr>
          </a:lstStyle>
          <a:p>
            <a:pPr defTabSz="457200" eaLnBrk="1" fontAlgn="auto" hangingPunct="1">
              <a:spcAft>
                <a:spcPts val="0"/>
              </a:spcAft>
              <a:buNone/>
              <a:defRPr/>
            </a:pPr>
            <a:r>
              <a:rPr lang="en-US" altLang="en-US" sz="1700" u="sng" dirty="0">
                <a:solidFill>
                  <a:prstClr val="black"/>
                </a:solidFill>
                <a:latin typeface="Calibri" panose="020F0502020204030204" pitchFamily="34" charset="0"/>
                <a:cs typeface="+mn-cs"/>
              </a:rPr>
              <a:t>Sources of Variance</a:t>
            </a:r>
          </a:p>
          <a:p>
            <a:pPr defTabSz="457200" eaLnBrk="1" fontAlgn="auto" hangingPunct="1">
              <a:spcAft>
                <a:spcPts val="0"/>
              </a:spcAft>
              <a:buNone/>
              <a:defRPr/>
            </a:pPr>
            <a:endParaRPr lang="en-US" altLang="en-US" sz="1700" dirty="0">
              <a:solidFill>
                <a:prstClr val="black"/>
              </a:solidFill>
              <a:latin typeface="Calibri" panose="020F0502020204030204" pitchFamily="34" charset="0"/>
              <a:cs typeface="+mn-cs"/>
            </a:endParaRPr>
          </a:p>
          <a:p>
            <a:pPr defTabSz="457200" eaLnBrk="1" fontAlgn="auto" hangingPunct="1">
              <a:spcAft>
                <a:spcPts val="0"/>
              </a:spcAft>
              <a:buNone/>
              <a:defRPr/>
            </a:pPr>
            <a:r>
              <a:rPr lang="en-US" altLang="en-US" sz="1700" dirty="0">
                <a:solidFill>
                  <a:prstClr val="black"/>
                </a:solidFill>
                <a:latin typeface="Calibri" panose="020F0502020204030204" pitchFamily="34" charset="0"/>
                <a:cs typeface="+mn-cs"/>
              </a:rPr>
              <a:t>Differences in:</a:t>
            </a:r>
          </a:p>
          <a:p>
            <a:pPr defTabSz="457200" eaLnBrk="1" fontAlgn="auto" hangingPunct="1">
              <a:spcAft>
                <a:spcPts val="0"/>
              </a:spcAft>
              <a:buNone/>
              <a:defRPr/>
            </a:pPr>
            <a:r>
              <a:rPr lang="en-US" altLang="en-US" sz="1700" dirty="0">
                <a:solidFill>
                  <a:prstClr val="black"/>
                </a:solidFill>
                <a:latin typeface="Calibri" panose="020F0502020204030204" pitchFamily="34" charset="0"/>
                <a:cs typeface="+mn-cs"/>
              </a:rPr>
              <a:t>   - Patient Handling</a:t>
            </a:r>
          </a:p>
          <a:p>
            <a:pPr defTabSz="457200" eaLnBrk="1" fontAlgn="auto" hangingPunct="1">
              <a:spcAft>
                <a:spcPts val="0"/>
              </a:spcAft>
              <a:buNone/>
              <a:defRPr/>
            </a:pPr>
            <a:r>
              <a:rPr lang="en-US" altLang="en-US" sz="1700" dirty="0">
                <a:solidFill>
                  <a:prstClr val="black"/>
                </a:solidFill>
                <a:latin typeface="Calibri" panose="020F0502020204030204" pitchFamily="34" charset="0"/>
                <a:cs typeface="+mn-cs"/>
              </a:rPr>
              <a:t>   - </a:t>
            </a:r>
            <a:r>
              <a:rPr lang="en-US" altLang="en-US" sz="1700" dirty="0" err="1">
                <a:solidFill>
                  <a:prstClr val="black"/>
                </a:solidFill>
                <a:latin typeface="Calibri" panose="020F0502020204030204" pitchFamily="34" charset="0"/>
                <a:cs typeface="+mn-cs"/>
              </a:rPr>
              <a:t>Acq</a:t>
            </a:r>
            <a:r>
              <a:rPr lang="en-US" altLang="en-US" sz="1700" dirty="0">
                <a:solidFill>
                  <a:prstClr val="black"/>
                </a:solidFill>
                <a:latin typeface="Calibri" panose="020F0502020204030204" pitchFamily="34" charset="0"/>
                <a:cs typeface="+mn-cs"/>
              </a:rPr>
              <a:t>. Protocols</a:t>
            </a:r>
          </a:p>
          <a:p>
            <a:pPr defTabSz="457200" eaLnBrk="1" fontAlgn="auto" hangingPunct="1">
              <a:spcAft>
                <a:spcPts val="0"/>
              </a:spcAft>
              <a:buNone/>
              <a:defRPr/>
            </a:pPr>
            <a:r>
              <a:rPr lang="en-US" altLang="en-US" sz="1700" dirty="0">
                <a:solidFill>
                  <a:prstClr val="black"/>
                </a:solidFill>
                <a:latin typeface="Calibri" panose="020F0502020204030204" pitchFamily="34" charset="0"/>
                <a:cs typeface="+mn-cs"/>
              </a:rPr>
              <a:t>   - Reconstruction</a:t>
            </a:r>
          </a:p>
          <a:p>
            <a:pPr defTabSz="457200" eaLnBrk="1" fontAlgn="auto" hangingPunct="1">
              <a:spcAft>
                <a:spcPts val="0"/>
              </a:spcAft>
              <a:buNone/>
              <a:defRPr/>
            </a:pPr>
            <a:r>
              <a:rPr lang="en-US" altLang="en-US" sz="1700" dirty="0">
                <a:solidFill>
                  <a:prstClr val="black"/>
                </a:solidFill>
                <a:latin typeface="Calibri" panose="020F0502020204030204" pitchFamily="34" charset="0"/>
                <a:cs typeface="+mn-cs"/>
              </a:rPr>
              <a:t>   - Segmentation</a:t>
            </a:r>
          </a:p>
          <a:p>
            <a:pPr defTabSz="457200" eaLnBrk="1" fontAlgn="auto" hangingPunct="1">
              <a:spcAft>
                <a:spcPts val="0"/>
              </a:spcAft>
              <a:buNone/>
              <a:defRPr/>
            </a:pPr>
            <a:r>
              <a:rPr lang="en-US" altLang="en-US" sz="1700" dirty="0">
                <a:solidFill>
                  <a:prstClr val="black"/>
                </a:solidFill>
                <a:latin typeface="Calibri" panose="020F0502020204030204" pitchFamily="34" charset="0"/>
                <a:cs typeface="+mn-cs"/>
              </a:rPr>
              <a:t>   . . .</a:t>
            </a:r>
          </a:p>
          <a:p>
            <a:pPr defTabSz="457200" eaLnBrk="1" fontAlgn="auto" hangingPunct="1">
              <a:spcAft>
                <a:spcPts val="0"/>
              </a:spcAft>
              <a:buFontTx/>
              <a:buChar char="-"/>
              <a:defRPr/>
            </a:pPr>
            <a:endParaRPr lang="en-US" altLang="en-US" sz="1800" dirty="0">
              <a:solidFill>
                <a:prstClr val="black"/>
              </a:solidFill>
              <a:latin typeface="Calibri" panose="020F0502020204030204" pitchFamily="34" charset="0"/>
              <a:cs typeface="+mn-cs"/>
            </a:endParaRPr>
          </a:p>
        </p:txBody>
      </p:sp>
      <p:sp>
        <p:nvSpPr>
          <p:cNvPr id="101" name="Content Placeholder 2"/>
          <p:cNvSpPr txBox="1">
            <a:spLocks noChangeAspect="1"/>
          </p:cNvSpPr>
          <p:nvPr/>
        </p:nvSpPr>
        <p:spPr bwMode="auto">
          <a:xfrm>
            <a:off x="7524750" y="4937126"/>
            <a:ext cx="2967038" cy="56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57150">
              <a:spcBef>
                <a:spcPct val="20000"/>
              </a:spcBef>
              <a:buBlip>
                <a:blip r:embed="rId5"/>
              </a:buBlip>
              <a:defRPr sz="2400">
                <a:solidFill>
                  <a:schemeClr val="tx1"/>
                </a:solidFill>
                <a:latin typeface="Franklin Gothic Medium" panose="020B0603020102020204" pitchFamily="34" charset="0"/>
              </a:defRPr>
            </a:lvl1pPr>
            <a:lvl2pPr marL="742950" indent="-285750">
              <a:spcBef>
                <a:spcPct val="20000"/>
              </a:spcBef>
              <a:buBlip>
                <a:blip r:embed="rId5"/>
              </a:buBlip>
              <a:defRPr sz="2000">
                <a:solidFill>
                  <a:schemeClr val="tx1"/>
                </a:solidFill>
                <a:latin typeface="Franklin Gothic Medium" panose="020B0603020102020204" pitchFamily="34" charset="0"/>
              </a:defRPr>
            </a:lvl2pPr>
            <a:lvl3pPr marL="1143000" indent="-228600">
              <a:spcBef>
                <a:spcPct val="20000"/>
              </a:spcBef>
              <a:buBlip>
                <a:blip r:embed="rId5"/>
              </a:buBlip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3pPr>
            <a:lvl4pPr marL="1600200" indent="-228600">
              <a:spcBef>
                <a:spcPct val="20000"/>
              </a:spcBef>
              <a:buBlip>
                <a:blip r:embed="rId5"/>
              </a:buBlip>
              <a:defRPr sz="1600">
                <a:solidFill>
                  <a:schemeClr val="tx1"/>
                </a:solidFill>
                <a:latin typeface="Franklin Gothic Medium" panose="020B0603020102020204" pitchFamily="34" charset="0"/>
              </a:defRPr>
            </a:lvl4pPr>
            <a:lvl5pPr marL="2057400" indent="-228600">
              <a:spcBef>
                <a:spcPct val="20000"/>
              </a:spcBef>
              <a:buBlip>
                <a:blip r:embed="rId5"/>
              </a:buBlip>
              <a:defRPr sz="1400">
                <a:solidFill>
                  <a:schemeClr val="tx1"/>
                </a:solidFill>
                <a:latin typeface="Franklin Gothic Medium" panose="020B06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1400">
                <a:solidFill>
                  <a:schemeClr val="tx1"/>
                </a:solidFill>
                <a:latin typeface="Franklin Gothic Medium" panose="020B06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1400">
                <a:solidFill>
                  <a:schemeClr val="tx1"/>
                </a:solidFill>
                <a:latin typeface="Franklin Gothic Medium" panose="020B06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1400">
                <a:solidFill>
                  <a:schemeClr val="tx1"/>
                </a:solidFill>
                <a:latin typeface="Franklin Gothic Medium" panose="020B06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1400">
                <a:solidFill>
                  <a:schemeClr val="tx1"/>
                </a:solidFill>
                <a:latin typeface="Franklin Gothic Medium" panose="020B0603020102020204" pitchFamily="34" charset="0"/>
              </a:defRPr>
            </a:lvl9pPr>
          </a:lstStyle>
          <a:p>
            <a:pPr algn="ctr" defTabSz="457200" eaLnBrk="1" fontAlgn="auto" hangingPunct="1">
              <a:spcAft>
                <a:spcPts val="0"/>
              </a:spcAft>
              <a:buNone/>
              <a:defRPr/>
            </a:pPr>
            <a:r>
              <a:rPr lang="en-US" altLang="en-US" sz="1800">
                <a:solidFill>
                  <a:prstClr val="black"/>
                </a:solidFill>
                <a:latin typeface="Calibri" panose="020F0502020204030204" pitchFamily="34" charset="0"/>
                <a:cs typeface="+mn-cs"/>
              </a:rPr>
              <a:t>When all participating actors conform…</a:t>
            </a:r>
          </a:p>
        </p:txBody>
      </p:sp>
      <p:grpSp>
        <p:nvGrpSpPr>
          <p:cNvPr id="43" name="Group 42"/>
          <p:cNvGrpSpPr>
            <a:grpSpLocks/>
          </p:cNvGrpSpPr>
          <p:nvPr/>
        </p:nvGrpSpPr>
        <p:grpSpPr bwMode="auto">
          <a:xfrm>
            <a:off x="8435975" y="1416051"/>
            <a:ext cx="2103438" cy="2765425"/>
            <a:chOff x="6911434" y="1595551"/>
            <a:chExt cx="2103754" cy="2765566"/>
          </a:xfrm>
        </p:grpSpPr>
        <p:cxnSp>
          <p:nvCxnSpPr>
            <p:cNvPr id="12326" name="Straight Connector 45076"/>
            <p:cNvCxnSpPr>
              <a:cxnSpLocks noChangeShapeType="1"/>
              <a:endCxn id="110" idx="1"/>
            </p:cNvCxnSpPr>
            <p:nvPr/>
          </p:nvCxnSpPr>
          <p:spPr bwMode="auto">
            <a:xfrm>
              <a:off x="6969232" y="3219383"/>
              <a:ext cx="809253" cy="50268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327" name="Straight Connector 45073"/>
            <p:cNvCxnSpPr>
              <a:cxnSpLocks noChangeShapeType="1"/>
              <a:endCxn id="105" idx="1"/>
            </p:cNvCxnSpPr>
            <p:nvPr/>
          </p:nvCxnSpPr>
          <p:spPr bwMode="auto">
            <a:xfrm>
              <a:off x="6969232" y="2910593"/>
              <a:ext cx="803647" cy="35190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328" name="Straight Connector 45069"/>
            <p:cNvCxnSpPr>
              <a:cxnSpLocks noChangeShapeType="1"/>
              <a:endCxn id="102" idx="1"/>
            </p:cNvCxnSpPr>
            <p:nvPr/>
          </p:nvCxnSpPr>
          <p:spPr bwMode="auto">
            <a:xfrm>
              <a:off x="6969232" y="2635668"/>
              <a:ext cx="805919" cy="167676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98" name="Content Placeholder 2"/>
            <p:cNvSpPr txBox="1">
              <a:spLocks noChangeAspect="1"/>
            </p:cNvSpPr>
            <p:nvPr/>
          </p:nvSpPr>
          <p:spPr bwMode="auto">
            <a:xfrm>
              <a:off x="7773577" y="1595551"/>
              <a:ext cx="1235261" cy="98906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>
              <a:lvl1pPr marL="57150">
                <a:spcBef>
                  <a:spcPct val="20000"/>
                </a:spcBef>
                <a:buBlip>
                  <a:blip r:embed="rId5"/>
                </a:buBlip>
                <a:defRPr sz="2400">
                  <a:solidFill>
                    <a:schemeClr val="tx1"/>
                  </a:solidFill>
                  <a:latin typeface="Franklin Gothic Medium" panose="020B0603020102020204" pitchFamily="34" charset="0"/>
                </a:defRPr>
              </a:lvl1pPr>
              <a:lvl2pPr marL="742950" indent="-285750">
                <a:spcBef>
                  <a:spcPct val="20000"/>
                </a:spcBef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Franklin Gothic Medium" panose="020B0603020102020204" pitchFamily="34" charset="0"/>
                </a:defRPr>
              </a:lvl2pPr>
              <a:lvl3pPr marL="1143000" indent="-228600">
                <a:spcBef>
                  <a:spcPct val="20000"/>
                </a:spcBef>
                <a:buBlip>
                  <a:blip r:embed="rId5"/>
                </a:buBlip>
                <a:defRPr>
                  <a:solidFill>
                    <a:schemeClr val="tx1"/>
                  </a:solidFill>
                  <a:latin typeface="Franklin Gothic Medium" panose="020B0603020102020204" pitchFamily="34" charset="0"/>
                </a:defRPr>
              </a:lvl3pPr>
              <a:lvl4pPr marL="1600200" indent="-228600">
                <a:spcBef>
                  <a:spcPct val="20000"/>
                </a:spcBef>
                <a:buBlip>
                  <a:blip r:embed="rId5"/>
                </a:buBlip>
                <a:defRPr sz="1600">
                  <a:solidFill>
                    <a:schemeClr val="tx1"/>
                  </a:solidFill>
                  <a:latin typeface="Franklin Gothic Medium" panose="020B0603020102020204" pitchFamily="34" charset="0"/>
                </a:defRPr>
              </a:lvl4pPr>
              <a:lvl5pPr marL="2057400" indent="-228600">
                <a:spcBef>
                  <a:spcPct val="20000"/>
                </a:spcBef>
                <a:buBlip>
                  <a:blip r:embed="rId5"/>
                </a:buBlip>
                <a:defRPr sz="1400">
                  <a:solidFill>
                    <a:schemeClr val="tx1"/>
                  </a:solidFill>
                  <a:latin typeface="Franklin Gothic Medium" panose="020B06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Blip>
                  <a:blip r:embed="rId5"/>
                </a:buBlip>
                <a:defRPr sz="1400">
                  <a:solidFill>
                    <a:schemeClr val="tx1"/>
                  </a:solidFill>
                  <a:latin typeface="Franklin Gothic Medium" panose="020B06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Blip>
                  <a:blip r:embed="rId5"/>
                </a:buBlip>
                <a:defRPr sz="1400">
                  <a:solidFill>
                    <a:schemeClr val="tx1"/>
                  </a:solidFill>
                  <a:latin typeface="Franklin Gothic Medium" panose="020B06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Blip>
                  <a:blip r:embed="rId5"/>
                </a:buBlip>
                <a:defRPr sz="1400">
                  <a:solidFill>
                    <a:schemeClr val="tx1"/>
                  </a:solidFill>
                  <a:latin typeface="Franklin Gothic Medium" panose="020B06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Blip>
                  <a:blip r:embed="rId5"/>
                </a:buBlip>
                <a:defRPr sz="1400">
                  <a:solidFill>
                    <a:schemeClr val="tx1"/>
                  </a:solidFill>
                  <a:latin typeface="Franklin Gothic Medium" panose="020B0603020102020204" pitchFamily="34" charset="0"/>
                </a:defRPr>
              </a:lvl9pPr>
            </a:lstStyle>
            <a:p>
              <a:pPr defTabSz="457200" eaLnBrk="1" fontAlgn="auto" hangingPunct="1">
                <a:spcAft>
                  <a:spcPts val="0"/>
                </a:spcAft>
                <a:buNone/>
                <a:defRPr/>
              </a:pPr>
              <a:r>
                <a:rPr lang="en-US" altLang="en-US" sz="1400">
                  <a:solidFill>
                    <a:prstClr val="black"/>
                  </a:solidFill>
                  <a:latin typeface="Calibri" panose="020F0502020204030204" pitchFamily="34" charset="0"/>
                  <a:cs typeface="+mn-cs"/>
                </a:rPr>
                <a:t>Protocol Reqs</a:t>
              </a:r>
            </a:p>
            <a:p>
              <a:pPr defTabSz="457200" eaLnBrk="1" fontAlgn="auto" hangingPunct="1">
                <a:spcAft>
                  <a:spcPts val="0"/>
                </a:spcAft>
                <a:buNone/>
                <a:defRPr/>
              </a:pPr>
              <a:r>
                <a:rPr lang="en-US" altLang="en-US" sz="1400">
                  <a:solidFill>
                    <a:prstClr val="black"/>
                  </a:solidFill>
                  <a:latin typeface="Calibri" panose="020F0502020204030204" pitchFamily="34" charset="0"/>
                  <a:cs typeface="+mn-cs"/>
                </a:rPr>
                <a:t>Recon Reqs</a:t>
              </a:r>
            </a:p>
            <a:p>
              <a:pPr defTabSz="457200" eaLnBrk="1" fontAlgn="auto" hangingPunct="1">
                <a:spcAft>
                  <a:spcPts val="0"/>
                </a:spcAft>
                <a:buNone/>
                <a:defRPr/>
              </a:pPr>
              <a:r>
                <a:rPr lang="en-US" altLang="en-US" sz="1400">
                  <a:solidFill>
                    <a:prstClr val="black"/>
                  </a:solidFill>
                  <a:latin typeface="Calibri" panose="020F0502020204030204" pitchFamily="34" charset="0"/>
                  <a:cs typeface="+mn-cs"/>
                </a:rPr>
                <a:t>Resolution Reqs</a:t>
              </a:r>
            </a:p>
            <a:p>
              <a:pPr defTabSz="457200" eaLnBrk="1" fontAlgn="auto" hangingPunct="1">
                <a:spcAft>
                  <a:spcPts val="0"/>
                </a:spcAft>
                <a:buNone/>
                <a:defRPr/>
              </a:pPr>
              <a:r>
                <a:rPr lang="en-US" altLang="en-US" sz="1400">
                  <a:solidFill>
                    <a:prstClr val="black"/>
                  </a:solidFill>
                  <a:latin typeface="Calibri" panose="020F0502020204030204" pitchFamily="34" charset="0"/>
                  <a:cs typeface="+mn-cs"/>
                </a:rPr>
                <a:t>Noise Reqs</a:t>
              </a:r>
            </a:p>
          </p:txBody>
        </p:sp>
        <p:pic>
          <p:nvPicPr>
            <p:cNvPr id="12330" name="Picture 4506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46955" y="2523888"/>
              <a:ext cx="417664" cy="2874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" name="Content Placeholder 2"/>
            <p:cNvSpPr txBox="1">
              <a:spLocks noChangeAspect="1"/>
            </p:cNvSpPr>
            <p:nvPr/>
          </p:nvSpPr>
          <p:spPr bwMode="auto">
            <a:xfrm>
              <a:off x="7775164" y="2660817"/>
              <a:ext cx="1236849" cy="28576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>
              <a:lvl1pPr marL="57150">
                <a:spcBef>
                  <a:spcPct val="20000"/>
                </a:spcBef>
                <a:buBlip>
                  <a:blip r:embed="rId5"/>
                </a:buBlip>
                <a:defRPr sz="2400">
                  <a:solidFill>
                    <a:schemeClr val="tx1"/>
                  </a:solidFill>
                  <a:latin typeface="Franklin Gothic Medium" panose="020B0603020102020204" pitchFamily="34" charset="0"/>
                </a:defRPr>
              </a:lvl1pPr>
              <a:lvl2pPr marL="742950" indent="-285750">
                <a:spcBef>
                  <a:spcPct val="20000"/>
                </a:spcBef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Franklin Gothic Medium" panose="020B0603020102020204" pitchFamily="34" charset="0"/>
                </a:defRPr>
              </a:lvl2pPr>
              <a:lvl3pPr marL="1143000" indent="-228600">
                <a:spcBef>
                  <a:spcPct val="20000"/>
                </a:spcBef>
                <a:buBlip>
                  <a:blip r:embed="rId5"/>
                </a:buBlip>
                <a:defRPr>
                  <a:solidFill>
                    <a:schemeClr val="tx1"/>
                  </a:solidFill>
                  <a:latin typeface="Franklin Gothic Medium" panose="020B0603020102020204" pitchFamily="34" charset="0"/>
                </a:defRPr>
              </a:lvl3pPr>
              <a:lvl4pPr marL="1600200" indent="-228600">
                <a:spcBef>
                  <a:spcPct val="20000"/>
                </a:spcBef>
                <a:buBlip>
                  <a:blip r:embed="rId5"/>
                </a:buBlip>
                <a:defRPr sz="1600">
                  <a:solidFill>
                    <a:schemeClr val="tx1"/>
                  </a:solidFill>
                  <a:latin typeface="Franklin Gothic Medium" panose="020B0603020102020204" pitchFamily="34" charset="0"/>
                </a:defRPr>
              </a:lvl4pPr>
              <a:lvl5pPr marL="2057400" indent="-228600">
                <a:spcBef>
                  <a:spcPct val="20000"/>
                </a:spcBef>
                <a:buBlip>
                  <a:blip r:embed="rId5"/>
                </a:buBlip>
                <a:defRPr sz="1400">
                  <a:solidFill>
                    <a:schemeClr val="tx1"/>
                  </a:solidFill>
                  <a:latin typeface="Franklin Gothic Medium" panose="020B06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Blip>
                  <a:blip r:embed="rId5"/>
                </a:buBlip>
                <a:defRPr sz="1400">
                  <a:solidFill>
                    <a:schemeClr val="tx1"/>
                  </a:solidFill>
                  <a:latin typeface="Franklin Gothic Medium" panose="020B06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Blip>
                  <a:blip r:embed="rId5"/>
                </a:buBlip>
                <a:defRPr sz="1400">
                  <a:solidFill>
                    <a:schemeClr val="tx1"/>
                  </a:solidFill>
                  <a:latin typeface="Franklin Gothic Medium" panose="020B06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Blip>
                  <a:blip r:embed="rId5"/>
                </a:buBlip>
                <a:defRPr sz="1400">
                  <a:solidFill>
                    <a:schemeClr val="tx1"/>
                  </a:solidFill>
                  <a:latin typeface="Franklin Gothic Medium" panose="020B06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Blip>
                  <a:blip r:embed="rId5"/>
                </a:buBlip>
                <a:defRPr sz="1400">
                  <a:solidFill>
                    <a:schemeClr val="tx1"/>
                  </a:solidFill>
                  <a:latin typeface="Franklin Gothic Medium" panose="020B0603020102020204" pitchFamily="34" charset="0"/>
                </a:defRPr>
              </a:lvl9pPr>
            </a:lstStyle>
            <a:p>
              <a:pPr defTabSz="457200" eaLnBrk="1" fontAlgn="auto" hangingPunct="1">
                <a:spcAft>
                  <a:spcPts val="0"/>
                </a:spcAft>
                <a:buNone/>
                <a:defRPr/>
              </a:pPr>
              <a:r>
                <a:rPr lang="en-US" altLang="en-US" sz="1400">
                  <a:solidFill>
                    <a:prstClr val="black"/>
                  </a:solidFill>
                  <a:latin typeface="Calibri" panose="020F0502020204030204" pitchFamily="34" charset="0"/>
                  <a:cs typeface="+mn-cs"/>
                </a:rPr>
                <a:t>Segment. Reqs</a:t>
              </a:r>
            </a:p>
          </p:txBody>
        </p:sp>
        <p:cxnSp>
          <p:nvCxnSpPr>
            <p:cNvPr id="12332" name="Straight Connector 45067"/>
            <p:cNvCxnSpPr>
              <a:cxnSpLocks noChangeShapeType="1"/>
              <a:endCxn id="98" idx="1"/>
            </p:cNvCxnSpPr>
            <p:nvPr/>
          </p:nvCxnSpPr>
          <p:spPr bwMode="auto">
            <a:xfrm flipV="1">
              <a:off x="6969232" y="2089705"/>
              <a:ext cx="803647" cy="208741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12333" name="Picture 45065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77785" y="2050104"/>
              <a:ext cx="570354" cy="3116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5" name="Content Placeholder 2"/>
            <p:cNvSpPr txBox="1">
              <a:spLocks noChangeAspect="1"/>
            </p:cNvSpPr>
            <p:nvPr/>
          </p:nvSpPr>
          <p:spPr bwMode="auto">
            <a:xfrm>
              <a:off x="7773577" y="3027549"/>
              <a:ext cx="1235261" cy="46992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>
              <a:lvl1pPr marL="57150">
                <a:spcBef>
                  <a:spcPct val="20000"/>
                </a:spcBef>
                <a:buBlip>
                  <a:blip r:embed="rId5"/>
                </a:buBlip>
                <a:defRPr sz="2400">
                  <a:solidFill>
                    <a:schemeClr val="tx1"/>
                  </a:solidFill>
                  <a:latin typeface="Franklin Gothic Medium" panose="020B0603020102020204" pitchFamily="34" charset="0"/>
                </a:defRPr>
              </a:lvl1pPr>
              <a:lvl2pPr marL="742950" indent="-285750">
                <a:spcBef>
                  <a:spcPct val="20000"/>
                </a:spcBef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Franklin Gothic Medium" panose="020B0603020102020204" pitchFamily="34" charset="0"/>
                </a:defRPr>
              </a:lvl2pPr>
              <a:lvl3pPr marL="1143000" indent="-228600">
                <a:spcBef>
                  <a:spcPct val="20000"/>
                </a:spcBef>
                <a:buBlip>
                  <a:blip r:embed="rId5"/>
                </a:buBlip>
                <a:defRPr>
                  <a:solidFill>
                    <a:schemeClr val="tx1"/>
                  </a:solidFill>
                  <a:latin typeface="Franklin Gothic Medium" panose="020B0603020102020204" pitchFamily="34" charset="0"/>
                </a:defRPr>
              </a:lvl3pPr>
              <a:lvl4pPr marL="1600200" indent="-228600">
                <a:spcBef>
                  <a:spcPct val="20000"/>
                </a:spcBef>
                <a:buBlip>
                  <a:blip r:embed="rId5"/>
                </a:buBlip>
                <a:defRPr sz="1600">
                  <a:solidFill>
                    <a:schemeClr val="tx1"/>
                  </a:solidFill>
                  <a:latin typeface="Franklin Gothic Medium" panose="020B0603020102020204" pitchFamily="34" charset="0"/>
                </a:defRPr>
              </a:lvl4pPr>
              <a:lvl5pPr marL="2057400" indent="-228600">
                <a:spcBef>
                  <a:spcPct val="20000"/>
                </a:spcBef>
                <a:buBlip>
                  <a:blip r:embed="rId5"/>
                </a:buBlip>
                <a:defRPr sz="1400">
                  <a:solidFill>
                    <a:schemeClr val="tx1"/>
                  </a:solidFill>
                  <a:latin typeface="Franklin Gothic Medium" panose="020B06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Blip>
                  <a:blip r:embed="rId5"/>
                </a:buBlip>
                <a:defRPr sz="1400">
                  <a:solidFill>
                    <a:schemeClr val="tx1"/>
                  </a:solidFill>
                  <a:latin typeface="Franklin Gothic Medium" panose="020B06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Blip>
                  <a:blip r:embed="rId5"/>
                </a:buBlip>
                <a:defRPr sz="1400">
                  <a:solidFill>
                    <a:schemeClr val="tx1"/>
                  </a:solidFill>
                  <a:latin typeface="Franklin Gothic Medium" panose="020B06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Blip>
                  <a:blip r:embed="rId5"/>
                </a:buBlip>
                <a:defRPr sz="1400">
                  <a:solidFill>
                    <a:schemeClr val="tx1"/>
                  </a:solidFill>
                  <a:latin typeface="Franklin Gothic Medium" panose="020B06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Blip>
                  <a:blip r:embed="rId5"/>
                </a:buBlip>
                <a:defRPr sz="1400">
                  <a:solidFill>
                    <a:schemeClr val="tx1"/>
                  </a:solidFill>
                  <a:latin typeface="Franklin Gothic Medium" panose="020B0603020102020204" pitchFamily="34" charset="0"/>
                </a:defRPr>
              </a:lvl9pPr>
            </a:lstStyle>
            <a:p>
              <a:pPr defTabSz="457200" eaLnBrk="1" fontAlgn="auto" hangingPunct="1">
                <a:spcAft>
                  <a:spcPts val="0"/>
                </a:spcAft>
                <a:buNone/>
                <a:defRPr/>
              </a:pPr>
              <a:r>
                <a:rPr lang="en-US" altLang="en-US" sz="1400" dirty="0">
                  <a:solidFill>
                    <a:prstClr val="black"/>
                  </a:solidFill>
                  <a:latin typeface="Calibri" panose="020F0502020204030204" pitchFamily="34" charset="0"/>
                  <a:cs typeface="+mn-cs"/>
                </a:rPr>
                <a:t>Patient Prep &amp;</a:t>
              </a:r>
              <a:br>
                <a:rPr lang="en-US" altLang="en-US" sz="1400" dirty="0">
                  <a:solidFill>
                    <a:prstClr val="black"/>
                  </a:solidFill>
                  <a:latin typeface="Calibri" panose="020F0502020204030204" pitchFamily="34" charset="0"/>
                  <a:cs typeface="+mn-cs"/>
                </a:rPr>
              </a:br>
              <a:r>
                <a:rPr lang="en-US" altLang="en-US" sz="1400" dirty="0">
                  <a:solidFill>
                    <a:prstClr val="black"/>
                  </a:solidFill>
                  <a:latin typeface="Calibri" panose="020F0502020204030204" pitchFamily="34" charset="0"/>
                  <a:cs typeface="+mn-cs"/>
                </a:rPr>
                <a:t>Operation </a:t>
              </a:r>
              <a:r>
                <a:rPr lang="en-US" altLang="en-US" sz="1400" dirty="0" err="1">
                  <a:solidFill>
                    <a:prstClr val="black"/>
                  </a:solidFill>
                  <a:latin typeface="Calibri" panose="020F0502020204030204" pitchFamily="34" charset="0"/>
                  <a:cs typeface="+mn-cs"/>
                </a:rPr>
                <a:t>Reqs</a:t>
              </a:r>
              <a:endParaRPr lang="en-US" altLang="en-US" sz="1400" dirty="0">
                <a:solidFill>
                  <a:prstClr val="black"/>
                </a:solidFill>
                <a:latin typeface="Calibri" panose="020F0502020204030204" pitchFamily="34" charset="0"/>
                <a:cs typeface="+mn-cs"/>
              </a:endParaRPr>
            </a:p>
          </p:txBody>
        </p:sp>
        <p:pic>
          <p:nvPicPr>
            <p:cNvPr id="12335" name="Picture 45070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15200" y="3316664"/>
              <a:ext cx="329184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36" name="Picture 45071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52875" y="2874434"/>
              <a:ext cx="396841" cy="3968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0" name="Content Placeholder 2"/>
            <p:cNvSpPr txBox="1">
              <a:spLocks noChangeAspect="1"/>
            </p:cNvSpPr>
            <p:nvPr/>
          </p:nvSpPr>
          <p:spPr bwMode="auto">
            <a:xfrm>
              <a:off x="7778339" y="3578439"/>
              <a:ext cx="1236849" cy="28735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>
              <a:lvl1pPr marL="57150">
                <a:spcBef>
                  <a:spcPct val="20000"/>
                </a:spcBef>
                <a:buBlip>
                  <a:blip r:embed="rId5"/>
                </a:buBlip>
                <a:defRPr sz="2400">
                  <a:solidFill>
                    <a:schemeClr val="tx1"/>
                  </a:solidFill>
                  <a:latin typeface="Franklin Gothic Medium" panose="020B0603020102020204" pitchFamily="34" charset="0"/>
                </a:defRPr>
              </a:lvl1pPr>
              <a:lvl2pPr marL="742950" indent="-285750">
                <a:spcBef>
                  <a:spcPct val="20000"/>
                </a:spcBef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Franklin Gothic Medium" panose="020B0603020102020204" pitchFamily="34" charset="0"/>
                </a:defRPr>
              </a:lvl2pPr>
              <a:lvl3pPr marL="1143000" indent="-228600">
                <a:spcBef>
                  <a:spcPct val="20000"/>
                </a:spcBef>
                <a:buBlip>
                  <a:blip r:embed="rId5"/>
                </a:buBlip>
                <a:defRPr>
                  <a:solidFill>
                    <a:schemeClr val="tx1"/>
                  </a:solidFill>
                  <a:latin typeface="Franklin Gothic Medium" panose="020B0603020102020204" pitchFamily="34" charset="0"/>
                </a:defRPr>
              </a:lvl3pPr>
              <a:lvl4pPr marL="1600200" indent="-228600">
                <a:spcBef>
                  <a:spcPct val="20000"/>
                </a:spcBef>
                <a:buBlip>
                  <a:blip r:embed="rId5"/>
                </a:buBlip>
                <a:defRPr sz="1600">
                  <a:solidFill>
                    <a:schemeClr val="tx1"/>
                  </a:solidFill>
                  <a:latin typeface="Franklin Gothic Medium" panose="020B0603020102020204" pitchFamily="34" charset="0"/>
                </a:defRPr>
              </a:lvl4pPr>
              <a:lvl5pPr marL="2057400" indent="-228600">
                <a:spcBef>
                  <a:spcPct val="20000"/>
                </a:spcBef>
                <a:buBlip>
                  <a:blip r:embed="rId5"/>
                </a:buBlip>
                <a:defRPr sz="1400">
                  <a:solidFill>
                    <a:schemeClr val="tx1"/>
                  </a:solidFill>
                  <a:latin typeface="Franklin Gothic Medium" panose="020B06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Blip>
                  <a:blip r:embed="rId5"/>
                </a:buBlip>
                <a:defRPr sz="1400">
                  <a:solidFill>
                    <a:schemeClr val="tx1"/>
                  </a:solidFill>
                  <a:latin typeface="Franklin Gothic Medium" panose="020B06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Blip>
                  <a:blip r:embed="rId5"/>
                </a:buBlip>
                <a:defRPr sz="1400">
                  <a:solidFill>
                    <a:schemeClr val="tx1"/>
                  </a:solidFill>
                  <a:latin typeface="Franklin Gothic Medium" panose="020B06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Blip>
                  <a:blip r:embed="rId5"/>
                </a:buBlip>
                <a:defRPr sz="1400">
                  <a:solidFill>
                    <a:schemeClr val="tx1"/>
                  </a:solidFill>
                  <a:latin typeface="Franklin Gothic Medium" panose="020B06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Blip>
                  <a:blip r:embed="rId5"/>
                </a:buBlip>
                <a:defRPr sz="1400">
                  <a:solidFill>
                    <a:schemeClr val="tx1"/>
                  </a:solidFill>
                  <a:latin typeface="Franklin Gothic Medium" panose="020B0603020102020204" pitchFamily="34" charset="0"/>
                </a:defRPr>
              </a:lvl9pPr>
            </a:lstStyle>
            <a:p>
              <a:pPr defTabSz="457200" eaLnBrk="1" fontAlgn="auto" hangingPunct="1">
                <a:spcAft>
                  <a:spcPts val="0"/>
                </a:spcAft>
                <a:buNone/>
                <a:defRPr/>
              </a:pPr>
              <a:r>
                <a:rPr lang="en-US" altLang="en-US" sz="1400">
                  <a:solidFill>
                    <a:prstClr val="black"/>
                  </a:solidFill>
                  <a:latin typeface="Calibri" panose="020F0502020204030204" pitchFamily="34" charset="0"/>
                  <a:cs typeface="+mn-cs"/>
                </a:rPr>
                <a:t>Segment. Reqs</a:t>
              </a:r>
            </a:p>
          </p:txBody>
        </p:sp>
        <p:sp>
          <p:nvSpPr>
            <p:cNvPr id="117" name="Content Placeholder 2"/>
            <p:cNvSpPr txBox="1">
              <a:spLocks noChangeAspect="1"/>
            </p:cNvSpPr>
            <p:nvPr/>
          </p:nvSpPr>
          <p:spPr bwMode="auto">
            <a:xfrm>
              <a:off x="7773577" y="4054713"/>
              <a:ext cx="1236848" cy="30640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>
              <a:lvl1pPr marL="57150">
                <a:spcBef>
                  <a:spcPct val="20000"/>
                </a:spcBef>
                <a:buBlip>
                  <a:blip r:embed="rId5"/>
                </a:buBlip>
                <a:defRPr sz="2400">
                  <a:solidFill>
                    <a:schemeClr val="tx1"/>
                  </a:solidFill>
                  <a:latin typeface="Franklin Gothic Medium" panose="020B0603020102020204" pitchFamily="34" charset="0"/>
                </a:defRPr>
              </a:lvl1pPr>
              <a:lvl2pPr marL="742950" indent="-285750">
                <a:spcBef>
                  <a:spcPct val="20000"/>
                </a:spcBef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Franklin Gothic Medium" panose="020B0603020102020204" pitchFamily="34" charset="0"/>
                </a:defRPr>
              </a:lvl2pPr>
              <a:lvl3pPr marL="1143000" indent="-228600">
                <a:spcBef>
                  <a:spcPct val="20000"/>
                </a:spcBef>
                <a:buBlip>
                  <a:blip r:embed="rId5"/>
                </a:buBlip>
                <a:defRPr>
                  <a:solidFill>
                    <a:schemeClr val="tx1"/>
                  </a:solidFill>
                  <a:latin typeface="Franklin Gothic Medium" panose="020B0603020102020204" pitchFamily="34" charset="0"/>
                </a:defRPr>
              </a:lvl3pPr>
              <a:lvl4pPr marL="1600200" indent="-228600">
                <a:spcBef>
                  <a:spcPct val="20000"/>
                </a:spcBef>
                <a:buBlip>
                  <a:blip r:embed="rId5"/>
                </a:buBlip>
                <a:defRPr sz="1600">
                  <a:solidFill>
                    <a:schemeClr val="tx1"/>
                  </a:solidFill>
                  <a:latin typeface="Franklin Gothic Medium" panose="020B0603020102020204" pitchFamily="34" charset="0"/>
                </a:defRPr>
              </a:lvl4pPr>
              <a:lvl5pPr marL="2057400" indent="-228600">
                <a:spcBef>
                  <a:spcPct val="20000"/>
                </a:spcBef>
                <a:buBlip>
                  <a:blip r:embed="rId5"/>
                </a:buBlip>
                <a:defRPr sz="1400">
                  <a:solidFill>
                    <a:schemeClr val="tx1"/>
                  </a:solidFill>
                  <a:latin typeface="Franklin Gothic Medium" panose="020B06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Blip>
                  <a:blip r:embed="rId5"/>
                </a:buBlip>
                <a:defRPr sz="1400">
                  <a:solidFill>
                    <a:schemeClr val="tx1"/>
                  </a:solidFill>
                  <a:latin typeface="Franklin Gothic Medium" panose="020B06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Blip>
                  <a:blip r:embed="rId5"/>
                </a:buBlip>
                <a:defRPr sz="1400">
                  <a:solidFill>
                    <a:schemeClr val="tx1"/>
                  </a:solidFill>
                  <a:latin typeface="Franklin Gothic Medium" panose="020B06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Blip>
                  <a:blip r:embed="rId5"/>
                </a:buBlip>
                <a:defRPr sz="1400">
                  <a:solidFill>
                    <a:schemeClr val="tx1"/>
                  </a:solidFill>
                  <a:latin typeface="Franklin Gothic Medium" panose="020B06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Blip>
                  <a:blip r:embed="rId5"/>
                </a:buBlip>
                <a:defRPr sz="1400">
                  <a:solidFill>
                    <a:schemeClr val="tx1"/>
                  </a:solidFill>
                  <a:latin typeface="Franklin Gothic Medium" panose="020B0603020102020204" pitchFamily="34" charset="0"/>
                </a:defRPr>
              </a:lvl9pPr>
            </a:lstStyle>
            <a:p>
              <a:pPr defTabSz="457200" eaLnBrk="1" fontAlgn="auto" hangingPunct="1">
                <a:spcAft>
                  <a:spcPts val="0"/>
                </a:spcAft>
                <a:buNone/>
                <a:defRPr/>
              </a:pPr>
              <a:r>
                <a:rPr lang="en-US" altLang="en-US" sz="1400">
                  <a:solidFill>
                    <a:prstClr val="black"/>
                  </a:solidFill>
                  <a:latin typeface="Calibri" panose="020F0502020204030204" pitchFamily="34" charset="0"/>
                  <a:cs typeface="+mn-cs"/>
                </a:rPr>
                <a:t>Calibration Reqs</a:t>
              </a:r>
            </a:p>
          </p:txBody>
        </p:sp>
        <p:cxnSp>
          <p:nvCxnSpPr>
            <p:cNvPr id="12339" name="Straight Connector 45084"/>
            <p:cNvCxnSpPr>
              <a:cxnSpLocks noChangeShapeType="1"/>
              <a:endCxn id="117" idx="1"/>
            </p:cNvCxnSpPr>
            <p:nvPr/>
          </p:nvCxnSpPr>
          <p:spPr bwMode="auto">
            <a:xfrm>
              <a:off x="6911434" y="3443914"/>
              <a:ext cx="862525" cy="763891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12340" name="Picture 45085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46955" y="3821902"/>
              <a:ext cx="405130" cy="413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4" name="Notched Right Arrow 43"/>
          <p:cNvSpPr/>
          <p:nvPr/>
        </p:nvSpPr>
        <p:spPr bwMode="auto">
          <a:xfrm flipH="1">
            <a:off x="4411664" y="4862512"/>
            <a:ext cx="3170237" cy="407988"/>
          </a:xfrm>
          <a:prstGeom prst="notchedRightArrow">
            <a:avLst/>
          </a:prstGeom>
          <a:solidFill>
            <a:schemeClr val="bg1"/>
          </a:solidFill>
          <a:ln w="381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06400" y="32686"/>
            <a:ext cx="11379200" cy="792162"/>
          </a:xfrm>
        </p:spPr>
        <p:txBody>
          <a:bodyPr/>
          <a:lstStyle/>
          <a:p>
            <a:pPr algn="ctr"/>
            <a:r>
              <a:rPr lang="en-US" dirty="0"/>
              <a:t>Clinical Decisions from Quantitative Imaging</a:t>
            </a:r>
          </a:p>
        </p:txBody>
      </p:sp>
      <p:sp>
        <p:nvSpPr>
          <p:cNvPr id="10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2400" y="6434136"/>
            <a:ext cx="7010400" cy="365125"/>
          </a:xfrm>
        </p:spPr>
        <p:txBody>
          <a:bodyPr/>
          <a:lstStyle/>
          <a:p>
            <a:pPr algn="l">
              <a:defRPr/>
            </a:pPr>
            <a:r>
              <a:rPr lang="en-US" dirty="0" smtClean="0"/>
              <a:t>RSNA 2016</a:t>
            </a:r>
            <a:endParaRPr lang="de-DE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50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50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2" dur="500"/>
                                        <p:tgtEl>
                                          <p:spTgt spid="45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5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75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7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7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75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5" presetID="1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0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9" grpId="0" animBg="1"/>
      <p:bldP spid="45" grpId="0"/>
      <p:bldP spid="48" grpId="0"/>
      <p:bldP spid="49" grpId="0"/>
      <p:bldP spid="10" grpId="0" animBg="1"/>
      <p:bldP spid="46" grpId="0" animBg="1"/>
      <p:bldP spid="50" grpId="0" animBg="1"/>
      <p:bldP spid="51" grpId="0" animBg="1"/>
      <p:bldP spid="52" grpId="0" animBg="1"/>
      <p:bldP spid="53" grpId="0" animBg="1"/>
      <p:bldP spid="79" grpId="0"/>
      <p:bldP spid="80" grpId="0"/>
      <p:bldP spid="81" grpId="0" animBg="1"/>
      <p:bldP spid="86" grpId="0"/>
      <p:bldP spid="92" grpId="0"/>
      <p:bldP spid="101" grpId="0"/>
      <p:bldP spid="4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12334"/>
            <a:ext cx="11379200" cy="792162"/>
          </a:xfrm>
        </p:spPr>
        <p:txBody>
          <a:bodyPr/>
          <a:lstStyle/>
          <a:p>
            <a:pPr algn="ctr"/>
            <a:r>
              <a:rPr lang="en-US" dirty="0" smtClean="0"/>
              <a:t>QIBA Process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2400" y="6434136"/>
            <a:ext cx="7010400" cy="365125"/>
          </a:xfrm>
        </p:spPr>
        <p:txBody>
          <a:bodyPr/>
          <a:lstStyle/>
          <a:p>
            <a:pPr algn="l">
              <a:defRPr/>
            </a:pPr>
            <a:r>
              <a:rPr lang="en-US" dirty="0" smtClean="0"/>
              <a:t>RSNA 2016</a:t>
            </a:r>
            <a:endParaRPr lang="de-DE" dirty="0"/>
          </a:p>
        </p:txBody>
      </p:sp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990600" y="801686"/>
            <a:ext cx="10439400" cy="5522914"/>
            <a:chOff x="944611" y="14615814"/>
            <a:chExt cx="10440124" cy="5523446"/>
          </a:xfrm>
        </p:grpSpPr>
        <p:sp>
          <p:nvSpPr>
            <p:cNvPr id="6" name="Notched Right Arrow 5"/>
            <p:cNvSpPr/>
            <p:nvPr/>
          </p:nvSpPr>
          <p:spPr bwMode="auto">
            <a:xfrm rot="5400000">
              <a:off x="-1165398" y="16846481"/>
              <a:ext cx="5523446" cy="1062112"/>
            </a:xfrm>
            <a:prstGeom prst="notchedRightArrow">
              <a:avLst>
                <a:gd name="adj1" fmla="val 50000"/>
                <a:gd name="adj2" fmla="val 42727"/>
              </a:avLst>
            </a:prstGeom>
            <a:solidFill>
              <a:srgbClr val="D4EDEC">
                <a:alpha val="5098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7" name="Rounded Rectangle 6"/>
            <p:cNvSpPr/>
            <p:nvPr/>
          </p:nvSpPr>
          <p:spPr bwMode="auto">
            <a:xfrm>
              <a:off x="2628417" y="14667782"/>
              <a:ext cx="1551228" cy="743688"/>
            </a:xfrm>
            <a:prstGeom prst="roundRect">
              <a:avLst>
                <a:gd name="adj" fmla="val 27801"/>
              </a:avLst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  <a:scene3d>
              <a:camera prst="orthographicFront"/>
              <a:lightRig rig="sunset" dir="t"/>
            </a:scene3d>
            <a:sp3d extrusionH="146050">
              <a:bevelT/>
              <a:bevelB/>
              <a:extrusionClr>
                <a:schemeClr val="bg2">
                  <a:lumMod val="50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dirty="0"/>
                <a:t>Select a Biomarker</a:t>
              </a:r>
            </a:p>
          </p:txBody>
        </p:sp>
        <p:sp>
          <p:nvSpPr>
            <p:cNvPr id="8" name="TextBox 7"/>
            <p:cNvSpPr txBox="1"/>
            <p:nvPr/>
          </p:nvSpPr>
          <p:spPr bwMode="auto">
            <a:xfrm>
              <a:off x="944611" y="14814270"/>
              <a:ext cx="1347882" cy="83828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eaLnBrk="1" hangingPunct="1">
                <a:defRPr/>
              </a:pPr>
              <a:r>
                <a:rPr lang="en-US" sz="2000" b="1" i="1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Academic</a:t>
              </a:r>
              <a:br>
                <a:rPr lang="en-US" sz="2000" b="1" i="1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</a:br>
              <a:r>
                <a:rPr lang="en-US" sz="2000" b="1" i="1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Research</a:t>
              </a:r>
            </a:p>
          </p:txBody>
        </p:sp>
        <p:sp>
          <p:nvSpPr>
            <p:cNvPr id="9" name="TextBox 8"/>
            <p:cNvSpPr txBox="1"/>
            <p:nvPr/>
          </p:nvSpPr>
          <p:spPr bwMode="auto">
            <a:xfrm>
              <a:off x="1090671" y="17435485"/>
              <a:ext cx="1008133" cy="120185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eaLnBrk="1" hangingPunct="1">
                <a:defRPr/>
              </a:pPr>
              <a:r>
                <a:rPr lang="en-US" sz="2000" b="1" i="1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Clinical</a:t>
              </a:r>
              <a:br>
                <a:rPr lang="en-US" sz="2000" b="1" i="1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</a:br>
              <a:r>
                <a:rPr lang="en-US" sz="2000" b="1" i="1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Trials</a:t>
              </a:r>
            </a:p>
            <a:p>
              <a:pPr algn="ctr" eaLnBrk="1" hangingPunct="1">
                <a:defRPr/>
              </a:pPr>
              <a:r>
                <a:rPr lang="en-US" sz="2000" b="1" i="1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&amp;</a:t>
              </a:r>
            </a:p>
          </p:txBody>
        </p:sp>
        <p:sp>
          <p:nvSpPr>
            <p:cNvPr id="10" name="TextBox 9"/>
            <p:cNvSpPr txBox="1"/>
            <p:nvPr/>
          </p:nvSpPr>
          <p:spPr bwMode="auto">
            <a:xfrm>
              <a:off x="1043043" y="18731010"/>
              <a:ext cx="1106565" cy="83669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eaLnBrk="1" hangingPunct="1">
                <a:defRPr/>
              </a:pPr>
              <a:r>
                <a:rPr lang="en-US" sz="2000" b="1" i="1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Clinical</a:t>
              </a:r>
              <a:br>
                <a:rPr lang="en-US" sz="2000" b="1" i="1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</a:br>
              <a:r>
                <a:rPr lang="en-US" sz="2000" b="1" i="1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Practice</a:t>
              </a:r>
            </a:p>
          </p:txBody>
        </p:sp>
        <p:sp>
          <p:nvSpPr>
            <p:cNvPr id="11" name="Rounded Rectangle 10"/>
            <p:cNvSpPr/>
            <p:nvPr/>
          </p:nvSpPr>
          <p:spPr bwMode="auto">
            <a:xfrm>
              <a:off x="2628417" y="18174290"/>
              <a:ext cx="1551228" cy="753589"/>
            </a:xfrm>
            <a:prstGeom prst="roundRect">
              <a:avLst>
                <a:gd name="adj" fmla="val 27801"/>
              </a:avLst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  <a:scene3d>
              <a:camera prst="orthographicFront"/>
              <a:lightRig rig="sunset" dir="t"/>
            </a:scene3d>
            <a:sp3d extrusionH="146050">
              <a:bevelT/>
              <a:bevelB/>
              <a:extrusionClr>
                <a:schemeClr val="bg2">
                  <a:lumMod val="50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dirty="0"/>
                <a:t>Publish Profile</a:t>
              </a:r>
            </a:p>
          </p:txBody>
        </p:sp>
        <p:sp>
          <p:nvSpPr>
            <p:cNvPr id="12" name="Rounded Rectangle 11"/>
            <p:cNvSpPr/>
            <p:nvPr/>
          </p:nvSpPr>
          <p:spPr bwMode="auto">
            <a:xfrm>
              <a:off x="2628417" y="15589044"/>
              <a:ext cx="1551228" cy="1154506"/>
            </a:xfrm>
            <a:prstGeom prst="roundRect">
              <a:avLst>
                <a:gd name="adj" fmla="val 27801"/>
              </a:avLst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  <a:scene3d>
              <a:camera prst="orthographicFront"/>
              <a:lightRig rig="sunset" dir="t"/>
            </a:scene3d>
            <a:sp3d extrusionH="146050">
              <a:bevelT/>
              <a:bevelB/>
              <a:extrusionClr>
                <a:schemeClr val="bg2">
                  <a:lumMod val="50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 eaLnBrk="1" hangingPunct="1">
                <a:defRPr/>
              </a:pPr>
              <a:r>
                <a:rPr lang="en-US" dirty="0"/>
                <a:t>Coordinate Groundwork</a:t>
              </a:r>
            </a:p>
          </p:txBody>
        </p:sp>
        <p:sp>
          <p:nvSpPr>
            <p:cNvPr id="13" name="Rounded Rectangle 12"/>
            <p:cNvSpPr/>
            <p:nvPr/>
          </p:nvSpPr>
          <p:spPr bwMode="auto">
            <a:xfrm>
              <a:off x="2628417" y="16902034"/>
              <a:ext cx="1551228" cy="1079202"/>
            </a:xfrm>
            <a:prstGeom prst="roundRect">
              <a:avLst>
                <a:gd name="adj" fmla="val 27801"/>
              </a:avLst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  <a:scene3d>
              <a:camera prst="orthographicFront"/>
              <a:lightRig rig="sunset" dir="t"/>
            </a:scene3d>
            <a:sp3d extrusionH="146050">
              <a:bevelT/>
              <a:bevelB/>
              <a:extrusionClr>
                <a:schemeClr val="bg2">
                  <a:lumMod val="50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 eaLnBrk="1" hangingPunct="1">
                <a:defRPr/>
              </a:pPr>
              <a:r>
                <a:rPr lang="en-US" dirty="0"/>
                <a:t>Draft </a:t>
              </a:r>
              <a:br>
                <a:rPr lang="en-US" dirty="0"/>
              </a:br>
              <a:r>
                <a:rPr lang="en-US" dirty="0"/>
                <a:t>Profile</a:t>
              </a:r>
            </a:p>
          </p:txBody>
        </p:sp>
        <p:sp>
          <p:nvSpPr>
            <p:cNvPr id="14" name="Rounded Rectangle 13"/>
            <p:cNvSpPr/>
            <p:nvPr/>
          </p:nvSpPr>
          <p:spPr bwMode="auto">
            <a:xfrm>
              <a:off x="2628417" y="19112047"/>
              <a:ext cx="1551228" cy="902297"/>
            </a:xfrm>
            <a:prstGeom prst="roundRect">
              <a:avLst>
                <a:gd name="adj" fmla="val 27801"/>
              </a:avLst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  <a:scene3d>
              <a:camera prst="orthographicFront"/>
              <a:lightRig rig="sunset" dir="t"/>
            </a:scene3d>
            <a:sp3d extrusionH="146050">
              <a:bevelT/>
              <a:bevelB/>
              <a:extrusionClr>
                <a:schemeClr val="bg2">
                  <a:lumMod val="50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dirty="0"/>
                <a:t>Validate</a:t>
              </a:r>
              <a:br>
                <a:rPr lang="en-US" dirty="0"/>
              </a:br>
              <a:r>
                <a:rPr lang="en-US" dirty="0"/>
                <a:t>Equipment &amp; Sites</a:t>
              </a:r>
            </a:p>
          </p:txBody>
        </p:sp>
        <p:sp>
          <p:nvSpPr>
            <p:cNvPr id="15" name="Pentagon 14"/>
            <p:cNvSpPr/>
            <p:nvPr/>
          </p:nvSpPr>
          <p:spPr bwMode="auto">
            <a:xfrm flipH="1">
              <a:off x="4432591" y="15454095"/>
              <a:ext cx="6952144" cy="1278061"/>
            </a:xfrm>
            <a:prstGeom prst="homePlate">
              <a:avLst>
                <a:gd name="adj" fmla="val 36407"/>
              </a:avLst>
            </a:prstGeom>
            <a:solidFill>
              <a:schemeClr val="bg1">
                <a:lumMod val="85000"/>
                <a:alpha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5760" tIns="0" rIns="0" bIns="0" anchor="ctr"/>
            <a:lstStyle/>
            <a:p>
              <a:pPr eaLnBrk="1" hangingPunct="1">
                <a:buFont typeface="Arial" pitchFamily="34" charset="0"/>
                <a:buChar char="•"/>
                <a:defRPr/>
              </a:pPr>
              <a:r>
                <a:rPr lang="en-US" sz="1600" b="1" dirty="0">
                  <a:solidFill>
                    <a:schemeClr val="tx1"/>
                  </a:solidFill>
                </a:rPr>
                <a:t> Identify </a:t>
              </a:r>
              <a:r>
                <a:rPr lang="en-US" sz="1600" dirty="0">
                  <a:solidFill>
                    <a:schemeClr val="tx1"/>
                  </a:solidFill>
                </a:rPr>
                <a:t>significant sources of variance</a:t>
              </a:r>
            </a:p>
            <a:p>
              <a:pPr eaLnBrk="1" hangingPunct="1">
                <a:buFont typeface="Arial" pitchFamily="34" charset="0"/>
                <a:buChar char="•"/>
                <a:defRPr/>
              </a:pPr>
              <a:r>
                <a:rPr lang="en-US" sz="1600" dirty="0">
                  <a:solidFill>
                    <a:schemeClr val="tx1"/>
                  </a:solidFill>
                </a:rPr>
                <a:t> </a:t>
              </a:r>
              <a:r>
                <a:rPr lang="en-US" sz="1600" b="1" dirty="0">
                  <a:solidFill>
                    <a:schemeClr val="tx1"/>
                  </a:solidFill>
                </a:rPr>
                <a:t>Estimate</a:t>
              </a:r>
              <a:r>
                <a:rPr lang="en-US" sz="1600" dirty="0">
                  <a:solidFill>
                    <a:schemeClr val="tx1"/>
                  </a:solidFill>
                </a:rPr>
                <a:t> achievable repeatability and accuracy </a:t>
              </a:r>
            </a:p>
            <a:p>
              <a:pPr eaLnBrk="1" hangingPunct="1">
                <a:buFont typeface="Arial" pitchFamily="34" charset="0"/>
                <a:buChar char="•"/>
                <a:defRPr/>
              </a:pPr>
              <a:r>
                <a:rPr lang="en-US" sz="1600" b="1" dirty="0">
                  <a:solidFill>
                    <a:schemeClr val="tx1"/>
                  </a:solidFill>
                </a:rPr>
                <a:t> Validate</a:t>
              </a:r>
              <a:r>
                <a:rPr lang="en-US" sz="1600" dirty="0">
                  <a:solidFill>
                    <a:schemeClr val="tx1"/>
                  </a:solidFill>
                </a:rPr>
                <a:t> underlying assumptions and mechanisms</a:t>
              </a:r>
            </a:p>
            <a:p>
              <a:pPr eaLnBrk="1" hangingPunct="1">
                <a:buFont typeface="Arial" pitchFamily="34" charset="0"/>
                <a:buChar char="•"/>
                <a:defRPr/>
              </a:pPr>
              <a:r>
                <a:rPr lang="en-US" sz="1600" b="1" dirty="0">
                  <a:solidFill>
                    <a:schemeClr val="tx1"/>
                  </a:solidFill>
                </a:rPr>
                <a:t> Determine</a:t>
              </a:r>
              <a:r>
                <a:rPr lang="en-US" sz="1600" dirty="0">
                  <a:solidFill>
                    <a:schemeClr val="tx1"/>
                  </a:solidFill>
                </a:rPr>
                <a:t> details critical to specify in the Profile</a:t>
              </a:r>
            </a:p>
            <a:p>
              <a:pPr eaLnBrk="1" hangingPunct="1">
                <a:buFont typeface="Arial" pitchFamily="34" charset="0"/>
                <a:buChar char="•"/>
                <a:defRPr/>
              </a:pPr>
              <a:r>
                <a:rPr lang="en-US" sz="1600" b="1" dirty="0">
                  <a:solidFill>
                    <a:schemeClr val="tx1"/>
                  </a:solidFill>
                </a:rPr>
                <a:t> Initiate</a:t>
              </a:r>
              <a:r>
                <a:rPr lang="en-US" sz="1600" dirty="0">
                  <a:solidFill>
                    <a:schemeClr val="tx1"/>
                  </a:solidFill>
                </a:rPr>
                <a:t> regulatory engagement</a:t>
              </a:r>
            </a:p>
          </p:txBody>
        </p:sp>
        <p:sp>
          <p:nvSpPr>
            <p:cNvPr id="16" name="Pentagon 15"/>
            <p:cNvSpPr/>
            <p:nvPr/>
          </p:nvSpPr>
          <p:spPr bwMode="auto">
            <a:xfrm flipH="1">
              <a:off x="4432591" y="18156280"/>
              <a:ext cx="6952144" cy="879560"/>
            </a:xfrm>
            <a:prstGeom prst="homePlate">
              <a:avLst>
                <a:gd name="adj" fmla="val 56260"/>
              </a:avLst>
            </a:prstGeom>
            <a:solidFill>
              <a:schemeClr val="bg1">
                <a:lumMod val="85000"/>
                <a:alpha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5760" tIns="0" rIns="0" bIns="0" anchor="ctr"/>
            <a:lstStyle/>
            <a:p>
              <a:pPr eaLnBrk="1" hangingPunct="1">
                <a:buFont typeface="Arial" pitchFamily="34" charset="0"/>
                <a:buChar char="•"/>
                <a:defRPr/>
              </a:pPr>
              <a:r>
                <a:rPr lang="en-US" sz="1600" b="1" dirty="0">
                  <a:solidFill>
                    <a:schemeClr val="tx1"/>
                  </a:solidFill>
                </a:rPr>
                <a:t> Make </a:t>
              </a:r>
              <a:r>
                <a:rPr lang="en-US" sz="1600" dirty="0">
                  <a:solidFill>
                    <a:schemeClr val="tx1"/>
                  </a:solidFill>
                </a:rPr>
                <a:t>Profile available to the community</a:t>
              </a:r>
            </a:p>
            <a:p>
              <a:pPr eaLnBrk="1" hangingPunct="1">
                <a:buFont typeface="Arial" pitchFamily="34" charset="0"/>
                <a:buChar char="•"/>
                <a:defRPr/>
              </a:pPr>
              <a:r>
                <a:rPr lang="en-US" sz="1600" b="1" dirty="0">
                  <a:solidFill>
                    <a:schemeClr val="tx1"/>
                  </a:solidFill>
                </a:rPr>
                <a:t> Engage </a:t>
              </a:r>
              <a:r>
                <a:rPr lang="en-US" sz="1600" dirty="0">
                  <a:solidFill>
                    <a:schemeClr val="tx1"/>
                  </a:solidFill>
                </a:rPr>
                <a:t>with sites/trials adopting the Profile</a:t>
              </a:r>
            </a:p>
            <a:p>
              <a:pPr eaLnBrk="1" hangingPunct="1">
                <a:buFont typeface="Arial" pitchFamily="34" charset="0"/>
                <a:buChar char="•"/>
                <a:defRPr/>
              </a:pPr>
              <a:r>
                <a:rPr lang="en-US" sz="1600" b="1" dirty="0">
                  <a:solidFill>
                    <a:schemeClr val="tx1"/>
                  </a:solidFill>
                </a:rPr>
                <a:t> Converge</a:t>
              </a:r>
              <a:r>
                <a:rPr lang="en-US" sz="1600" dirty="0">
                  <a:solidFill>
                    <a:schemeClr val="tx1"/>
                  </a:solidFill>
                </a:rPr>
                <a:t> practice; reduce gratuitous variation</a:t>
              </a:r>
            </a:p>
          </p:txBody>
        </p:sp>
        <p:sp>
          <p:nvSpPr>
            <p:cNvPr id="17" name="Pentagon 16"/>
            <p:cNvSpPr/>
            <p:nvPr/>
          </p:nvSpPr>
          <p:spPr bwMode="auto">
            <a:xfrm flipH="1">
              <a:off x="4432591" y="16906396"/>
              <a:ext cx="6952144" cy="1141522"/>
            </a:xfrm>
            <a:prstGeom prst="homePlate">
              <a:avLst>
                <a:gd name="adj" fmla="val 44814"/>
              </a:avLst>
            </a:prstGeom>
            <a:solidFill>
              <a:schemeClr val="bg1">
                <a:lumMod val="85000"/>
                <a:alpha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5760" tIns="0" rIns="0" bIns="0" anchor="ctr"/>
            <a:lstStyle/>
            <a:p>
              <a:pPr eaLnBrk="1" hangingPunct="1">
                <a:buFont typeface="Arial" pitchFamily="34" charset="0"/>
                <a:buChar char="•"/>
                <a:defRPr/>
              </a:pPr>
              <a:r>
                <a:rPr lang="en-US" sz="1600" b="1" dirty="0">
                  <a:solidFill>
                    <a:schemeClr val="tx1"/>
                  </a:solidFill>
                </a:rPr>
                <a:t> Document</a:t>
              </a:r>
              <a:r>
                <a:rPr lang="en-US" sz="1600" dirty="0">
                  <a:solidFill>
                    <a:schemeClr val="tx1"/>
                  </a:solidFill>
                </a:rPr>
                <a:t> the agreed parameters and procedures</a:t>
              </a:r>
            </a:p>
            <a:p>
              <a:pPr eaLnBrk="1" hangingPunct="1">
                <a:buFont typeface="Arial" pitchFamily="34" charset="0"/>
                <a:buChar char="•"/>
                <a:defRPr/>
              </a:pPr>
              <a:r>
                <a:rPr lang="en-US" sz="1600" b="1" dirty="0">
                  <a:solidFill>
                    <a:schemeClr val="tx1"/>
                  </a:solidFill>
                </a:rPr>
                <a:t> Specify </a:t>
              </a:r>
              <a:r>
                <a:rPr lang="en-US" sz="1600" dirty="0">
                  <a:solidFill>
                    <a:schemeClr val="tx1"/>
                  </a:solidFill>
                </a:rPr>
                <a:t>details necessary to be robust in general use</a:t>
              </a:r>
            </a:p>
            <a:p>
              <a:pPr eaLnBrk="1" hangingPunct="1">
                <a:buFont typeface="Arial" pitchFamily="34" charset="0"/>
                <a:buChar char="•"/>
                <a:defRPr/>
              </a:pPr>
              <a:r>
                <a:rPr lang="en-US" sz="1600" b="1" dirty="0">
                  <a:solidFill>
                    <a:schemeClr val="tx1"/>
                  </a:solidFill>
                </a:rPr>
                <a:t> </a:t>
              </a:r>
              <a:r>
                <a:rPr lang="en-US" sz="1600" b="1" u="sng" dirty="0">
                  <a:solidFill>
                    <a:schemeClr val="tx1"/>
                  </a:solidFill>
                </a:rPr>
                <a:t>Drive out </a:t>
              </a:r>
              <a:r>
                <a:rPr lang="en-US" sz="1600" dirty="0">
                  <a:solidFill>
                    <a:schemeClr val="tx1"/>
                  </a:solidFill>
                </a:rPr>
                <a:t>any impeding variance and complexity</a:t>
              </a:r>
            </a:p>
            <a:p>
              <a:pPr eaLnBrk="1" hangingPunct="1">
                <a:buFont typeface="Arial" pitchFamily="34" charset="0"/>
                <a:buChar char="•"/>
                <a:defRPr/>
              </a:pPr>
              <a:r>
                <a:rPr lang="en-US" sz="1600" b="1" dirty="0">
                  <a:solidFill>
                    <a:schemeClr val="tx1"/>
                  </a:solidFill>
                </a:rPr>
                <a:t> Make </a:t>
              </a:r>
              <a:r>
                <a:rPr lang="en-US" sz="1600" dirty="0">
                  <a:solidFill>
                    <a:schemeClr val="tx1"/>
                  </a:solidFill>
                </a:rPr>
                <a:t>details stable, clear, implementable, testable</a:t>
              </a:r>
            </a:p>
          </p:txBody>
        </p:sp>
        <p:sp>
          <p:nvSpPr>
            <p:cNvPr id="18" name="Pentagon 17"/>
            <p:cNvSpPr/>
            <p:nvPr/>
          </p:nvSpPr>
          <p:spPr bwMode="auto">
            <a:xfrm flipH="1">
              <a:off x="4432591" y="19264462"/>
              <a:ext cx="6952144" cy="657288"/>
            </a:xfrm>
            <a:prstGeom prst="homePlate">
              <a:avLst>
                <a:gd name="adj" fmla="val 65254"/>
              </a:avLst>
            </a:prstGeom>
            <a:solidFill>
              <a:schemeClr val="bg1">
                <a:lumMod val="85000"/>
                <a:alpha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5760" tIns="0" rIns="0" bIns="0" anchor="ctr"/>
            <a:lstStyle/>
            <a:p>
              <a:pPr eaLnBrk="1" hangingPunct="1">
                <a:buFont typeface="Arial" pitchFamily="34" charset="0"/>
                <a:buChar char="•"/>
                <a:defRPr/>
              </a:pPr>
              <a:r>
                <a:rPr lang="en-US" sz="1600" b="1" dirty="0">
                  <a:solidFill>
                    <a:schemeClr val="tx1"/>
                  </a:solidFill>
                </a:rPr>
                <a:t> Test</a:t>
              </a:r>
              <a:r>
                <a:rPr lang="en-US" sz="1600" dirty="0">
                  <a:solidFill>
                    <a:schemeClr val="tx1"/>
                  </a:solidFill>
                </a:rPr>
                <a:t> conformance with QIBA Profile specifications</a:t>
              </a:r>
            </a:p>
            <a:p>
              <a:pPr eaLnBrk="1" hangingPunct="1">
                <a:buFont typeface="Arial" pitchFamily="34" charset="0"/>
                <a:buChar char="•"/>
                <a:defRPr/>
              </a:pPr>
              <a:r>
                <a:rPr lang="en-US" sz="1600" b="1" dirty="0">
                  <a:solidFill>
                    <a:schemeClr val="tx1"/>
                  </a:solidFill>
                </a:rPr>
                <a:t> Publish </a:t>
              </a:r>
              <a:r>
                <a:rPr lang="en-US" sz="1600" dirty="0">
                  <a:solidFill>
                    <a:schemeClr val="tx1"/>
                  </a:solidFill>
                </a:rPr>
                <a:t>validated products/sites</a:t>
              </a:r>
            </a:p>
          </p:txBody>
        </p:sp>
        <p:sp>
          <p:nvSpPr>
            <p:cNvPr id="19" name="Pentagon 18"/>
            <p:cNvSpPr/>
            <p:nvPr/>
          </p:nvSpPr>
          <p:spPr bwMode="auto">
            <a:xfrm flipH="1">
              <a:off x="4432591" y="14688846"/>
              <a:ext cx="6952144" cy="585421"/>
            </a:xfrm>
            <a:prstGeom prst="homePlate">
              <a:avLst>
                <a:gd name="adj" fmla="val 71385"/>
              </a:avLst>
            </a:prstGeom>
            <a:solidFill>
              <a:schemeClr val="bg1">
                <a:lumMod val="85000"/>
                <a:alpha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5760" tIns="0" rIns="0" bIns="0" anchor="ctr"/>
            <a:lstStyle/>
            <a:p>
              <a:pPr eaLnBrk="1" hangingPunct="1">
                <a:buFont typeface="Arial" pitchFamily="34" charset="0"/>
                <a:buChar char="•"/>
                <a:defRPr/>
              </a:pPr>
              <a:r>
                <a:rPr lang="en-US" sz="1600" b="1" dirty="0">
                  <a:solidFill>
                    <a:schemeClr val="tx1"/>
                  </a:solidFill>
                </a:rPr>
                <a:t> Apply selection criteria</a:t>
              </a:r>
              <a:r>
                <a:rPr lang="en-US" sz="1600" b="1" dirty="0" smtClean="0">
                  <a:solidFill>
                    <a:schemeClr val="tx1"/>
                  </a:solidFill>
                </a:rPr>
                <a:t>: </a:t>
              </a:r>
              <a:r>
                <a:rPr lang="en-US" sz="1600" dirty="0" smtClean="0">
                  <a:solidFill>
                    <a:schemeClr val="tx1"/>
                  </a:solidFill>
                </a:rPr>
                <a:t>Translational, Transformational, Practical, …</a:t>
              </a:r>
              <a:endParaRPr lang="en-US" sz="1600" dirty="0">
                <a:solidFill>
                  <a:schemeClr val="tx1"/>
                </a:solidFill>
              </a:endParaRPr>
            </a:p>
            <a:p>
              <a:pPr eaLnBrk="1" hangingPunct="1">
                <a:buFont typeface="Arial" pitchFamily="34" charset="0"/>
                <a:buChar char="•"/>
                <a:defRPr/>
              </a:pPr>
              <a:r>
                <a:rPr lang="en-US" sz="1600" b="1" dirty="0">
                  <a:solidFill>
                    <a:schemeClr val="tx1"/>
                  </a:solidFill>
                </a:rPr>
                <a:t> </a:t>
              </a:r>
              <a:r>
                <a:rPr lang="en-US" sz="1600" b="1" dirty="0" smtClean="0">
                  <a:solidFill>
                    <a:schemeClr val="tx1"/>
                  </a:solidFill>
                </a:rPr>
                <a:t>Draft Initial Performance </a:t>
              </a:r>
              <a:r>
                <a:rPr lang="en-US" sz="1600" b="1" dirty="0">
                  <a:solidFill>
                    <a:schemeClr val="tx1"/>
                  </a:solidFill>
                </a:rPr>
                <a:t>Claim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25075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>
          <a:xfrm>
            <a:off x="381000" y="70936"/>
            <a:ext cx="11379200" cy="792162"/>
          </a:xfrm>
        </p:spPr>
        <p:txBody>
          <a:bodyPr/>
          <a:lstStyle/>
          <a:p>
            <a:pPr algn="ctr"/>
            <a:r>
              <a:rPr lang="en-US" altLang="en-US" dirty="0" smtClean="0"/>
              <a:t>QIBA Biomarker Selection</a:t>
            </a:r>
          </a:p>
        </p:txBody>
      </p:sp>
      <p:sp>
        <p:nvSpPr>
          <p:cNvPr id="38915" name="Content Placeholder 5"/>
          <p:cNvSpPr>
            <a:spLocks noGrp="1"/>
          </p:cNvSpPr>
          <p:nvPr>
            <p:ph idx="1"/>
          </p:nvPr>
        </p:nvSpPr>
        <p:spPr>
          <a:xfrm>
            <a:off x="762000" y="960438"/>
            <a:ext cx="9753600" cy="5059362"/>
          </a:xfrm>
        </p:spPr>
        <p:txBody>
          <a:bodyPr/>
          <a:lstStyle/>
          <a:p>
            <a:r>
              <a:rPr lang="en-US" altLang="en-US" sz="2800" dirty="0"/>
              <a:t>Dr. Dan Sullivan, founding chairman of QIBA, </a:t>
            </a:r>
            <a:br>
              <a:rPr lang="en-US" altLang="en-US" sz="2800" dirty="0"/>
            </a:br>
            <a:r>
              <a:rPr lang="en-US" altLang="en-US" sz="2800" dirty="0"/>
              <a:t>proposed 5 characteristics:</a:t>
            </a:r>
          </a:p>
          <a:p>
            <a:pPr lvl="1"/>
            <a:r>
              <a:rPr lang="en-US" altLang="en-US" sz="2300" dirty="0"/>
              <a:t>Translational </a:t>
            </a:r>
            <a:r>
              <a:rPr lang="en-US" altLang="en-US" sz="2300" dirty="0" smtClean="0"/>
              <a:t>	— </a:t>
            </a:r>
            <a:r>
              <a:rPr lang="en-US" altLang="en-US" sz="2300" dirty="0"/>
              <a:t>ready to move from research into clinical care</a:t>
            </a:r>
          </a:p>
          <a:p>
            <a:pPr lvl="1"/>
            <a:r>
              <a:rPr lang="en-US" altLang="en-US" sz="2300" dirty="0"/>
              <a:t>Transformational – considerable impact on public health</a:t>
            </a:r>
          </a:p>
          <a:p>
            <a:pPr lvl="1"/>
            <a:r>
              <a:rPr lang="en-US" altLang="en-US" sz="2300" dirty="0"/>
              <a:t>Feasible </a:t>
            </a:r>
            <a:r>
              <a:rPr lang="en-US" altLang="en-US" sz="2300" dirty="0" smtClean="0"/>
              <a:t>		— </a:t>
            </a:r>
            <a:r>
              <a:rPr lang="en-US" altLang="en-US" sz="2300" dirty="0"/>
              <a:t>good chance of success in a reasonable time frame</a:t>
            </a:r>
          </a:p>
          <a:p>
            <a:pPr lvl="1"/>
            <a:r>
              <a:rPr lang="en-US" altLang="en-US" sz="2300" dirty="0"/>
              <a:t>Practical </a:t>
            </a:r>
            <a:r>
              <a:rPr lang="en-US" altLang="en-US" sz="2300" dirty="0" smtClean="0"/>
              <a:t>		— </a:t>
            </a:r>
            <a:r>
              <a:rPr lang="en-US" altLang="en-US" sz="2300" dirty="0"/>
              <a:t>cost-effectively use existing resources where possible</a:t>
            </a:r>
          </a:p>
          <a:p>
            <a:pPr lvl="1"/>
            <a:r>
              <a:rPr lang="en-US" altLang="en-US" sz="2300" dirty="0"/>
              <a:t>Collaborative 	— existing interest across stakeholders</a:t>
            </a:r>
          </a:p>
          <a:p>
            <a:pPr lvl="1"/>
            <a:endParaRPr lang="en-US" altLang="en-US" sz="1800" dirty="0"/>
          </a:p>
          <a:p>
            <a:r>
              <a:rPr lang="en-US" altLang="en-US" sz="2600" dirty="0"/>
              <a:t>QIBAs job is not exploration; </a:t>
            </a:r>
            <a:r>
              <a:rPr lang="en-US" altLang="en-US" sz="2600" u="sng" dirty="0"/>
              <a:t>QIBAs job is industrialization</a:t>
            </a:r>
          </a:p>
          <a:p>
            <a:pPr lvl="1"/>
            <a:r>
              <a:rPr lang="en-US" altLang="en-US" sz="2200" dirty="0"/>
              <a:t>Make a biomarker robust, reliable and available </a:t>
            </a:r>
          </a:p>
          <a:p>
            <a:pPr lvl="1"/>
            <a:r>
              <a:rPr lang="en-US" altLang="en-US" sz="2200" dirty="0"/>
              <a:t>Bring it “the last mile” into clinicians hands where it can help patients</a:t>
            </a:r>
          </a:p>
          <a:p>
            <a:pPr lvl="1"/>
            <a:r>
              <a:rPr lang="en-US" altLang="en-US" sz="2200" dirty="0"/>
              <a:t>Too few biomarkers reach that point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410200" y="6437314"/>
            <a:ext cx="5257800" cy="36512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2F2B20">
                    <a:tint val="75000"/>
                  </a:srgbClr>
                </a:solidFill>
              </a:rPr>
              <a:t>RSNA 2016</a:t>
            </a:r>
            <a:endParaRPr lang="de-DE">
              <a:solidFill>
                <a:srgbClr val="2F2B2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539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8"/>
          <p:cNvGrpSpPr>
            <a:grpSpLocks/>
          </p:cNvGrpSpPr>
          <p:nvPr/>
        </p:nvGrpSpPr>
        <p:grpSpPr bwMode="auto">
          <a:xfrm>
            <a:off x="228599" y="765177"/>
            <a:ext cx="11811002" cy="5483224"/>
            <a:chOff x="-581908" y="650803"/>
            <a:chExt cx="10021474" cy="5483294"/>
          </a:xfrm>
        </p:grpSpPr>
        <p:grpSp>
          <p:nvGrpSpPr>
            <p:cNvPr id="34" name="Group 11"/>
            <p:cNvGrpSpPr>
              <a:grpSpLocks/>
            </p:cNvGrpSpPr>
            <p:nvPr/>
          </p:nvGrpSpPr>
          <p:grpSpPr bwMode="auto">
            <a:xfrm>
              <a:off x="-581908" y="650803"/>
              <a:ext cx="10021474" cy="5289617"/>
              <a:chOff x="-581908" y="876180"/>
              <a:chExt cx="10021474" cy="5442939"/>
            </a:xfrm>
          </p:grpSpPr>
          <p:sp>
            <p:nvSpPr>
              <p:cNvPr id="36" name="Rectangle 35"/>
              <p:cNvSpPr/>
              <p:nvPr/>
            </p:nvSpPr>
            <p:spPr>
              <a:xfrm>
                <a:off x="2666920" y="912117"/>
                <a:ext cx="3276073" cy="1143475"/>
              </a:xfrm>
              <a:prstGeom prst="rect">
                <a:avLst/>
              </a:prstGeom>
              <a:solidFill>
                <a:srgbClr val="7F7D25"/>
              </a:solidFill>
              <a:ln w="25400" cap="flat" cmpd="sng" algn="ctr">
                <a:solidFill>
                  <a:srgbClr val="000000"/>
                </a:solidFill>
                <a:prstDash val="soli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ＭＳ Ｐゴシック"/>
                  </a:rPr>
                  <a:t>Claims:</a:t>
                </a:r>
              </a:p>
              <a:p>
                <a:pPr marL="18288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ＭＳ Ｐゴシック"/>
                  </a:rPr>
                  <a:t>“95% probability that measured change -25% to +30% encompasses the true tumor volume change…”</a:t>
                </a:r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ＭＳ Ｐゴシック"/>
                </a:endParaRPr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2666920" y="2055592"/>
                <a:ext cx="3276073" cy="3227866"/>
              </a:xfrm>
              <a:prstGeom prst="rect">
                <a:avLst/>
              </a:prstGeom>
              <a:solidFill>
                <a:srgbClr val="9E9B2E"/>
              </a:solidFill>
              <a:ln w="25400" cap="flat" cmpd="sng" algn="ctr">
                <a:solidFill>
                  <a:srgbClr val="000000"/>
                </a:solidFill>
                <a:prstDash val="soli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ＭＳ Ｐゴシック"/>
                  </a:rPr>
                  <a:t>Requirements:</a:t>
                </a:r>
                <a:endParaRPr kumimoji="0" lang="en-US" sz="17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ＭＳ Ｐゴシック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7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ＭＳ Ｐゴシック"/>
                  </a:rPr>
                  <a:t>   </a:t>
                </a:r>
                <a:r>
                  <a:rPr kumimoji="0" lang="en-US" sz="1700" b="0" i="0" u="sng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ＭＳ Ｐゴシック"/>
                  </a:rPr>
                  <a:t>Actor Table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ＭＳ Ｐゴシック"/>
                  </a:rPr>
                  <a:t>       Acquisition Device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ＭＳ Ｐゴシック"/>
                  </a:rPr>
                  <a:t>       Measurement Software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ＭＳ Ｐゴシック"/>
                  </a:rPr>
                  <a:t>       Radiologist</a:t>
                </a:r>
                <a:endParaRPr kumimoji="0" lang="en-US" sz="17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ＭＳ Ｐゴシック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7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ＭＳ Ｐゴシック"/>
                  </a:rPr>
                  <a:t>   </a:t>
                </a:r>
                <a:r>
                  <a:rPr kumimoji="0" lang="en-US" sz="1700" b="0" i="0" u="sng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ＭＳ Ｐゴシック"/>
                  </a:rPr>
                  <a:t>Activity Definitions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ＭＳ Ｐゴシック"/>
                  </a:rPr>
                  <a:t>       Product Validation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ＭＳ Ｐゴシック"/>
                  </a:rPr>
                  <a:t>       Calibration / QA 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ＭＳ Ｐゴシック"/>
                  </a:rPr>
                  <a:t>       Patient Preparation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ＭＳ Ｐゴシック"/>
                  </a:rPr>
                  <a:t>       Image Acquisition / Recon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ＭＳ Ｐゴシック"/>
                  </a:rPr>
                  <a:t>       Post-Processing 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ＭＳ Ｐゴシック"/>
                  </a:rPr>
                  <a:t>       Analysis / Measurement </a:t>
                </a:r>
              </a:p>
            </p:txBody>
          </p:sp>
          <p:sp>
            <p:nvSpPr>
              <p:cNvPr id="38" name="Content Placeholder 2"/>
              <p:cNvSpPr txBox="1">
                <a:spLocks/>
              </p:cNvSpPr>
              <p:nvPr/>
            </p:nvSpPr>
            <p:spPr>
              <a:xfrm>
                <a:off x="-581908" y="876180"/>
                <a:ext cx="3153263" cy="5333494"/>
              </a:xfrm>
              <a:prstGeom prst="rect">
                <a:avLst/>
              </a:prstGeom>
            </p:spPr>
            <p:txBody>
              <a:bodyPr lIns="0" tIns="0" rIns="0" bIns="0"/>
              <a:lstStyle/>
              <a:p>
                <a:pPr marL="342900" marR="0" lvl="0" indent="-342900" algn="ctr" defTabSz="91440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r>
                  <a:rPr kumimoji="0" lang="en-US" sz="1700" b="1" i="1" u="sng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ＭＳ Ｐゴシック" panose="020B0600070205080204" pitchFamily="34" charset="-128"/>
                  </a:rPr>
                  <a:t>User View</a:t>
                </a:r>
              </a:p>
              <a:p>
                <a:pPr marL="342900" marR="0" lvl="0" indent="-342900" defTabSz="91440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endParaRPr kumimoji="0" lang="en-US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 panose="020B0600070205080204" pitchFamily="34" charset="-128"/>
                </a:endParaRPr>
              </a:p>
              <a:p>
                <a:pPr marL="342900" marR="0" lvl="0" indent="-342900" algn="ctr" defTabSz="91440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charset="0"/>
                  <a:buNone/>
                  <a:tabLst/>
                  <a:defRPr/>
                </a:pPr>
                <a:r>
                  <a:rPr kumimoji="0" lang="en-US" sz="17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ＭＳ Ｐゴシック" panose="020B0600070205080204" pitchFamily="34" charset="-128"/>
                  </a:rPr>
                  <a:t>Will it do what I need?</a:t>
                </a:r>
                <a:br>
                  <a:rPr kumimoji="0" lang="en-US" sz="17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ＭＳ Ｐゴシック" panose="020B0600070205080204" pitchFamily="34" charset="-128"/>
                  </a:rPr>
                </a:br>
                <a:endParaRPr kumimoji="0" lang="en-US" sz="7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 panose="020B0600070205080204" pitchFamily="34" charset="-128"/>
                </a:endParaRPr>
              </a:p>
              <a:p>
                <a:pPr marL="342900" marR="0" lvl="0" indent="-342900" algn="ctr" defTabSz="91440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charset="0"/>
                  <a:buNone/>
                  <a:tabLst/>
                  <a:defRPr/>
                </a:pPr>
                <a:endParaRPr kumimoji="0" lang="en-US" sz="17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 panose="020B0600070205080204" pitchFamily="34" charset="-128"/>
                </a:endParaRPr>
              </a:p>
              <a:p>
                <a:pPr marL="342900" marR="0" lvl="0" indent="-342900" algn="ctr" defTabSz="91440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charset="0"/>
                  <a:buNone/>
                  <a:tabLst/>
                  <a:defRPr/>
                </a:pPr>
                <a:endParaRPr kumimoji="0" lang="en-US" sz="17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 panose="020B0600070205080204" pitchFamily="34" charset="-128"/>
                </a:endParaRPr>
              </a:p>
              <a:p>
                <a:pPr marL="342900" marR="0" lvl="0" indent="-342900" algn="ctr" defTabSz="91440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charset="0"/>
                  <a:buNone/>
                  <a:tabLst/>
                  <a:defRPr/>
                </a:pPr>
                <a:r>
                  <a:rPr kumimoji="0" lang="en-US" sz="17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ＭＳ Ｐゴシック" panose="020B0600070205080204" pitchFamily="34" charset="-128"/>
                  </a:rPr>
                  <a:t>What/who do I need</a:t>
                </a:r>
              </a:p>
              <a:p>
                <a:pPr marL="342900" marR="0" lvl="0" indent="-342900" algn="ctr" defTabSz="91440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charset="0"/>
                  <a:buNone/>
                  <a:tabLst/>
                  <a:defRPr/>
                </a:pPr>
                <a:r>
                  <a:rPr kumimoji="0" lang="en-US" sz="17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ＭＳ Ｐゴシック" panose="020B0600070205080204" pitchFamily="34" charset="-128"/>
                  </a:rPr>
                  <a:t>involved?</a:t>
                </a:r>
              </a:p>
              <a:p>
                <a:pPr marL="342900" marR="0" lvl="0" indent="-342900" algn="ctr" defTabSz="91440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charset="0"/>
                  <a:buNone/>
                  <a:tabLst/>
                  <a:defRPr/>
                </a:pPr>
                <a:endParaRPr kumimoji="0" lang="en-US" sz="7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 panose="020B0600070205080204" pitchFamily="34" charset="-128"/>
                </a:endParaRPr>
              </a:p>
              <a:p>
                <a:pPr marL="342900" marR="0" lvl="0" indent="-342900" algn="ctr" defTabSz="91440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charset="0"/>
                  <a:buNone/>
                  <a:tabLst/>
                  <a:defRPr/>
                </a:pPr>
                <a:endParaRPr kumimoji="0" lang="en-US" sz="17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 panose="020B0600070205080204" pitchFamily="34" charset="-128"/>
                </a:endParaRPr>
              </a:p>
              <a:p>
                <a:pPr marL="342900" marR="0" lvl="0" indent="-342900" algn="ctr" defTabSz="91440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charset="0"/>
                  <a:buNone/>
                  <a:tabLst/>
                  <a:defRPr/>
                </a:pPr>
                <a:r>
                  <a:rPr kumimoji="0" lang="en-US" sz="17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ＭＳ Ｐゴシック" panose="020B0600070205080204" pitchFamily="34" charset="-128"/>
                  </a:rPr>
                  <a:t>What do I have to do</a:t>
                </a:r>
              </a:p>
              <a:p>
                <a:pPr marL="342900" marR="0" lvl="0" indent="-342900" algn="ctr" defTabSz="91440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7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ＭＳ Ｐゴシック" panose="020B0600070205080204" pitchFamily="34" charset="-128"/>
                  </a:rPr>
                  <a:t>to achieve the Claims?</a:t>
                </a:r>
              </a:p>
              <a:p>
                <a:pPr marL="342900" marR="0" lvl="0" indent="-342900" algn="ctr" defTabSz="91440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charset="0"/>
                  <a:buNone/>
                  <a:tabLst/>
                  <a:defRPr/>
                </a:pPr>
                <a:r>
                  <a:rPr kumimoji="0" lang="en-US" sz="17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>
                        <a:lumMod val="50000"/>
                      </a:schemeClr>
                    </a:solidFill>
                    <a:effectLst/>
                    <a:uLnTx/>
                    <a:uFillTx/>
                    <a:latin typeface="Arial"/>
                    <a:ea typeface="ＭＳ Ｐゴシック" panose="020B0600070205080204" pitchFamily="34" charset="-128"/>
                  </a:rPr>
                  <a:t>(requirement checklists: procedures, training, performance targets</a:t>
                </a:r>
                <a:r>
                  <a:rPr kumimoji="0" lang="en-US" sz="17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chemeClr val="bg1">
                        <a:lumMod val="50000"/>
                      </a:schemeClr>
                    </a:solidFill>
                    <a:effectLst/>
                    <a:uLnTx/>
                    <a:uFillTx/>
                    <a:latin typeface="Arial"/>
                    <a:ea typeface="ＭＳ Ｐゴシック" panose="020B0600070205080204" pitchFamily="34" charset="-128"/>
                  </a:rPr>
                  <a:t>)</a:t>
                </a:r>
              </a:p>
              <a:p>
                <a:pPr marL="342900" marR="0" lvl="0" indent="-342900" algn="ctr" defTabSz="91440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charset="0"/>
                  <a:buNone/>
                  <a:tabLst/>
                  <a:defRPr/>
                </a:pPr>
                <a:endParaRPr lang="en-US" sz="1700" kern="0" dirty="0" smtClean="0">
                  <a:solidFill>
                    <a:schemeClr val="bg1">
                      <a:lumMod val="50000"/>
                    </a:schemeClr>
                  </a:solidFill>
                  <a:latin typeface="Arial"/>
                  <a:ea typeface="ＭＳ Ｐゴシック" panose="020B0600070205080204" pitchFamily="34" charset="-128"/>
                </a:endParaRPr>
              </a:p>
              <a:p>
                <a:pPr marL="342900" marR="0" lvl="0" indent="-342900" algn="ctr" defTabSz="91440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charset="0"/>
                  <a:buNone/>
                  <a:tabLst/>
                  <a:defRPr/>
                </a:pPr>
                <a:endParaRPr lang="en-US" sz="1700" kern="0" dirty="0">
                  <a:solidFill>
                    <a:schemeClr val="bg1">
                      <a:lumMod val="50000"/>
                    </a:schemeClr>
                  </a:solidFill>
                  <a:latin typeface="Arial"/>
                  <a:ea typeface="ＭＳ Ｐゴシック" panose="020B0600070205080204" pitchFamily="34" charset="-128"/>
                </a:endParaRPr>
              </a:p>
              <a:p>
                <a:pPr marL="342900" indent="-342900" algn="ctr" eaLnBrk="1" fontAlgn="auto" hangingPunct="1">
                  <a:spcBef>
                    <a:spcPct val="20000"/>
                  </a:spcBef>
                  <a:spcAft>
                    <a:spcPts val="0"/>
                  </a:spcAft>
                  <a:defRPr/>
                </a:pPr>
                <a:r>
                  <a:rPr lang="en-US" sz="1700" kern="0" dirty="0">
                    <a:solidFill>
                      <a:srgbClr val="000000"/>
                    </a:solidFill>
                    <a:latin typeface="Arial"/>
                    <a:ea typeface="ＭＳ Ｐゴシック" panose="020B0600070205080204" pitchFamily="34" charset="-128"/>
                  </a:rPr>
                  <a:t>How will I be tested?</a:t>
                </a:r>
              </a:p>
              <a:p>
                <a:pPr marL="342900" marR="0" lvl="0" indent="-342900" algn="ctr" defTabSz="91440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charset="0"/>
                  <a:buNone/>
                  <a:tabLst/>
                  <a:defRPr/>
                </a:pPr>
                <a:endParaRPr kumimoji="0" lang="en-US" sz="1700" b="0" i="0" u="none" strike="noStrike" kern="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Arial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39" name="Content Placeholder 2"/>
              <p:cNvSpPr txBox="1">
                <a:spLocks/>
              </p:cNvSpPr>
              <p:nvPr/>
            </p:nvSpPr>
            <p:spPr>
              <a:xfrm>
                <a:off x="5942994" y="908850"/>
                <a:ext cx="3496572" cy="5410269"/>
              </a:xfrm>
              <a:prstGeom prst="rect">
                <a:avLst/>
              </a:prstGeom>
            </p:spPr>
            <p:txBody>
              <a:bodyPr lIns="0" tIns="0" rIns="0" bIns="0">
                <a:normAutofit/>
              </a:bodyPr>
              <a:lstStyle/>
              <a:p>
                <a:pPr marL="342900" marR="0" lvl="0" indent="-342900" algn="ctr" defTabSz="91440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r>
                  <a:rPr kumimoji="0" lang="en-US" sz="1700" b="1" i="1" u="sng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ＭＳ Ｐゴシック" panose="020B0600070205080204" pitchFamily="34" charset="-128"/>
                  </a:rPr>
                  <a:t>Vendor View</a:t>
                </a:r>
              </a:p>
              <a:p>
                <a:pPr marL="342900" marR="0" lvl="0" indent="-342900" algn="ctr" defTabSz="91440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endParaRPr kumimoji="0" lang="en-US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 panose="020B0600070205080204" pitchFamily="34" charset="-128"/>
                </a:endParaRPr>
              </a:p>
              <a:p>
                <a:pPr marL="342900" marR="0" lvl="0" indent="-342900" algn="ctr" defTabSz="91440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7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ＭＳ Ｐゴシック" panose="020B0600070205080204" pitchFamily="34" charset="-128"/>
                  </a:rPr>
                  <a:t>Why do you want me to do this?</a:t>
                </a:r>
                <a:br>
                  <a:rPr kumimoji="0" lang="en-US" sz="17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ＭＳ Ｐゴシック" panose="020B0600070205080204" pitchFamily="34" charset="-128"/>
                  </a:rPr>
                </a:br>
                <a:endParaRPr kumimoji="0" lang="en-US" sz="7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 panose="020B0600070205080204" pitchFamily="34" charset="-128"/>
                </a:endParaRPr>
              </a:p>
              <a:p>
                <a:pPr marL="342900" marR="0" lvl="0" indent="-342900" algn="ctr" defTabSz="91440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7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 panose="020B0600070205080204" pitchFamily="34" charset="-128"/>
                </a:endParaRPr>
              </a:p>
              <a:p>
                <a:pPr marL="342900" marR="0" lvl="0" indent="-342900" algn="ctr" defTabSz="91440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7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 panose="020B0600070205080204" pitchFamily="34" charset="-128"/>
                </a:endParaRPr>
              </a:p>
              <a:p>
                <a:pPr marL="342900" marR="0" lvl="0" indent="-342900" algn="ctr" defTabSz="91440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7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ＭＳ Ｐゴシック" panose="020B0600070205080204" pitchFamily="34" charset="-128"/>
                  </a:rPr>
                  <a:t>Which of my products</a:t>
                </a:r>
              </a:p>
              <a:p>
                <a:pPr marL="342900" marR="0" lvl="0" indent="-342900" algn="ctr" defTabSz="91440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7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ＭＳ Ｐゴシック" panose="020B0600070205080204" pitchFamily="34" charset="-128"/>
                  </a:rPr>
                  <a:t>are affected?</a:t>
                </a:r>
              </a:p>
              <a:p>
                <a:pPr marL="342900" marR="0" lvl="0" indent="-342900" algn="ctr" defTabSz="91440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 panose="020B0600070205080204" pitchFamily="34" charset="-128"/>
                </a:endParaRPr>
              </a:p>
              <a:p>
                <a:pPr marL="342900" marR="0" lvl="0" indent="-342900" algn="ctr" defTabSz="91440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7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 panose="020B0600070205080204" pitchFamily="34" charset="-128"/>
                </a:endParaRPr>
              </a:p>
              <a:p>
                <a:pPr marL="342900" marR="0" lvl="0" indent="-342900" algn="ctr" defTabSz="91440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7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ＭＳ Ｐゴシック" panose="020B0600070205080204" pitchFamily="34" charset="-128"/>
                  </a:rPr>
                  <a:t>What do I have to implement</a:t>
                </a:r>
                <a:r>
                  <a:rPr kumimoji="0" lang="en-US" sz="17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ＭＳ Ｐゴシック" panose="020B0600070205080204" pitchFamily="34" charset="-128"/>
                  </a:rPr>
                  <a:t>;</a:t>
                </a:r>
              </a:p>
              <a:p>
                <a:pPr marL="342900" marR="0" lvl="0" indent="-342900" algn="ctr" defTabSz="91440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7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 panose="020B0600070205080204" pitchFamily="34" charset="-128"/>
                </a:endParaRPr>
              </a:p>
              <a:p>
                <a:pPr marL="342900" marR="0" lvl="0" indent="-342900" algn="ctr" defTabSz="91440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7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>
                        <a:lumMod val="50000"/>
                      </a:schemeClr>
                    </a:solidFill>
                    <a:effectLst/>
                    <a:uLnTx/>
                    <a:uFillTx/>
                    <a:latin typeface="Arial"/>
                    <a:ea typeface="ＭＳ Ｐゴシック" panose="020B0600070205080204" pitchFamily="34" charset="-128"/>
                  </a:rPr>
                  <a:t>(requirement </a:t>
                </a:r>
                <a:r>
                  <a:rPr kumimoji="0" lang="en-US" sz="17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chemeClr val="bg1">
                        <a:lumMod val="50000"/>
                      </a:schemeClr>
                    </a:solidFill>
                    <a:effectLst/>
                    <a:uLnTx/>
                    <a:uFillTx/>
                    <a:latin typeface="Arial"/>
                    <a:ea typeface="ＭＳ Ｐゴシック" panose="020B0600070205080204" pitchFamily="34" charset="-128"/>
                  </a:rPr>
                  <a:t>checklists: features</a:t>
                </a:r>
                <a:r>
                  <a:rPr kumimoji="0" lang="en-US" sz="17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>
                        <a:lumMod val="50000"/>
                      </a:schemeClr>
                    </a:solidFill>
                    <a:effectLst/>
                    <a:uLnTx/>
                    <a:uFillTx/>
                    <a:latin typeface="Arial"/>
                    <a:ea typeface="ＭＳ Ｐゴシック" panose="020B0600070205080204" pitchFamily="34" charset="-128"/>
                  </a:rPr>
                  <a:t>, capabilities, </a:t>
                </a:r>
                <a:r>
                  <a:rPr kumimoji="0" lang="en-US" sz="17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chemeClr val="bg1">
                        <a:lumMod val="50000"/>
                      </a:schemeClr>
                    </a:solidFill>
                    <a:effectLst/>
                    <a:uLnTx/>
                    <a:uFillTx/>
                    <a:latin typeface="Arial"/>
                    <a:ea typeface="ＭＳ Ｐゴシック" panose="020B0600070205080204" pitchFamily="34" charset="-128"/>
                  </a:rPr>
                  <a:t>performance </a:t>
                </a:r>
                <a:r>
                  <a:rPr kumimoji="0" lang="en-US" sz="17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>
                        <a:lumMod val="50000"/>
                      </a:schemeClr>
                    </a:solidFill>
                    <a:effectLst/>
                    <a:uLnTx/>
                    <a:uFillTx/>
                    <a:latin typeface="Arial"/>
                    <a:ea typeface="ＭＳ Ｐゴシック" panose="020B0600070205080204" pitchFamily="34" charset="-128"/>
                  </a:rPr>
                  <a:t>targets)</a:t>
                </a:r>
              </a:p>
              <a:p>
                <a:pPr marL="342900" marR="0" lvl="0" indent="-342900" algn="ctr" defTabSz="91440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7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 panose="020B0600070205080204" pitchFamily="34" charset="-128"/>
                </a:endParaRPr>
              </a:p>
              <a:p>
                <a:pPr marL="342900" marR="0" lvl="0" indent="-342900" algn="ctr" defTabSz="91440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7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 panose="020B0600070205080204" pitchFamily="34" charset="-128"/>
                </a:endParaRPr>
              </a:p>
              <a:p>
                <a:pPr marL="342900" marR="0" lvl="0" indent="-342900" algn="ctr" defTabSz="91440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7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ＭＳ Ｐゴシック" panose="020B0600070205080204" pitchFamily="34" charset="-128"/>
                  </a:rPr>
                  <a:t>How will I be tested?</a:t>
                </a:r>
              </a:p>
            </p:txBody>
          </p:sp>
        </p:grpSp>
        <p:sp>
          <p:nvSpPr>
            <p:cNvPr id="35" name="Rectangle 34"/>
            <p:cNvSpPr/>
            <p:nvPr/>
          </p:nvSpPr>
          <p:spPr bwMode="auto">
            <a:xfrm>
              <a:off x="2666920" y="4933932"/>
              <a:ext cx="3276073" cy="1200165"/>
            </a:xfrm>
            <a:prstGeom prst="rect">
              <a:avLst/>
            </a:prstGeom>
            <a:solidFill>
              <a:srgbClr val="B9B039"/>
            </a:solidFill>
            <a:ln w="254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ＭＳ Ｐゴシック"/>
                </a:rPr>
                <a:t>Assessment Procedures: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ＭＳ Ｐゴシック"/>
                </a:rPr>
                <a:t>       Image Noise and Resolution</a:t>
              </a:r>
              <a:b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ＭＳ Ｐゴシック"/>
                </a:rPr>
              </a:b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ＭＳ Ｐゴシック"/>
                </a:rPr>
                <a:t>       Tumor Volume Change Variability 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ＭＳ Ｐゴシック"/>
                </a:rPr>
                <a:t>       Site Performance</a:t>
              </a:r>
            </a:p>
          </p:txBody>
        </p:sp>
      </p:grpSp>
      <p:sp>
        <p:nvSpPr>
          <p:cNvPr id="31" name="Oval 30"/>
          <p:cNvSpPr/>
          <p:nvPr/>
        </p:nvSpPr>
        <p:spPr bwMode="auto">
          <a:xfrm>
            <a:off x="3944938" y="796926"/>
            <a:ext cx="1219200" cy="381000"/>
          </a:xfrm>
          <a:prstGeom prst="ellipse">
            <a:avLst/>
          </a:prstGeom>
          <a:noFill/>
          <a:ln w="3175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</a:endParaRPr>
          </a:p>
        </p:txBody>
      </p:sp>
      <p:sp>
        <p:nvSpPr>
          <p:cNvPr id="32" name="Oval 31"/>
          <p:cNvSpPr/>
          <p:nvPr/>
        </p:nvSpPr>
        <p:spPr bwMode="auto">
          <a:xfrm>
            <a:off x="3817938" y="1909764"/>
            <a:ext cx="2343150" cy="387350"/>
          </a:xfrm>
          <a:prstGeom prst="ellipse">
            <a:avLst/>
          </a:prstGeom>
          <a:noFill/>
          <a:ln w="3175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</a:endParaRPr>
          </a:p>
        </p:txBody>
      </p:sp>
      <p:sp>
        <p:nvSpPr>
          <p:cNvPr id="33" name="Oval 32"/>
          <p:cNvSpPr/>
          <p:nvPr/>
        </p:nvSpPr>
        <p:spPr bwMode="auto">
          <a:xfrm>
            <a:off x="3817938" y="5048250"/>
            <a:ext cx="3657600" cy="431800"/>
          </a:xfrm>
          <a:prstGeom prst="ellipse">
            <a:avLst/>
          </a:prstGeom>
          <a:noFill/>
          <a:ln w="3175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</a:endParaRPr>
          </a:p>
        </p:txBody>
      </p:sp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228600" y="-30162"/>
            <a:ext cx="11684000" cy="792162"/>
          </a:xfrm>
        </p:spPr>
        <p:txBody>
          <a:bodyPr/>
          <a:lstStyle/>
          <a:p>
            <a:pPr algn="ctr"/>
            <a:r>
              <a:rPr lang="en-US" altLang="en-US" dirty="0" smtClean="0"/>
              <a:t>QIBA Profile Structure</a:t>
            </a:r>
          </a:p>
        </p:txBody>
      </p:sp>
      <p:sp>
        <p:nvSpPr>
          <p:cNvPr id="42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2400" y="6434136"/>
            <a:ext cx="7010400" cy="365125"/>
          </a:xfrm>
        </p:spPr>
        <p:txBody>
          <a:bodyPr/>
          <a:lstStyle/>
          <a:p>
            <a:pPr algn="l">
              <a:defRPr/>
            </a:pPr>
            <a:r>
              <a:rPr lang="en-US" dirty="0" smtClean="0"/>
              <a:t>RSNA 2016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41720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325" y="0"/>
            <a:ext cx="11379200" cy="792162"/>
          </a:xfrm>
        </p:spPr>
        <p:txBody>
          <a:bodyPr/>
          <a:lstStyle/>
          <a:p>
            <a:r>
              <a:rPr lang="en-US" dirty="0" smtClean="0"/>
              <a:t>QIBA Profile Stages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RSNA 2016</a:t>
            </a:r>
            <a:endParaRPr lang="de-DE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2595408"/>
              </p:ext>
            </p:extLst>
          </p:nvPr>
        </p:nvGraphicFramePr>
        <p:xfrm>
          <a:off x="609599" y="1222992"/>
          <a:ext cx="11083925" cy="4980090"/>
        </p:xfrm>
        <a:graphic>
          <a:graphicData uri="http://schemas.openxmlformats.org/drawingml/2006/table">
            <a:tbl>
              <a:tblPr/>
              <a:tblGrid>
                <a:gridCol w="1741760">
                  <a:extLst>
                    <a:ext uri="{9D8B030D-6E8A-4147-A177-3AD203B41FA5}"/>
                  </a:extLst>
                </a:gridCol>
                <a:gridCol w="5192441">
                  <a:extLst>
                    <a:ext uri="{9D8B030D-6E8A-4147-A177-3AD203B41FA5}"/>
                  </a:extLst>
                </a:gridCol>
                <a:gridCol w="4149724">
                  <a:extLst>
                    <a:ext uri="{9D8B030D-6E8A-4147-A177-3AD203B41FA5}"/>
                  </a:extLst>
                </a:gridCol>
              </a:tblGrid>
              <a:tr h="384322">
                <a:tc>
                  <a:txBody>
                    <a:bodyPr/>
                    <a:lstStyle>
                      <a:lvl1pPr defTabSz="314325">
                        <a:spcBef>
                          <a:spcPct val="20000"/>
                        </a:spcBef>
                        <a:defRPr sz="11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defTabSz="314325">
                        <a:spcBef>
                          <a:spcPct val="20000"/>
                        </a:spcBef>
                        <a:defRPr sz="10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defTabSz="314325">
                        <a:spcBef>
                          <a:spcPct val="20000"/>
                        </a:spcBef>
                        <a:defRPr sz="9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defTabSz="314325">
                        <a:spcBef>
                          <a:spcPct val="20000"/>
                        </a:spcBef>
                        <a:defRPr sz="7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defTabSz="314325">
                        <a:spcBef>
                          <a:spcPct val="20000"/>
                        </a:spcBef>
                        <a:defRPr sz="7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1717675" indent="568325" defTabSz="314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174875" indent="568325" defTabSz="314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2632075" indent="568325" defTabSz="314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089275" indent="568325" defTabSz="314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3143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Stage Name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>
                      <a:lvl1pPr defTabSz="314325">
                        <a:spcBef>
                          <a:spcPct val="20000"/>
                        </a:spcBef>
                        <a:defRPr sz="11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defTabSz="314325">
                        <a:spcBef>
                          <a:spcPct val="20000"/>
                        </a:spcBef>
                        <a:defRPr sz="10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defTabSz="314325">
                        <a:spcBef>
                          <a:spcPct val="20000"/>
                        </a:spcBef>
                        <a:defRPr sz="9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defTabSz="314325">
                        <a:spcBef>
                          <a:spcPct val="20000"/>
                        </a:spcBef>
                        <a:defRPr sz="7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defTabSz="314325">
                        <a:spcBef>
                          <a:spcPct val="20000"/>
                        </a:spcBef>
                        <a:defRPr sz="7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1717675" indent="568325" defTabSz="314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174875" indent="568325" defTabSz="314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2632075" indent="568325" defTabSz="314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089275" indent="568325" defTabSz="314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3143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Stage Meaning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>
                      <a:lvl1pPr defTabSz="314325">
                        <a:spcBef>
                          <a:spcPct val="20000"/>
                        </a:spcBef>
                        <a:defRPr sz="11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defTabSz="314325">
                        <a:spcBef>
                          <a:spcPct val="20000"/>
                        </a:spcBef>
                        <a:defRPr sz="10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defTabSz="314325">
                        <a:spcBef>
                          <a:spcPct val="20000"/>
                        </a:spcBef>
                        <a:defRPr sz="9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defTabSz="314325">
                        <a:spcBef>
                          <a:spcPct val="20000"/>
                        </a:spcBef>
                        <a:defRPr sz="7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defTabSz="314325">
                        <a:spcBef>
                          <a:spcPct val="20000"/>
                        </a:spcBef>
                        <a:defRPr sz="7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1717675" indent="568325" defTabSz="314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174875" indent="568325" defTabSz="314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2632075" indent="568325" defTabSz="314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089275" indent="568325" defTabSz="314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3143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Stage Criteria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extLst>
                  <a:ext uri="{0D108BD9-81ED-4DB2-BD59-A6C34878D82A}"/>
                </a:extLst>
              </a:tr>
              <a:tr h="886928">
                <a:tc>
                  <a:txBody>
                    <a:bodyPr/>
                    <a:lstStyle>
                      <a:lvl1pPr defTabSz="314325">
                        <a:spcBef>
                          <a:spcPct val="20000"/>
                        </a:spcBef>
                        <a:defRPr sz="11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defTabSz="314325">
                        <a:spcBef>
                          <a:spcPct val="20000"/>
                        </a:spcBef>
                        <a:defRPr sz="10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defTabSz="314325">
                        <a:spcBef>
                          <a:spcPct val="20000"/>
                        </a:spcBef>
                        <a:defRPr sz="9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defTabSz="314325">
                        <a:spcBef>
                          <a:spcPct val="20000"/>
                        </a:spcBef>
                        <a:defRPr sz="7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defTabSz="314325">
                        <a:spcBef>
                          <a:spcPct val="20000"/>
                        </a:spcBef>
                        <a:defRPr sz="7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1717675" indent="568325" defTabSz="314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174875" indent="568325" defTabSz="314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2632075" indent="568325" defTabSz="314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089275" indent="568325" defTabSz="314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3143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Public </a:t>
                      </a: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Comment</a:t>
                      </a:r>
                      <a:endParaRPr kumimoji="0" lang="en-US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anose="020B0600070205080204" pitchFamily="34" charset="-128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defTabSz="314325">
                        <a:spcBef>
                          <a:spcPct val="20000"/>
                        </a:spcBef>
                        <a:defRPr sz="11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defTabSz="314325">
                        <a:spcBef>
                          <a:spcPct val="20000"/>
                        </a:spcBef>
                        <a:defRPr sz="10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defTabSz="314325">
                        <a:spcBef>
                          <a:spcPct val="20000"/>
                        </a:spcBef>
                        <a:defRPr sz="9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defTabSz="314325">
                        <a:spcBef>
                          <a:spcPct val="20000"/>
                        </a:spcBef>
                        <a:defRPr sz="7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defTabSz="314325">
                        <a:spcBef>
                          <a:spcPct val="20000"/>
                        </a:spcBef>
                        <a:defRPr sz="7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1717675" indent="568325" defTabSz="314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174875" indent="568325" defTabSz="314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2632075" indent="568325" defTabSz="314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089275" indent="568325" defTabSz="314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3143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Key factors affecting the Claim are </a:t>
                      </a: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described and addressed.  Committee of experts believe it practical and expect claimed performance will be achieved.</a:t>
                      </a:r>
                      <a:endParaRPr kumimoji="0" lang="en-US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anose="020B0600070205080204" pitchFamily="34" charset="-128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285750" indent="-285750" defTabSz="314325">
                        <a:spcBef>
                          <a:spcPct val="20000"/>
                        </a:spcBef>
                        <a:defRPr sz="11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defTabSz="314325">
                        <a:spcBef>
                          <a:spcPct val="20000"/>
                        </a:spcBef>
                        <a:defRPr sz="10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defTabSz="314325">
                        <a:spcBef>
                          <a:spcPct val="20000"/>
                        </a:spcBef>
                        <a:defRPr sz="9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defTabSz="314325">
                        <a:spcBef>
                          <a:spcPct val="20000"/>
                        </a:spcBef>
                        <a:defRPr sz="7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defTabSz="314325">
                        <a:spcBef>
                          <a:spcPct val="20000"/>
                        </a:spcBef>
                        <a:defRPr sz="7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1717675" indent="568325" defTabSz="314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174875" indent="568325" defTabSz="314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2632075" indent="568325" defTabSz="314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089275" indent="568325" defTabSz="314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285750" marR="0" lvl="0" indent="-285750" algn="l" defTabSz="3143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Actor requirements clear &amp; justified</a:t>
                      </a:r>
                    </a:p>
                    <a:p>
                      <a:pPr marL="285750" marR="0" lvl="0" indent="-285750" algn="l" defTabSz="3143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Open </a:t>
                      </a: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issues clearly listed</a:t>
                      </a:r>
                    </a:p>
                    <a:p>
                      <a:pPr marL="285750" marR="0" lvl="0" indent="-285750" algn="l" defTabSz="3143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Some groundwork may be </a:t>
                      </a: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ongoing</a:t>
                      </a:r>
                      <a:endParaRPr kumimoji="0" lang="en-US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anose="020B0600070205080204" pitchFamily="34" charset="-128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886928">
                <a:tc>
                  <a:txBody>
                    <a:bodyPr/>
                    <a:lstStyle>
                      <a:lvl1pPr defTabSz="314325">
                        <a:spcBef>
                          <a:spcPct val="20000"/>
                        </a:spcBef>
                        <a:defRPr sz="11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defTabSz="314325">
                        <a:spcBef>
                          <a:spcPct val="20000"/>
                        </a:spcBef>
                        <a:defRPr sz="10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defTabSz="314325">
                        <a:spcBef>
                          <a:spcPct val="20000"/>
                        </a:spcBef>
                        <a:defRPr sz="9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defTabSz="314325">
                        <a:spcBef>
                          <a:spcPct val="20000"/>
                        </a:spcBef>
                        <a:defRPr sz="7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defTabSz="314325">
                        <a:spcBef>
                          <a:spcPct val="20000"/>
                        </a:spcBef>
                        <a:defRPr sz="7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1717675" indent="568325" defTabSz="314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174875" indent="568325" defTabSz="314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2632075" indent="568325" defTabSz="314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089275" indent="568325" defTabSz="314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3143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Consensus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anose="020B0600070205080204" pitchFamily="34" charset="-128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>
                      <a:lvl1pPr defTabSz="314325">
                        <a:spcBef>
                          <a:spcPct val="20000"/>
                        </a:spcBef>
                        <a:defRPr sz="11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defTabSz="314325">
                        <a:spcBef>
                          <a:spcPct val="20000"/>
                        </a:spcBef>
                        <a:defRPr sz="10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defTabSz="314325">
                        <a:spcBef>
                          <a:spcPct val="20000"/>
                        </a:spcBef>
                        <a:defRPr sz="9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defTabSz="314325">
                        <a:spcBef>
                          <a:spcPct val="20000"/>
                        </a:spcBef>
                        <a:defRPr sz="7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defTabSz="314325">
                        <a:spcBef>
                          <a:spcPct val="20000"/>
                        </a:spcBef>
                        <a:defRPr sz="7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1717675" indent="568325" defTabSz="314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174875" indent="568325" defTabSz="314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2632075" indent="568325" defTabSz="314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089275" indent="568325" defTabSz="314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3143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Wider review &amp; consensus; ready 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for trial </a:t>
                      </a: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use.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anose="020B0600070205080204" pitchFamily="34" charset="-128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285750" indent="-285750">
                        <a:spcBef>
                          <a:spcPct val="20000"/>
                        </a:spcBef>
                        <a:defRPr sz="11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10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9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7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7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1717675" indent="568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174875" indent="568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2632075" indent="568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089275" indent="568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Public Comments addressed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Text 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reasonably stable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Open issues mostly resolved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886928">
                <a:tc>
                  <a:txBody>
                    <a:bodyPr/>
                    <a:lstStyle>
                      <a:lvl1pPr defTabSz="314325">
                        <a:spcBef>
                          <a:spcPct val="20000"/>
                        </a:spcBef>
                        <a:defRPr sz="11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defTabSz="314325">
                        <a:spcBef>
                          <a:spcPct val="20000"/>
                        </a:spcBef>
                        <a:defRPr sz="10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defTabSz="314325">
                        <a:spcBef>
                          <a:spcPct val="20000"/>
                        </a:spcBef>
                        <a:defRPr sz="9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defTabSz="314325">
                        <a:spcBef>
                          <a:spcPct val="20000"/>
                        </a:spcBef>
                        <a:defRPr sz="7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defTabSz="314325">
                        <a:spcBef>
                          <a:spcPct val="20000"/>
                        </a:spcBef>
                        <a:defRPr sz="7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1717675" indent="568325" defTabSz="314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174875" indent="568325" defTabSz="314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2632075" indent="568325" defTabSz="314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089275" indent="568325" defTabSz="314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3143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Technically Confirmed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>
                      <a:lvl1pPr defTabSz="314325">
                        <a:spcBef>
                          <a:spcPct val="20000"/>
                        </a:spcBef>
                        <a:defRPr sz="11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defTabSz="314325">
                        <a:spcBef>
                          <a:spcPct val="20000"/>
                        </a:spcBef>
                        <a:defRPr sz="10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defTabSz="314325">
                        <a:spcBef>
                          <a:spcPct val="20000"/>
                        </a:spcBef>
                        <a:defRPr sz="9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defTabSz="314325">
                        <a:spcBef>
                          <a:spcPct val="20000"/>
                        </a:spcBef>
                        <a:defRPr sz="7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defTabSz="314325">
                        <a:spcBef>
                          <a:spcPct val="20000"/>
                        </a:spcBef>
                        <a:defRPr sz="7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1717675" indent="568325" defTabSz="314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174875" indent="568325" defTabSz="314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2632075" indent="568325" defTabSz="314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089275" indent="568325" defTabSz="314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3143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Profile is practical to understand and </a:t>
                      </a: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use.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anose="020B0600070205080204" pitchFamily="34" charset="-128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285750" indent="-285750" defTabSz="314325">
                        <a:spcBef>
                          <a:spcPct val="20000"/>
                        </a:spcBef>
                        <a:defRPr sz="11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defTabSz="314325">
                        <a:spcBef>
                          <a:spcPct val="20000"/>
                        </a:spcBef>
                        <a:defRPr sz="10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defTabSz="314325">
                        <a:spcBef>
                          <a:spcPct val="20000"/>
                        </a:spcBef>
                        <a:defRPr sz="9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defTabSz="314325">
                        <a:spcBef>
                          <a:spcPct val="20000"/>
                        </a:spcBef>
                        <a:defRPr sz="7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defTabSz="314325">
                        <a:spcBef>
                          <a:spcPct val="20000"/>
                        </a:spcBef>
                        <a:defRPr sz="7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1717675" indent="568325" defTabSz="314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174875" indent="568325" defTabSz="314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2632075" indent="568325" defTabSz="314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089275" indent="568325" defTabSz="314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285750" marR="0" lvl="0" indent="-285750" algn="l" defTabSz="3143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Procedures implemented at test site </a:t>
                      </a:r>
                    </a:p>
                    <a:p>
                      <a:pPr marL="285750" marR="0" lvl="0" indent="-285750" algn="l" defTabSz="3143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Text 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stable</a:t>
                      </a:r>
                    </a:p>
                    <a:p>
                      <a:pPr marL="285750" marR="0" lvl="0" indent="-285750" algn="l" defTabSz="3143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Open issues </a:t>
                      </a: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resolved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anose="020B0600070205080204" pitchFamily="34" charset="-128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713010">
                <a:tc>
                  <a:txBody>
                    <a:bodyPr/>
                    <a:lstStyle>
                      <a:lvl1pPr defTabSz="314325">
                        <a:spcBef>
                          <a:spcPct val="20000"/>
                        </a:spcBef>
                        <a:defRPr sz="11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defTabSz="314325">
                        <a:spcBef>
                          <a:spcPct val="20000"/>
                        </a:spcBef>
                        <a:defRPr sz="10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defTabSz="314325">
                        <a:spcBef>
                          <a:spcPct val="20000"/>
                        </a:spcBef>
                        <a:defRPr sz="9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defTabSz="314325">
                        <a:spcBef>
                          <a:spcPct val="20000"/>
                        </a:spcBef>
                        <a:defRPr sz="7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defTabSz="314325">
                        <a:spcBef>
                          <a:spcPct val="20000"/>
                        </a:spcBef>
                        <a:defRPr sz="7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1717675" indent="568325" defTabSz="314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174875" indent="568325" defTabSz="314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2632075" indent="568325" defTabSz="314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089275" indent="568325" defTabSz="314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3143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Claim Confirmed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>
                      <a:lvl1pPr defTabSz="314325">
                        <a:spcBef>
                          <a:spcPct val="20000"/>
                        </a:spcBef>
                        <a:defRPr sz="11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defTabSz="314325">
                        <a:spcBef>
                          <a:spcPct val="20000"/>
                        </a:spcBef>
                        <a:defRPr sz="10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defTabSz="314325">
                        <a:spcBef>
                          <a:spcPct val="20000"/>
                        </a:spcBef>
                        <a:defRPr sz="9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defTabSz="314325">
                        <a:spcBef>
                          <a:spcPct val="20000"/>
                        </a:spcBef>
                        <a:defRPr sz="7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defTabSz="314325">
                        <a:spcBef>
                          <a:spcPct val="20000"/>
                        </a:spcBef>
                        <a:defRPr sz="7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1717675" indent="568325" defTabSz="314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174875" indent="568325" defTabSz="314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2632075" indent="568325" defTabSz="314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089275" indent="568325" defTabSz="314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3143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Claimed performance </a:t>
                      </a:r>
                      <a:r>
                        <a:rPr kumimoji="0" lang="en-US" altLang="en-US" sz="18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can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 be achieved.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285750" indent="-285750" defTabSz="314325">
                        <a:spcBef>
                          <a:spcPct val="20000"/>
                        </a:spcBef>
                        <a:defRPr sz="11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defTabSz="314325">
                        <a:spcBef>
                          <a:spcPct val="20000"/>
                        </a:spcBef>
                        <a:defRPr sz="10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defTabSz="314325">
                        <a:spcBef>
                          <a:spcPct val="20000"/>
                        </a:spcBef>
                        <a:defRPr sz="9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defTabSz="314325">
                        <a:spcBef>
                          <a:spcPct val="20000"/>
                        </a:spcBef>
                        <a:defRPr sz="7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defTabSz="314325">
                        <a:spcBef>
                          <a:spcPct val="20000"/>
                        </a:spcBef>
                        <a:defRPr sz="7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1717675" indent="568325" defTabSz="314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174875" indent="568325" defTabSz="314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2632075" indent="568325" defTabSz="314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089275" indent="568325" defTabSz="314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285750" marR="0" lvl="0" indent="-285750" algn="l" defTabSz="3143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Performance measured at test site</a:t>
                      </a:r>
                    </a:p>
                    <a:p>
                      <a:pPr marL="285750" marR="0" lvl="0" indent="-285750" algn="l" defTabSz="3143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Profile Claims achieved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109388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1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10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9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7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7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1717675" indent="568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174875" indent="568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2632075" indent="568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089275" indent="568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Clinically Confirmed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>
                      <a:lvl1pPr defTabSz="314325">
                        <a:spcBef>
                          <a:spcPct val="20000"/>
                        </a:spcBef>
                        <a:defRPr sz="11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defTabSz="314325">
                        <a:spcBef>
                          <a:spcPct val="20000"/>
                        </a:spcBef>
                        <a:defRPr sz="10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defTabSz="314325">
                        <a:spcBef>
                          <a:spcPct val="20000"/>
                        </a:spcBef>
                        <a:defRPr sz="9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defTabSz="314325">
                        <a:spcBef>
                          <a:spcPct val="20000"/>
                        </a:spcBef>
                        <a:defRPr sz="7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defTabSz="314325">
                        <a:spcBef>
                          <a:spcPct val="20000"/>
                        </a:spcBef>
                        <a:defRPr sz="7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1717675" indent="568325" defTabSz="314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174875" indent="568325" defTabSz="314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2632075" indent="568325" defTabSz="314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089275" indent="568325" defTabSz="314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3143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Claimed performance will </a:t>
                      </a:r>
                      <a:r>
                        <a:rPr kumimoji="0" lang="en-US" altLang="en-US" sz="18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typically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 be achieved.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285750" indent="-285750" defTabSz="314325">
                        <a:spcBef>
                          <a:spcPct val="20000"/>
                        </a:spcBef>
                        <a:defRPr sz="11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defTabSz="314325">
                        <a:spcBef>
                          <a:spcPct val="20000"/>
                        </a:spcBef>
                        <a:defRPr sz="10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defTabSz="314325">
                        <a:spcBef>
                          <a:spcPct val="20000"/>
                        </a:spcBef>
                        <a:defRPr sz="9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defTabSz="314325">
                        <a:spcBef>
                          <a:spcPct val="20000"/>
                        </a:spcBef>
                        <a:defRPr sz="7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defTabSz="314325">
                        <a:spcBef>
                          <a:spcPct val="20000"/>
                        </a:spcBef>
                        <a:defRPr sz="7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1717675" indent="568325" defTabSz="314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174875" indent="568325" defTabSz="314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2632075" indent="568325" defTabSz="314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089275" indent="568325" defTabSz="314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285750" marR="0" lvl="0" indent="-285750" algn="l" defTabSz="3143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altLang="en-US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Profile Claims achieved in clinical use at multiple </a:t>
                      </a:r>
                      <a:r>
                        <a:rPr kumimoji="0" lang="en-US" altLang="en-US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sites</a:t>
                      </a:r>
                    </a:p>
                    <a:p>
                      <a:pPr marL="285750" marR="0" lvl="0" indent="-285750" algn="l" defTabSz="3143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altLang="en-US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Note: QIBA doesn’t currently evaluate or coordinate transition to this stage</a:t>
                      </a:r>
                      <a:endParaRPr kumimoji="0" lang="en-US" altLang="en-US" sz="16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anose="020B0600070205080204" pitchFamily="34" charset="-128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14325" y="703635"/>
            <a:ext cx="7239000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ts val="28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altLang="en-US" sz="2000" dirty="0">
                <a:latin typeface="Arial" panose="020B0604020202020204" pitchFamily="34" charset="0"/>
              </a:rPr>
              <a:t>Progressive levels of stability and confidence</a:t>
            </a:r>
          </a:p>
        </p:txBody>
      </p:sp>
    </p:spTree>
    <p:extLst>
      <p:ext uri="{BB962C8B-B14F-4D97-AF65-F5344CB8AC3E}">
        <p14:creationId xmlns:p14="http://schemas.microsoft.com/office/powerpoint/2010/main" val="986154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325" y="0"/>
            <a:ext cx="11379200" cy="792162"/>
          </a:xfrm>
        </p:spPr>
        <p:txBody>
          <a:bodyPr/>
          <a:lstStyle/>
          <a:p>
            <a:r>
              <a:rPr lang="en-US" dirty="0" smtClean="0"/>
              <a:t>QIBA Profile Stages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2F2B20">
                    <a:tint val="75000"/>
                  </a:srgbClr>
                </a:solidFill>
              </a:rPr>
              <a:t>RSNA 2016</a:t>
            </a:r>
            <a:endParaRPr lang="de-DE">
              <a:solidFill>
                <a:srgbClr val="2F2B20">
                  <a:tint val="75000"/>
                </a:srgbClr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7992473"/>
              </p:ext>
            </p:extLst>
          </p:nvPr>
        </p:nvGraphicFramePr>
        <p:xfrm>
          <a:off x="609599" y="1222992"/>
          <a:ext cx="11083925" cy="4980090"/>
        </p:xfrm>
        <a:graphic>
          <a:graphicData uri="http://schemas.openxmlformats.org/drawingml/2006/table">
            <a:tbl>
              <a:tblPr/>
              <a:tblGrid>
                <a:gridCol w="1741760">
                  <a:extLst>
                    <a:ext uri="{9D8B030D-6E8A-4147-A177-3AD203B41FA5}"/>
                  </a:extLst>
                </a:gridCol>
                <a:gridCol w="5192441">
                  <a:extLst>
                    <a:ext uri="{9D8B030D-6E8A-4147-A177-3AD203B41FA5}"/>
                  </a:extLst>
                </a:gridCol>
                <a:gridCol w="4149724">
                  <a:extLst>
                    <a:ext uri="{9D8B030D-6E8A-4147-A177-3AD203B41FA5}"/>
                  </a:extLst>
                </a:gridCol>
              </a:tblGrid>
              <a:tr h="384322">
                <a:tc>
                  <a:txBody>
                    <a:bodyPr/>
                    <a:lstStyle>
                      <a:lvl1pPr defTabSz="314325">
                        <a:spcBef>
                          <a:spcPct val="20000"/>
                        </a:spcBef>
                        <a:defRPr sz="11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defTabSz="314325">
                        <a:spcBef>
                          <a:spcPct val="20000"/>
                        </a:spcBef>
                        <a:defRPr sz="10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defTabSz="314325">
                        <a:spcBef>
                          <a:spcPct val="20000"/>
                        </a:spcBef>
                        <a:defRPr sz="9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defTabSz="314325">
                        <a:spcBef>
                          <a:spcPct val="20000"/>
                        </a:spcBef>
                        <a:defRPr sz="7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defTabSz="314325">
                        <a:spcBef>
                          <a:spcPct val="20000"/>
                        </a:spcBef>
                        <a:defRPr sz="7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1717675" indent="568325" defTabSz="314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174875" indent="568325" defTabSz="314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2632075" indent="568325" defTabSz="314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089275" indent="568325" defTabSz="314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3143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Stage Name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>
                      <a:lvl1pPr defTabSz="314325">
                        <a:spcBef>
                          <a:spcPct val="20000"/>
                        </a:spcBef>
                        <a:defRPr sz="11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defTabSz="314325">
                        <a:spcBef>
                          <a:spcPct val="20000"/>
                        </a:spcBef>
                        <a:defRPr sz="10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defTabSz="314325">
                        <a:spcBef>
                          <a:spcPct val="20000"/>
                        </a:spcBef>
                        <a:defRPr sz="9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defTabSz="314325">
                        <a:spcBef>
                          <a:spcPct val="20000"/>
                        </a:spcBef>
                        <a:defRPr sz="7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defTabSz="314325">
                        <a:spcBef>
                          <a:spcPct val="20000"/>
                        </a:spcBef>
                        <a:defRPr sz="7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1717675" indent="568325" defTabSz="314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174875" indent="568325" defTabSz="314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2632075" indent="568325" defTabSz="314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089275" indent="568325" defTabSz="314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3143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Stage Meaning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>
                      <a:lvl1pPr defTabSz="314325">
                        <a:spcBef>
                          <a:spcPct val="20000"/>
                        </a:spcBef>
                        <a:defRPr sz="11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defTabSz="314325">
                        <a:spcBef>
                          <a:spcPct val="20000"/>
                        </a:spcBef>
                        <a:defRPr sz="10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defTabSz="314325">
                        <a:spcBef>
                          <a:spcPct val="20000"/>
                        </a:spcBef>
                        <a:defRPr sz="9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defTabSz="314325">
                        <a:spcBef>
                          <a:spcPct val="20000"/>
                        </a:spcBef>
                        <a:defRPr sz="7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defTabSz="314325">
                        <a:spcBef>
                          <a:spcPct val="20000"/>
                        </a:spcBef>
                        <a:defRPr sz="7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1717675" indent="568325" defTabSz="314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174875" indent="568325" defTabSz="314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2632075" indent="568325" defTabSz="314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089275" indent="568325" defTabSz="314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3143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Stage Criteria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extLst>
                  <a:ext uri="{0D108BD9-81ED-4DB2-BD59-A6C34878D82A}"/>
                </a:extLst>
              </a:tr>
              <a:tr h="886928">
                <a:tc>
                  <a:txBody>
                    <a:bodyPr/>
                    <a:lstStyle>
                      <a:lvl1pPr defTabSz="314325">
                        <a:spcBef>
                          <a:spcPct val="20000"/>
                        </a:spcBef>
                        <a:defRPr sz="11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defTabSz="314325">
                        <a:spcBef>
                          <a:spcPct val="20000"/>
                        </a:spcBef>
                        <a:defRPr sz="10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defTabSz="314325">
                        <a:spcBef>
                          <a:spcPct val="20000"/>
                        </a:spcBef>
                        <a:defRPr sz="9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defTabSz="314325">
                        <a:spcBef>
                          <a:spcPct val="20000"/>
                        </a:spcBef>
                        <a:defRPr sz="7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defTabSz="314325">
                        <a:spcBef>
                          <a:spcPct val="20000"/>
                        </a:spcBef>
                        <a:defRPr sz="7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1717675" indent="568325" defTabSz="314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174875" indent="568325" defTabSz="314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2632075" indent="568325" defTabSz="314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089275" indent="568325" defTabSz="314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3143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Public </a:t>
                      </a: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Comment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anose="020B0600070205080204" pitchFamily="34" charset="-128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>
                      <a:lvl1pPr defTabSz="314325">
                        <a:spcBef>
                          <a:spcPct val="20000"/>
                        </a:spcBef>
                        <a:defRPr sz="11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defTabSz="314325">
                        <a:spcBef>
                          <a:spcPct val="20000"/>
                        </a:spcBef>
                        <a:defRPr sz="10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defTabSz="314325">
                        <a:spcBef>
                          <a:spcPct val="20000"/>
                        </a:spcBef>
                        <a:defRPr sz="9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defTabSz="314325">
                        <a:spcBef>
                          <a:spcPct val="20000"/>
                        </a:spcBef>
                        <a:defRPr sz="7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defTabSz="314325">
                        <a:spcBef>
                          <a:spcPct val="20000"/>
                        </a:spcBef>
                        <a:defRPr sz="7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1717675" indent="568325" defTabSz="314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174875" indent="568325" defTabSz="314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2632075" indent="568325" defTabSz="314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089275" indent="568325" defTabSz="314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3143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Key factors affecting the Claim are </a:t>
                      </a: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described and addressed.  Committee of experts believe it practical and expect claimed performance will be achieved.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anose="020B0600070205080204" pitchFamily="34" charset="-128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285750" indent="-285750" defTabSz="314325">
                        <a:spcBef>
                          <a:spcPct val="20000"/>
                        </a:spcBef>
                        <a:defRPr sz="11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defTabSz="314325">
                        <a:spcBef>
                          <a:spcPct val="20000"/>
                        </a:spcBef>
                        <a:defRPr sz="10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defTabSz="314325">
                        <a:spcBef>
                          <a:spcPct val="20000"/>
                        </a:spcBef>
                        <a:defRPr sz="9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defTabSz="314325">
                        <a:spcBef>
                          <a:spcPct val="20000"/>
                        </a:spcBef>
                        <a:defRPr sz="7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defTabSz="314325">
                        <a:spcBef>
                          <a:spcPct val="20000"/>
                        </a:spcBef>
                        <a:defRPr sz="7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1717675" indent="568325" defTabSz="314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174875" indent="568325" defTabSz="314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2632075" indent="568325" defTabSz="314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089275" indent="568325" defTabSz="314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285750" marR="0" lvl="0" indent="-285750" algn="l" defTabSz="3143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Actor requirements clear &amp; justified</a:t>
                      </a:r>
                    </a:p>
                    <a:p>
                      <a:pPr marL="285750" marR="0" lvl="0" indent="-285750" algn="l" defTabSz="3143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Open 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issues clearly listed</a:t>
                      </a:r>
                    </a:p>
                    <a:p>
                      <a:pPr marL="285750" marR="0" lvl="0" indent="-285750" algn="l" defTabSz="3143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Some groundwork may be </a:t>
                      </a: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ongoing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anose="020B0600070205080204" pitchFamily="34" charset="-128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886928">
                <a:tc>
                  <a:txBody>
                    <a:bodyPr/>
                    <a:lstStyle>
                      <a:lvl1pPr defTabSz="314325">
                        <a:spcBef>
                          <a:spcPct val="20000"/>
                        </a:spcBef>
                        <a:defRPr sz="11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defTabSz="314325">
                        <a:spcBef>
                          <a:spcPct val="20000"/>
                        </a:spcBef>
                        <a:defRPr sz="10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defTabSz="314325">
                        <a:spcBef>
                          <a:spcPct val="20000"/>
                        </a:spcBef>
                        <a:defRPr sz="9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defTabSz="314325">
                        <a:spcBef>
                          <a:spcPct val="20000"/>
                        </a:spcBef>
                        <a:defRPr sz="7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defTabSz="314325">
                        <a:spcBef>
                          <a:spcPct val="20000"/>
                        </a:spcBef>
                        <a:defRPr sz="7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1717675" indent="568325" defTabSz="314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174875" indent="568325" defTabSz="314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2632075" indent="568325" defTabSz="314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089275" indent="568325" defTabSz="314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3143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Consensus</a:t>
                      </a:r>
                      <a:endParaRPr kumimoji="0" lang="en-US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anose="020B0600070205080204" pitchFamily="34" charset="-128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defTabSz="314325">
                        <a:spcBef>
                          <a:spcPct val="20000"/>
                        </a:spcBef>
                        <a:defRPr sz="11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defTabSz="314325">
                        <a:spcBef>
                          <a:spcPct val="20000"/>
                        </a:spcBef>
                        <a:defRPr sz="10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defTabSz="314325">
                        <a:spcBef>
                          <a:spcPct val="20000"/>
                        </a:spcBef>
                        <a:defRPr sz="9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defTabSz="314325">
                        <a:spcBef>
                          <a:spcPct val="20000"/>
                        </a:spcBef>
                        <a:defRPr sz="7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defTabSz="314325">
                        <a:spcBef>
                          <a:spcPct val="20000"/>
                        </a:spcBef>
                        <a:defRPr sz="7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1717675" indent="568325" defTabSz="314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174875" indent="568325" defTabSz="314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2632075" indent="568325" defTabSz="314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089275" indent="568325" defTabSz="314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3143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Wider review &amp; consensus; ready </a:t>
                      </a: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for trial </a:t>
                      </a: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use.</a:t>
                      </a:r>
                      <a:endParaRPr kumimoji="0" lang="en-US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anose="020B0600070205080204" pitchFamily="34" charset="-128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285750" indent="-285750">
                        <a:spcBef>
                          <a:spcPct val="20000"/>
                        </a:spcBef>
                        <a:defRPr sz="11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10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9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7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7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1717675" indent="568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174875" indent="568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2632075" indent="568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089275" indent="568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Public Comments addressed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Text </a:t>
                      </a: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reasonably stable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Open issues mostly resolved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886928">
                <a:tc>
                  <a:txBody>
                    <a:bodyPr/>
                    <a:lstStyle>
                      <a:lvl1pPr defTabSz="314325">
                        <a:spcBef>
                          <a:spcPct val="20000"/>
                        </a:spcBef>
                        <a:defRPr sz="11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defTabSz="314325">
                        <a:spcBef>
                          <a:spcPct val="20000"/>
                        </a:spcBef>
                        <a:defRPr sz="10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defTabSz="314325">
                        <a:spcBef>
                          <a:spcPct val="20000"/>
                        </a:spcBef>
                        <a:defRPr sz="9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defTabSz="314325">
                        <a:spcBef>
                          <a:spcPct val="20000"/>
                        </a:spcBef>
                        <a:defRPr sz="7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defTabSz="314325">
                        <a:spcBef>
                          <a:spcPct val="20000"/>
                        </a:spcBef>
                        <a:defRPr sz="7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1717675" indent="568325" defTabSz="314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174875" indent="568325" defTabSz="314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2632075" indent="568325" defTabSz="314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089275" indent="568325" defTabSz="314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3143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Technically Confirmed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>
                      <a:lvl1pPr defTabSz="314325">
                        <a:spcBef>
                          <a:spcPct val="20000"/>
                        </a:spcBef>
                        <a:defRPr sz="11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defTabSz="314325">
                        <a:spcBef>
                          <a:spcPct val="20000"/>
                        </a:spcBef>
                        <a:defRPr sz="10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defTabSz="314325">
                        <a:spcBef>
                          <a:spcPct val="20000"/>
                        </a:spcBef>
                        <a:defRPr sz="9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defTabSz="314325">
                        <a:spcBef>
                          <a:spcPct val="20000"/>
                        </a:spcBef>
                        <a:defRPr sz="7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defTabSz="314325">
                        <a:spcBef>
                          <a:spcPct val="20000"/>
                        </a:spcBef>
                        <a:defRPr sz="7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1717675" indent="568325" defTabSz="314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174875" indent="568325" defTabSz="314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2632075" indent="568325" defTabSz="314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089275" indent="568325" defTabSz="314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3143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Profile is practical to understand and </a:t>
                      </a: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use.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anose="020B0600070205080204" pitchFamily="34" charset="-128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285750" indent="-285750" defTabSz="314325">
                        <a:spcBef>
                          <a:spcPct val="20000"/>
                        </a:spcBef>
                        <a:defRPr sz="11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defTabSz="314325">
                        <a:spcBef>
                          <a:spcPct val="20000"/>
                        </a:spcBef>
                        <a:defRPr sz="10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defTabSz="314325">
                        <a:spcBef>
                          <a:spcPct val="20000"/>
                        </a:spcBef>
                        <a:defRPr sz="9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defTabSz="314325">
                        <a:spcBef>
                          <a:spcPct val="20000"/>
                        </a:spcBef>
                        <a:defRPr sz="7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defTabSz="314325">
                        <a:spcBef>
                          <a:spcPct val="20000"/>
                        </a:spcBef>
                        <a:defRPr sz="7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1717675" indent="568325" defTabSz="314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174875" indent="568325" defTabSz="314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2632075" indent="568325" defTabSz="314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089275" indent="568325" defTabSz="314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285750" marR="0" lvl="0" indent="-285750" algn="l" defTabSz="3143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Procedures implemented at test site </a:t>
                      </a:r>
                    </a:p>
                    <a:p>
                      <a:pPr marL="285750" marR="0" lvl="0" indent="-285750" algn="l" defTabSz="3143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Text 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stable</a:t>
                      </a:r>
                    </a:p>
                    <a:p>
                      <a:pPr marL="285750" marR="0" lvl="0" indent="-285750" algn="l" defTabSz="3143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Open issues </a:t>
                      </a: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resolved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anose="020B0600070205080204" pitchFamily="34" charset="-128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713010">
                <a:tc>
                  <a:txBody>
                    <a:bodyPr/>
                    <a:lstStyle>
                      <a:lvl1pPr defTabSz="314325">
                        <a:spcBef>
                          <a:spcPct val="20000"/>
                        </a:spcBef>
                        <a:defRPr sz="11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defTabSz="314325">
                        <a:spcBef>
                          <a:spcPct val="20000"/>
                        </a:spcBef>
                        <a:defRPr sz="10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defTabSz="314325">
                        <a:spcBef>
                          <a:spcPct val="20000"/>
                        </a:spcBef>
                        <a:defRPr sz="9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defTabSz="314325">
                        <a:spcBef>
                          <a:spcPct val="20000"/>
                        </a:spcBef>
                        <a:defRPr sz="7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defTabSz="314325">
                        <a:spcBef>
                          <a:spcPct val="20000"/>
                        </a:spcBef>
                        <a:defRPr sz="7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1717675" indent="568325" defTabSz="314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174875" indent="568325" defTabSz="314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2632075" indent="568325" defTabSz="314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089275" indent="568325" defTabSz="314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3143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Claim Confirmed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>
                      <a:lvl1pPr defTabSz="314325">
                        <a:spcBef>
                          <a:spcPct val="20000"/>
                        </a:spcBef>
                        <a:defRPr sz="11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defTabSz="314325">
                        <a:spcBef>
                          <a:spcPct val="20000"/>
                        </a:spcBef>
                        <a:defRPr sz="10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defTabSz="314325">
                        <a:spcBef>
                          <a:spcPct val="20000"/>
                        </a:spcBef>
                        <a:defRPr sz="9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defTabSz="314325">
                        <a:spcBef>
                          <a:spcPct val="20000"/>
                        </a:spcBef>
                        <a:defRPr sz="7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defTabSz="314325">
                        <a:spcBef>
                          <a:spcPct val="20000"/>
                        </a:spcBef>
                        <a:defRPr sz="7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1717675" indent="568325" defTabSz="314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174875" indent="568325" defTabSz="314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2632075" indent="568325" defTabSz="314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089275" indent="568325" defTabSz="314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3143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Claimed performance </a:t>
                      </a:r>
                      <a:r>
                        <a:rPr kumimoji="0" lang="en-US" altLang="en-US" sz="18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can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 be achieved.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285750" indent="-285750" defTabSz="314325">
                        <a:spcBef>
                          <a:spcPct val="20000"/>
                        </a:spcBef>
                        <a:defRPr sz="11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defTabSz="314325">
                        <a:spcBef>
                          <a:spcPct val="20000"/>
                        </a:spcBef>
                        <a:defRPr sz="10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defTabSz="314325">
                        <a:spcBef>
                          <a:spcPct val="20000"/>
                        </a:spcBef>
                        <a:defRPr sz="9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defTabSz="314325">
                        <a:spcBef>
                          <a:spcPct val="20000"/>
                        </a:spcBef>
                        <a:defRPr sz="7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defTabSz="314325">
                        <a:spcBef>
                          <a:spcPct val="20000"/>
                        </a:spcBef>
                        <a:defRPr sz="7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1717675" indent="568325" defTabSz="314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174875" indent="568325" defTabSz="314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2632075" indent="568325" defTabSz="314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089275" indent="568325" defTabSz="314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285750" marR="0" lvl="0" indent="-285750" algn="l" defTabSz="3143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Performance measured at test site</a:t>
                      </a:r>
                    </a:p>
                    <a:p>
                      <a:pPr marL="285750" marR="0" lvl="0" indent="-285750" algn="l" defTabSz="3143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Profile Claims achieved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109388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1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10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9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7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7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1717675" indent="568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174875" indent="568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2632075" indent="568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089275" indent="568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Clinically Confirmed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>
                      <a:lvl1pPr defTabSz="314325">
                        <a:spcBef>
                          <a:spcPct val="20000"/>
                        </a:spcBef>
                        <a:defRPr sz="11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defTabSz="314325">
                        <a:spcBef>
                          <a:spcPct val="20000"/>
                        </a:spcBef>
                        <a:defRPr sz="10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defTabSz="314325">
                        <a:spcBef>
                          <a:spcPct val="20000"/>
                        </a:spcBef>
                        <a:defRPr sz="9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defTabSz="314325">
                        <a:spcBef>
                          <a:spcPct val="20000"/>
                        </a:spcBef>
                        <a:defRPr sz="7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defTabSz="314325">
                        <a:spcBef>
                          <a:spcPct val="20000"/>
                        </a:spcBef>
                        <a:defRPr sz="7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1717675" indent="568325" defTabSz="314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174875" indent="568325" defTabSz="314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2632075" indent="568325" defTabSz="314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089275" indent="568325" defTabSz="314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3143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Claimed performance will </a:t>
                      </a:r>
                      <a:r>
                        <a:rPr kumimoji="0" lang="en-US" altLang="en-US" sz="18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typically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 be achieved.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285750" indent="-285750" defTabSz="314325">
                        <a:spcBef>
                          <a:spcPct val="20000"/>
                        </a:spcBef>
                        <a:defRPr sz="11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defTabSz="314325">
                        <a:spcBef>
                          <a:spcPct val="20000"/>
                        </a:spcBef>
                        <a:defRPr sz="10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defTabSz="314325">
                        <a:spcBef>
                          <a:spcPct val="20000"/>
                        </a:spcBef>
                        <a:defRPr sz="9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defTabSz="314325">
                        <a:spcBef>
                          <a:spcPct val="20000"/>
                        </a:spcBef>
                        <a:defRPr sz="7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defTabSz="314325">
                        <a:spcBef>
                          <a:spcPct val="20000"/>
                        </a:spcBef>
                        <a:defRPr sz="7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1717675" indent="568325" defTabSz="314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174875" indent="568325" defTabSz="314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2632075" indent="568325" defTabSz="314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089275" indent="568325" defTabSz="314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285750" marR="0" lvl="0" indent="-285750" algn="l" defTabSz="3143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altLang="en-US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Profile Claims achieved in clinical use at multiple </a:t>
                      </a:r>
                      <a:r>
                        <a:rPr kumimoji="0" lang="en-US" altLang="en-US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sites</a:t>
                      </a:r>
                    </a:p>
                    <a:p>
                      <a:pPr marL="285750" marR="0" lvl="0" indent="-285750" algn="l" defTabSz="3143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altLang="en-US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Note: QIBA doesn’t currently evaluate or coordinate transition to this stage</a:t>
                      </a:r>
                      <a:endParaRPr kumimoji="0" lang="en-US" altLang="en-US" sz="16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anose="020B0600070205080204" pitchFamily="34" charset="-128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14325" y="703635"/>
            <a:ext cx="7239000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ts val="28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altLang="en-US" sz="2000" dirty="0">
                <a:solidFill>
                  <a:srgbClr val="2F2B20"/>
                </a:solidFill>
                <a:latin typeface="Arial" panose="020B0604020202020204" pitchFamily="34" charset="0"/>
              </a:rPr>
              <a:t>Progressive levels of stability and confidence</a:t>
            </a:r>
          </a:p>
        </p:txBody>
      </p:sp>
    </p:spTree>
    <p:extLst>
      <p:ext uri="{BB962C8B-B14F-4D97-AF65-F5344CB8AC3E}">
        <p14:creationId xmlns:p14="http://schemas.microsoft.com/office/powerpoint/2010/main" val="2114817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325" y="0"/>
            <a:ext cx="11379200" cy="792162"/>
          </a:xfrm>
        </p:spPr>
        <p:txBody>
          <a:bodyPr/>
          <a:lstStyle/>
          <a:p>
            <a:r>
              <a:rPr lang="en-US" dirty="0" smtClean="0"/>
              <a:t>QIBA Profile Stages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2F2B20">
                    <a:tint val="75000"/>
                  </a:srgbClr>
                </a:solidFill>
              </a:rPr>
              <a:t>RSNA 2016</a:t>
            </a:r>
            <a:endParaRPr lang="de-DE">
              <a:solidFill>
                <a:srgbClr val="2F2B20">
                  <a:tint val="75000"/>
                </a:srgbClr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6521643"/>
              </p:ext>
            </p:extLst>
          </p:nvPr>
        </p:nvGraphicFramePr>
        <p:xfrm>
          <a:off x="609599" y="1222992"/>
          <a:ext cx="11083925" cy="4980090"/>
        </p:xfrm>
        <a:graphic>
          <a:graphicData uri="http://schemas.openxmlformats.org/drawingml/2006/table">
            <a:tbl>
              <a:tblPr/>
              <a:tblGrid>
                <a:gridCol w="1741760">
                  <a:extLst>
                    <a:ext uri="{9D8B030D-6E8A-4147-A177-3AD203B41FA5}"/>
                  </a:extLst>
                </a:gridCol>
                <a:gridCol w="5192441">
                  <a:extLst>
                    <a:ext uri="{9D8B030D-6E8A-4147-A177-3AD203B41FA5}"/>
                  </a:extLst>
                </a:gridCol>
                <a:gridCol w="4149724">
                  <a:extLst>
                    <a:ext uri="{9D8B030D-6E8A-4147-A177-3AD203B41FA5}"/>
                  </a:extLst>
                </a:gridCol>
              </a:tblGrid>
              <a:tr h="384322">
                <a:tc>
                  <a:txBody>
                    <a:bodyPr/>
                    <a:lstStyle>
                      <a:lvl1pPr defTabSz="314325">
                        <a:spcBef>
                          <a:spcPct val="20000"/>
                        </a:spcBef>
                        <a:defRPr sz="11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defTabSz="314325">
                        <a:spcBef>
                          <a:spcPct val="20000"/>
                        </a:spcBef>
                        <a:defRPr sz="10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defTabSz="314325">
                        <a:spcBef>
                          <a:spcPct val="20000"/>
                        </a:spcBef>
                        <a:defRPr sz="9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defTabSz="314325">
                        <a:spcBef>
                          <a:spcPct val="20000"/>
                        </a:spcBef>
                        <a:defRPr sz="7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defTabSz="314325">
                        <a:spcBef>
                          <a:spcPct val="20000"/>
                        </a:spcBef>
                        <a:defRPr sz="7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1717675" indent="568325" defTabSz="314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174875" indent="568325" defTabSz="314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2632075" indent="568325" defTabSz="314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089275" indent="568325" defTabSz="314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3143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Stage Name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>
                      <a:lvl1pPr defTabSz="314325">
                        <a:spcBef>
                          <a:spcPct val="20000"/>
                        </a:spcBef>
                        <a:defRPr sz="11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defTabSz="314325">
                        <a:spcBef>
                          <a:spcPct val="20000"/>
                        </a:spcBef>
                        <a:defRPr sz="10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defTabSz="314325">
                        <a:spcBef>
                          <a:spcPct val="20000"/>
                        </a:spcBef>
                        <a:defRPr sz="9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defTabSz="314325">
                        <a:spcBef>
                          <a:spcPct val="20000"/>
                        </a:spcBef>
                        <a:defRPr sz="7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defTabSz="314325">
                        <a:spcBef>
                          <a:spcPct val="20000"/>
                        </a:spcBef>
                        <a:defRPr sz="7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1717675" indent="568325" defTabSz="314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174875" indent="568325" defTabSz="314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2632075" indent="568325" defTabSz="314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089275" indent="568325" defTabSz="314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3143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Stage Meaning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>
                      <a:lvl1pPr defTabSz="314325">
                        <a:spcBef>
                          <a:spcPct val="20000"/>
                        </a:spcBef>
                        <a:defRPr sz="11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defTabSz="314325">
                        <a:spcBef>
                          <a:spcPct val="20000"/>
                        </a:spcBef>
                        <a:defRPr sz="10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defTabSz="314325">
                        <a:spcBef>
                          <a:spcPct val="20000"/>
                        </a:spcBef>
                        <a:defRPr sz="9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defTabSz="314325">
                        <a:spcBef>
                          <a:spcPct val="20000"/>
                        </a:spcBef>
                        <a:defRPr sz="7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defTabSz="314325">
                        <a:spcBef>
                          <a:spcPct val="20000"/>
                        </a:spcBef>
                        <a:defRPr sz="7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1717675" indent="568325" defTabSz="314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174875" indent="568325" defTabSz="314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2632075" indent="568325" defTabSz="314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089275" indent="568325" defTabSz="314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3143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Stage Criteria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extLst>
                  <a:ext uri="{0D108BD9-81ED-4DB2-BD59-A6C34878D82A}"/>
                </a:extLst>
              </a:tr>
              <a:tr h="886928">
                <a:tc>
                  <a:txBody>
                    <a:bodyPr/>
                    <a:lstStyle>
                      <a:lvl1pPr defTabSz="314325">
                        <a:spcBef>
                          <a:spcPct val="20000"/>
                        </a:spcBef>
                        <a:defRPr sz="11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defTabSz="314325">
                        <a:spcBef>
                          <a:spcPct val="20000"/>
                        </a:spcBef>
                        <a:defRPr sz="10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defTabSz="314325">
                        <a:spcBef>
                          <a:spcPct val="20000"/>
                        </a:spcBef>
                        <a:defRPr sz="9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defTabSz="314325">
                        <a:spcBef>
                          <a:spcPct val="20000"/>
                        </a:spcBef>
                        <a:defRPr sz="7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defTabSz="314325">
                        <a:spcBef>
                          <a:spcPct val="20000"/>
                        </a:spcBef>
                        <a:defRPr sz="7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1717675" indent="568325" defTabSz="314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174875" indent="568325" defTabSz="314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2632075" indent="568325" defTabSz="314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089275" indent="568325" defTabSz="314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3143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Public </a:t>
                      </a: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Comment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anose="020B0600070205080204" pitchFamily="34" charset="-128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>
                      <a:lvl1pPr defTabSz="314325">
                        <a:spcBef>
                          <a:spcPct val="20000"/>
                        </a:spcBef>
                        <a:defRPr sz="11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defTabSz="314325">
                        <a:spcBef>
                          <a:spcPct val="20000"/>
                        </a:spcBef>
                        <a:defRPr sz="10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defTabSz="314325">
                        <a:spcBef>
                          <a:spcPct val="20000"/>
                        </a:spcBef>
                        <a:defRPr sz="9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defTabSz="314325">
                        <a:spcBef>
                          <a:spcPct val="20000"/>
                        </a:spcBef>
                        <a:defRPr sz="7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defTabSz="314325">
                        <a:spcBef>
                          <a:spcPct val="20000"/>
                        </a:spcBef>
                        <a:defRPr sz="7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1717675" indent="568325" defTabSz="314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174875" indent="568325" defTabSz="314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2632075" indent="568325" defTabSz="314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089275" indent="568325" defTabSz="314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3143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Key factors affecting the Claim are </a:t>
                      </a: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described and addressed.  Committee of experts believe it practical and expect claimed performance will be achieved.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anose="020B0600070205080204" pitchFamily="34" charset="-128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285750" indent="-285750" defTabSz="314325">
                        <a:spcBef>
                          <a:spcPct val="20000"/>
                        </a:spcBef>
                        <a:defRPr sz="11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defTabSz="314325">
                        <a:spcBef>
                          <a:spcPct val="20000"/>
                        </a:spcBef>
                        <a:defRPr sz="10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defTabSz="314325">
                        <a:spcBef>
                          <a:spcPct val="20000"/>
                        </a:spcBef>
                        <a:defRPr sz="9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defTabSz="314325">
                        <a:spcBef>
                          <a:spcPct val="20000"/>
                        </a:spcBef>
                        <a:defRPr sz="7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defTabSz="314325">
                        <a:spcBef>
                          <a:spcPct val="20000"/>
                        </a:spcBef>
                        <a:defRPr sz="7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1717675" indent="568325" defTabSz="314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174875" indent="568325" defTabSz="314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2632075" indent="568325" defTabSz="314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089275" indent="568325" defTabSz="314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285750" marR="0" lvl="0" indent="-285750" algn="l" defTabSz="3143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Actor requirements clear &amp; justified</a:t>
                      </a:r>
                    </a:p>
                    <a:p>
                      <a:pPr marL="285750" marR="0" lvl="0" indent="-285750" algn="l" defTabSz="3143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Open 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issues clearly listed</a:t>
                      </a:r>
                    </a:p>
                    <a:p>
                      <a:pPr marL="285750" marR="0" lvl="0" indent="-285750" algn="l" defTabSz="3143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Some groundwork may be </a:t>
                      </a: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ongoing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anose="020B0600070205080204" pitchFamily="34" charset="-128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886928">
                <a:tc>
                  <a:txBody>
                    <a:bodyPr/>
                    <a:lstStyle>
                      <a:lvl1pPr defTabSz="314325">
                        <a:spcBef>
                          <a:spcPct val="20000"/>
                        </a:spcBef>
                        <a:defRPr sz="11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defTabSz="314325">
                        <a:spcBef>
                          <a:spcPct val="20000"/>
                        </a:spcBef>
                        <a:defRPr sz="10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defTabSz="314325">
                        <a:spcBef>
                          <a:spcPct val="20000"/>
                        </a:spcBef>
                        <a:defRPr sz="9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defTabSz="314325">
                        <a:spcBef>
                          <a:spcPct val="20000"/>
                        </a:spcBef>
                        <a:defRPr sz="7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defTabSz="314325">
                        <a:spcBef>
                          <a:spcPct val="20000"/>
                        </a:spcBef>
                        <a:defRPr sz="7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1717675" indent="568325" defTabSz="314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174875" indent="568325" defTabSz="314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2632075" indent="568325" defTabSz="314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089275" indent="568325" defTabSz="314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3143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Consensus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anose="020B0600070205080204" pitchFamily="34" charset="-128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>
                      <a:lvl1pPr defTabSz="314325">
                        <a:spcBef>
                          <a:spcPct val="20000"/>
                        </a:spcBef>
                        <a:defRPr sz="11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defTabSz="314325">
                        <a:spcBef>
                          <a:spcPct val="20000"/>
                        </a:spcBef>
                        <a:defRPr sz="10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defTabSz="314325">
                        <a:spcBef>
                          <a:spcPct val="20000"/>
                        </a:spcBef>
                        <a:defRPr sz="9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defTabSz="314325">
                        <a:spcBef>
                          <a:spcPct val="20000"/>
                        </a:spcBef>
                        <a:defRPr sz="7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defTabSz="314325">
                        <a:spcBef>
                          <a:spcPct val="20000"/>
                        </a:spcBef>
                        <a:defRPr sz="7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1717675" indent="568325" defTabSz="314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174875" indent="568325" defTabSz="314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2632075" indent="568325" defTabSz="314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089275" indent="568325" defTabSz="314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3143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Wider review &amp; consensus; ready 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for trial </a:t>
                      </a: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use.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anose="020B0600070205080204" pitchFamily="34" charset="-128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285750" indent="-285750">
                        <a:spcBef>
                          <a:spcPct val="20000"/>
                        </a:spcBef>
                        <a:defRPr sz="11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10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9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7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7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1717675" indent="568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174875" indent="568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2632075" indent="568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089275" indent="568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Public Comments addressed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Text 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reasonably stable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Open issues mostly resolved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886928">
                <a:tc>
                  <a:txBody>
                    <a:bodyPr/>
                    <a:lstStyle>
                      <a:lvl1pPr defTabSz="314325">
                        <a:spcBef>
                          <a:spcPct val="20000"/>
                        </a:spcBef>
                        <a:defRPr sz="11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defTabSz="314325">
                        <a:spcBef>
                          <a:spcPct val="20000"/>
                        </a:spcBef>
                        <a:defRPr sz="10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defTabSz="314325">
                        <a:spcBef>
                          <a:spcPct val="20000"/>
                        </a:spcBef>
                        <a:defRPr sz="9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defTabSz="314325">
                        <a:spcBef>
                          <a:spcPct val="20000"/>
                        </a:spcBef>
                        <a:defRPr sz="7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defTabSz="314325">
                        <a:spcBef>
                          <a:spcPct val="20000"/>
                        </a:spcBef>
                        <a:defRPr sz="7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1717675" indent="568325" defTabSz="314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174875" indent="568325" defTabSz="314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2632075" indent="568325" defTabSz="314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089275" indent="568325" defTabSz="314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3143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Technically Confirmed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defTabSz="314325">
                        <a:spcBef>
                          <a:spcPct val="20000"/>
                        </a:spcBef>
                        <a:defRPr sz="11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defTabSz="314325">
                        <a:spcBef>
                          <a:spcPct val="20000"/>
                        </a:spcBef>
                        <a:defRPr sz="10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defTabSz="314325">
                        <a:spcBef>
                          <a:spcPct val="20000"/>
                        </a:spcBef>
                        <a:defRPr sz="9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defTabSz="314325">
                        <a:spcBef>
                          <a:spcPct val="20000"/>
                        </a:spcBef>
                        <a:defRPr sz="7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defTabSz="314325">
                        <a:spcBef>
                          <a:spcPct val="20000"/>
                        </a:spcBef>
                        <a:defRPr sz="7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1717675" indent="568325" defTabSz="314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174875" indent="568325" defTabSz="314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2632075" indent="568325" defTabSz="314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089275" indent="568325" defTabSz="314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3143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Profile is practical to understand and </a:t>
                      </a: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use.</a:t>
                      </a:r>
                      <a:endParaRPr kumimoji="0" lang="en-US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anose="020B0600070205080204" pitchFamily="34" charset="-128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285750" indent="-285750" defTabSz="314325">
                        <a:spcBef>
                          <a:spcPct val="20000"/>
                        </a:spcBef>
                        <a:defRPr sz="11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defTabSz="314325">
                        <a:spcBef>
                          <a:spcPct val="20000"/>
                        </a:spcBef>
                        <a:defRPr sz="10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defTabSz="314325">
                        <a:spcBef>
                          <a:spcPct val="20000"/>
                        </a:spcBef>
                        <a:defRPr sz="9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defTabSz="314325">
                        <a:spcBef>
                          <a:spcPct val="20000"/>
                        </a:spcBef>
                        <a:defRPr sz="7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defTabSz="314325">
                        <a:spcBef>
                          <a:spcPct val="20000"/>
                        </a:spcBef>
                        <a:defRPr sz="7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1717675" indent="568325" defTabSz="314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174875" indent="568325" defTabSz="314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2632075" indent="568325" defTabSz="314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089275" indent="568325" defTabSz="314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285750" marR="0" lvl="0" indent="-285750" algn="l" defTabSz="3143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Procedures implemented at test site </a:t>
                      </a:r>
                    </a:p>
                    <a:p>
                      <a:pPr marL="285750" marR="0" lvl="0" indent="-285750" algn="l" defTabSz="3143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Text </a:t>
                      </a: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stable</a:t>
                      </a:r>
                    </a:p>
                    <a:p>
                      <a:pPr marL="285750" marR="0" lvl="0" indent="-285750" algn="l" defTabSz="3143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Open issues </a:t>
                      </a: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resolved</a:t>
                      </a:r>
                      <a:endParaRPr kumimoji="0" lang="en-US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anose="020B0600070205080204" pitchFamily="34" charset="-128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713010">
                <a:tc>
                  <a:txBody>
                    <a:bodyPr/>
                    <a:lstStyle>
                      <a:lvl1pPr defTabSz="314325">
                        <a:spcBef>
                          <a:spcPct val="20000"/>
                        </a:spcBef>
                        <a:defRPr sz="11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defTabSz="314325">
                        <a:spcBef>
                          <a:spcPct val="20000"/>
                        </a:spcBef>
                        <a:defRPr sz="10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defTabSz="314325">
                        <a:spcBef>
                          <a:spcPct val="20000"/>
                        </a:spcBef>
                        <a:defRPr sz="9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defTabSz="314325">
                        <a:spcBef>
                          <a:spcPct val="20000"/>
                        </a:spcBef>
                        <a:defRPr sz="7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defTabSz="314325">
                        <a:spcBef>
                          <a:spcPct val="20000"/>
                        </a:spcBef>
                        <a:defRPr sz="7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1717675" indent="568325" defTabSz="314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174875" indent="568325" defTabSz="314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2632075" indent="568325" defTabSz="314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089275" indent="568325" defTabSz="314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3143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Claim Confirmed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>
                      <a:lvl1pPr defTabSz="314325">
                        <a:spcBef>
                          <a:spcPct val="20000"/>
                        </a:spcBef>
                        <a:defRPr sz="11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defTabSz="314325">
                        <a:spcBef>
                          <a:spcPct val="20000"/>
                        </a:spcBef>
                        <a:defRPr sz="10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defTabSz="314325">
                        <a:spcBef>
                          <a:spcPct val="20000"/>
                        </a:spcBef>
                        <a:defRPr sz="9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defTabSz="314325">
                        <a:spcBef>
                          <a:spcPct val="20000"/>
                        </a:spcBef>
                        <a:defRPr sz="7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defTabSz="314325">
                        <a:spcBef>
                          <a:spcPct val="20000"/>
                        </a:spcBef>
                        <a:defRPr sz="7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1717675" indent="568325" defTabSz="314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174875" indent="568325" defTabSz="314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2632075" indent="568325" defTabSz="314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089275" indent="568325" defTabSz="314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3143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Claimed performance </a:t>
                      </a:r>
                      <a:r>
                        <a:rPr kumimoji="0" lang="en-US" altLang="en-US" sz="18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can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 be achieved.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285750" indent="-285750" defTabSz="314325">
                        <a:spcBef>
                          <a:spcPct val="20000"/>
                        </a:spcBef>
                        <a:defRPr sz="11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defTabSz="314325">
                        <a:spcBef>
                          <a:spcPct val="20000"/>
                        </a:spcBef>
                        <a:defRPr sz="10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defTabSz="314325">
                        <a:spcBef>
                          <a:spcPct val="20000"/>
                        </a:spcBef>
                        <a:defRPr sz="9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defTabSz="314325">
                        <a:spcBef>
                          <a:spcPct val="20000"/>
                        </a:spcBef>
                        <a:defRPr sz="7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defTabSz="314325">
                        <a:spcBef>
                          <a:spcPct val="20000"/>
                        </a:spcBef>
                        <a:defRPr sz="7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1717675" indent="568325" defTabSz="314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174875" indent="568325" defTabSz="314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2632075" indent="568325" defTabSz="314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089275" indent="568325" defTabSz="314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285750" marR="0" lvl="0" indent="-285750" algn="l" defTabSz="3143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Performance measured at test site</a:t>
                      </a:r>
                    </a:p>
                    <a:p>
                      <a:pPr marL="285750" marR="0" lvl="0" indent="-285750" algn="l" defTabSz="3143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Profile Claims achieved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109388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1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10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9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7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7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1717675" indent="568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174875" indent="568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2632075" indent="568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089275" indent="568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Clinically Confirmed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>
                      <a:lvl1pPr defTabSz="314325">
                        <a:spcBef>
                          <a:spcPct val="20000"/>
                        </a:spcBef>
                        <a:defRPr sz="11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defTabSz="314325">
                        <a:spcBef>
                          <a:spcPct val="20000"/>
                        </a:spcBef>
                        <a:defRPr sz="10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defTabSz="314325">
                        <a:spcBef>
                          <a:spcPct val="20000"/>
                        </a:spcBef>
                        <a:defRPr sz="9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defTabSz="314325">
                        <a:spcBef>
                          <a:spcPct val="20000"/>
                        </a:spcBef>
                        <a:defRPr sz="7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defTabSz="314325">
                        <a:spcBef>
                          <a:spcPct val="20000"/>
                        </a:spcBef>
                        <a:defRPr sz="7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1717675" indent="568325" defTabSz="314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174875" indent="568325" defTabSz="314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2632075" indent="568325" defTabSz="314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089275" indent="568325" defTabSz="314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3143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Claimed performance will </a:t>
                      </a:r>
                      <a:r>
                        <a:rPr kumimoji="0" lang="en-US" altLang="en-US" sz="18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typically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 be achieved.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285750" indent="-285750" defTabSz="314325">
                        <a:spcBef>
                          <a:spcPct val="20000"/>
                        </a:spcBef>
                        <a:defRPr sz="11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defTabSz="314325">
                        <a:spcBef>
                          <a:spcPct val="20000"/>
                        </a:spcBef>
                        <a:defRPr sz="10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defTabSz="314325">
                        <a:spcBef>
                          <a:spcPct val="20000"/>
                        </a:spcBef>
                        <a:defRPr sz="9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defTabSz="314325">
                        <a:spcBef>
                          <a:spcPct val="20000"/>
                        </a:spcBef>
                        <a:defRPr sz="7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defTabSz="314325">
                        <a:spcBef>
                          <a:spcPct val="20000"/>
                        </a:spcBef>
                        <a:defRPr sz="7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1717675" indent="568325" defTabSz="314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174875" indent="568325" defTabSz="314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2632075" indent="568325" defTabSz="314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089275" indent="568325" defTabSz="314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285750" marR="0" lvl="0" indent="-285750" algn="l" defTabSz="3143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altLang="en-US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Profile Claims achieved in clinical use at multiple </a:t>
                      </a:r>
                      <a:r>
                        <a:rPr kumimoji="0" lang="en-US" altLang="en-US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sites</a:t>
                      </a:r>
                    </a:p>
                    <a:p>
                      <a:pPr marL="285750" marR="0" lvl="0" indent="-285750" algn="l" defTabSz="3143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altLang="en-US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Note: QIBA doesn’t currently evaluate or coordinate transition to this stage</a:t>
                      </a:r>
                      <a:endParaRPr kumimoji="0" lang="en-US" altLang="en-US" sz="16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anose="020B0600070205080204" pitchFamily="34" charset="-128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14325" y="703635"/>
            <a:ext cx="7239000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ts val="28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altLang="en-US" sz="2000" dirty="0">
                <a:solidFill>
                  <a:srgbClr val="2F2B20"/>
                </a:solidFill>
                <a:latin typeface="Arial" panose="020B0604020202020204" pitchFamily="34" charset="0"/>
              </a:rPr>
              <a:t>Progressive levels of stability and confidence</a:t>
            </a:r>
          </a:p>
        </p:txBody>
      </p:sp>
    </p:spTree>
    <p:extLst>
      <p:ext uri="{BB962C8B-B14F-4D97-AF65-F5344CB8AC3E}">
        <p14:creationId xmlns:p14="http://schemas.microsoft.com/office/powerpoint/2010/main" val="880178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325" y="0"/>
            <a:ext cx="11379200" cy="792162"/>
          </a:xfrm>
        </p:spPr>
        <p:txBody>
          <a:bodyPr/>
          <a:lstStyle/>
          <a:p>
            <a:r>
              <a:rPr lang="en-US" dirty="0" smtClean="0"/>
              <a:t>QIBA Profile Stages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2F2B20">
                    <a:tint val="75000"/>
                  </a:srgbClr>
                </a:solidFill>
              </a:rPr>
              <a:t>RSNA 2016</a:t>
            </a:r>
            <a:endParaRPr lang="de-DE">
              <a:solidFill>
                <a:srgbClr val="2F2B20">
                  <a:tint val="75000"/>
                </a:srgbClr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8167231"/>
              </p:ext>
            </p:extLst>
          </p:nvPr>
        </p:nvGraphicFramePr>
        <p:xfrm>
          <a:off x="609599" y="1222992"/>
          <a:ext cx="11083925" cy="4980090"/>
        </p:xfrm>
        <a:graphic>
          <a:graphicData uri="http://schemas.openxmlformats.org/drawingml/2006/table">
            <a:tbl>
              <a:tblPr/>
              <a:tblGrid>
                <a:gridCol w="1741760">
                  <a:extLst>
                    <a:ext uri="{9D8B030D-6E8A-4147-A177-3AD203B41FA5}"/>
                  </a:extLst>
                </a:gridCol>
                <a:gridCol w="5192441">
                  <a:extLst>
                    <a:ext uri="{9D8B030D-6E8A-4147-A177-3AD203B41FA5}"/>
                  </a:extLst>
                </a:gridCol>
                <a:gridCol w="4149724">
                  <a:extLst>
                    <a:ext uri="{9D8B030D-6E8A-4147-A177-3AD203B41FA5}"/>
                  </a:extLst>
                </a:gridCol>
              </a:tblGrid>
              <a:tr h="384322">
                <a:tc>
                  <a:txBody>
                    <a:bodyPr/>
                    <a:lstStyle>
                      <a:lvl1pPr defTabSz="314325">
                        <a:spcBef>
                          <a:spcPct val="20000"/>
                        </a:spcBef>
                        <a:defRPr sz="11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defTabSz="314325">
                        <a:spcBef>
                          <a:spcPct val="20000"/>
                        </a:spcBef>
                        <a:defRPr sz="10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defTabSz="314325">
                        <a:spcBef>
                          <a:spcPct val="20000"/>
                        </a:spcBef>
                        <a:defRPr sz="9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defTabSz="314325">
                        <a:spcBef>
                          <a:spcPct val="20000"/>
                        </a:spcBef>
                        <a:defRPr sz="7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defTabSz="314325">
                        <a:spcBef>
                          <a:spcPct val="20000"/>
                        </a:spcBef>
                        <a:defRPr sz="7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1717675" indent="568325" defTabSz="314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174875" indent="568325" defTabSz="314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2632075" indent="568325" defTabSz="314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089275" indent="568325" defTabSz="314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3143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Stage Name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>
                      <a:lvl1pPr defTabSz="314325">
                        <a:spcBef>
                          <a:spcPct val="20000"/>
                        </a:spcBef>
                        <a:defRPr sz="11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defTabSz="314325">
                        <a:spcBef>
                          <a:spcPct val="20000"/>
                        </a:spcBef>
                        <a:defRPr sz="10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defTabSz="314325">
                        <a:spcBef>
                          <a:spcPct val="20000"/>
                        </a:spcBef>
                        <a:defRPr sz="9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defTabSz="314325">
                        <a:spcBef>
                          <a:spcPct val="20000"/>
                        </a:spcBef>
                        <a:defRPr sz="7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defTabSz="314325">
                        <a:spcBef>
                          <a:spcPct val="20000"/>
                        </a:spcBef>
                        <a:defRPr sz="7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1717675" indent="568325" defTabSz="314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174875" indent="568325" defTabSz="314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2632075" indent="568325" defTabSz="314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089275" indent="568325" defTabSz="314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3143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Stage Meaning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>
                      <a:lvl1pPr defTabSz="314325">
                        <a:spcBef>
                          <a:spcPct val="20000"/>
                        </a:spcBef>
                        <a:defRPr sz="11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defTabSz="314325">
                        <a:spcBef>
                          <a:spcPct val="20000"/>
                        </a:spcBef>
                        <a:defRPr sz="10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defTabSz="314325">
                        <a:spcBef>
                          <a:spcPct val="20000"/>
                        </a:spcBef>
                        <a:defRPr sz="9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defTabSz="314325">
                        <a:spcBef>
                          <a:spcPct val="20000"/>
                        </a:spcBef>
                        <a:defRPr sz="7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defTabSz="314325">
                        <a:spcBef>
                          <a:spcPct val="20000"/>
                        </a:spcBef>
                        <a:defRPr sz="7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1717675" indent="568325" defTabSz="314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174875" indent="568325" defTabSz="314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2632075" indent="568325" defTabSz="314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089275" indent="568325" defTabSz="314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3143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Stage Criteria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extLst>
                  <a:ext uri="{0D108BD9-81ED-4DB2-BD59-A6C34878D82A}"/>
                </a:extLst>
              </a:tr>
              <a:tr h="886928">
                <a:tc>
                  <a:txBody>
                    <a:bodyPr/>
                    <a:lstStyle>
                      <a:lvl1pPr defTabSz="314325">
                        <a:spcBef>
                          <a:spcPct val="20000"/>
                        </a:spcBef>
                        <a:defRPr sz="11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defTabSz="314325">
                        <a:spcBef>
                          <a:spcPct val="20000"/>
                        </a:spcBef>
                        <a:defRPr sz="10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defTabSz="314325">
                        <a:spcBef>
                          <a:spcPct val="20000"/>
                        </a:spcBef>
                        <a:defRPr sz="9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defTabSz="314325">
                        <a:spcBef>
                          <a:spcPct val="20000"/>
                        </a:spcBef>
                        <a:defRPr sz="7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defTabSz="314325">
                        <a:spcBef>
                          <a:spcPct val="20000"/>
                        </a:spcBef>
                        <a:defRPr sz="7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1717675" indent="568325" defTabSz="314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174875" indent="568325" defTabSz="314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2632075" indent="568325" defTabSz="314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089275" indent="568325" defTabSz="314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3143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Public </a:t>
                      </a: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Comment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anose="020B0600070205080204" pitchFamily="34" charset="-128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>
                      <a:lvl1pPr defTabSz="314325">
                        <a:spcBef>
                          <a:spcPct val="20000"/>
                        </a:spcBef>
                        <a:defRPr sz="11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defTabSz="314325">
                        <a:spcBef>
                          <a:spcPct val="20000"/>
                        </a:spcBef>
                        <a:defRPr sz="10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defTabSz="314325">
                        <a:spcBef>
                          <a:spcPct val="20000"/>
                        </a:spcBef>
                        <a:defRPr sz="9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defTabSz="314325">
                        <a:spcBef>
                          <a:spcPct val="20000"/>
                        </a:spcBef>
                        <a:defRPr sz="7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defTabSz="314325">
                        <a:spcBef>
                          <a:spcPct val="20000"/>
                        </a:spcBef>
                        <a:defRPr sz="7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1717675" indent="568325" defTabSz="314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174875" indent="568325" defTabSz="314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2632075" indent="568325" defTabSz="314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089275" indent="568325" defTabSz="314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3143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Key factors affecting the Claim are </a:t>
                      </a: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described and addressed.  Committee of experts believe it practical and expect claimed performance will be achieved.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anose="020B0600070205080204" pitchFamily="34" charset="-128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285750" indent="-285750" defTabSz="314325">
                        <a:spcBef>
                          <a:spcPct val="20000"/>
                        </a:spcBef>
                        <a:defRPr sz="11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defTabSz="314325">
                        <a:spcBef>
                          <a:spcPct val="20000"/>
                        </a:spcBef>
                        <a:defRPr sz="10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defTabSz="314325">
                        <a:spcBef>
                          <a:spcPct val="20000"/>
                        </a:spcBef>
                        <a:defRPr sz="9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defTabSz="314325">
                        <a:spcBef>
                          <a:spcPct val="20000"/>
                        </a:spcBef>
                        <a:defRPr sz="7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defTabSz="314325">
                        <a:spcBef>
                          <a:spcPct val="20000"/>
                        </a:spcBef>
                        <a:defRPr sz="7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1717675" indent="568325" defTabSz="314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174875" indent="568325" defTabSz="314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2632075" indent="568325" defTabSz="314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089275" indent="568325" defTabSz="314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285750" marR="0" lvl="0" indent="-285750" algn="l" defTabSz="3143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Actor requirements clear &amp; justified</a:t>
                      </a:r>
                    </a:p>
                    <a:p>
                      <a:pPr marL="285750" marR="0" lvl="0" indent="-285750" algn="l" defTabSz="3143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Open 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issues clearly listed</a:t>
                      </a:r>
                    </a:p>
                    <a:p>
                      <a:pPr marL="285750" marR="0" lvl="0" indent="-285750" algn="l" defTabSz="3143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Some groundwork may be </a:t>
                      </a: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ongoing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anose="020B0600070205080204" pitchFamily="34" charset="-128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886928">
                <a:tc>
                  <a:txBody>
                    <a:bodyPr/>
                    <a:lstStyle>
                      <a:lvl1pPr defTabSz="314325">
                        <a:spcBef>
                          <a:spcPct val="20000"/>
                        </a:spcBef>
                        <a:defRPr sz="11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defTabSz="314325">
                        <a:spcBef>
                          <a:spcPct val="20000"/>
                        </a:spcBef>
                        <a:defRPr sz="10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defTabSz="314325">
                        <a:spcBef>
                          <a:spcPct val="20000"/>
                        </a:spcBef>
                        <a:defRPr sz="9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defTabSz="314325">
                        <a:spcBef>
                          <a:spcPct val="20000"/>
                        </a:spcBef>
                        <a:defRPr sz="7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defTabSz="314325">
                        <a:spcBef>
                          <a:spcPct val="20000"/>
                        </a:spcBef>
                        <a:defRPr sz="7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1717675" indent="568325" defTabSz="314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174875" indent="568325" defTabSz="314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2632075" indent="568325" defTabSz="314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089275" indent="568325" defTabSz="314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3143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Consensus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anose="020B0600070205080204" pitchFamily="34" charset="-128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>
                      <a:lvl1pPr defTabSz="314325">
                        <a:spcBef>
                          <a:spcPct val="20000"/>
                        </a:spcBef>
                        <a:defRPr sz="11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defTabSz="314325">
                        <a:spcBef>
                          <a:spcPct val="20000"/>
                        </a:spcBef>
                        <a:defRPr sz="10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defTabSz="314325">
                        <a:spcBef>
                          <a:spcPct val="20000"/>
                        </a:spcBef>
                        <a:defRPr sz="9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defTabSz="314325">
                        <a:spcBef>
                          <a:spcPct val="20000"/>
                        </a:spcBef>
                        <a:defRPr sz="7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defTabSz="314325">
                        <a:spcBef>
                          <a:spcPct val="20000"/>
                        </a:spcBef>
                        <a:defRPr sz="7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1717675" indent="568325" defTabSz="314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174875" indent="568325" defTabSz="314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2632075" indent="568325" defTabSz="314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089275" indent="568325" defTabSz="314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3143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Wider review &amp; consensus; ready 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for trial </a:t>
                      </a: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use.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anose="020B0600070205080204" pitchFamily="34" charset="-128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285750" indent="-285750">
                        <a:spcBef>
                          <a:spcPct val="20000"/>
                        </a:spcBef>
                        <a:defRPr sz="11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10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9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7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7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1717675" indent="568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174875" indent="568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2632075" indent="568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089275" indent="568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Public Comments addressed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Text 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reasonably stable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Open issues mostly resolved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886928">
                <a:tc>
                  <a:txBody>
                    <a:bodyPr/>
                    <a:lstStyle>
                      <a:lvl1pPr defTabSz="314325">
                        <a:spcBef>
                          <a:spcPct val="20000"/>
                        </a:spcBef>
                        <a:defRPr sz="11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defTabSz="314325">
                        <a:spcBef>
                          <a:spcPct val="20000"/>
                        </a:spcBef>
                        <a:defRPr sz="10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defTabSz="314325">
                        <a:spcBef>
                          <a:spcPct val="20000"/>
                        </a:spcBef>
                        <a:defRPr sz="9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defTabSz="314325">
                        <a:spcBef>
                          <a:spcPct val="20000"/>
                        </a:spcBef>
                        <a:defRPr sz="7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defTabSz="314325">
                        <a:spcBef>
                          <a:spcPct val="20000"/>
                        </a:spcBef>
                        <a:defRPr sz="7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1717675" indent="568325" defTabSz="314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174875" indent="568325" defTabSz="314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2632075" indent="568325" defTabSz="314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089275" indent="568325" defTabSz="314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3143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Technically Confirmed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>
                      <a:lvl1pPr defTabSz="314325">
                        <a:spcBef>
                          <a:spcPct val="20000"/>
                        </a:spcBef>
                        <a:defRPr sz="11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defTabSz="314325">
                        <a:spcBef>
                          <a:spcPct val="20000"/>
                        </a:spcBef>
                        <a:defRPr sz="10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defTabSz="314325">
                        <a:spcBef>
                          <a:spcPct val="20000"/>
                        </a:spcBef>
                        <a:defRPr sz="9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defTabSz="314325">
                        <a:spcBef>
                          <a:spcPct val="20000"/>
                        </a:spcBef>
                        <a:defRPr sz="7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defTabSz="314325">
                        <a:spcBef>
                          <a:spcPct val="20000"/>
                        </a:spcBef>
                        <a:defRPr sz="7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1717675" indent="568325" defTabSz="314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174875" indent="568325" defTabSz="314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2632075" indent="568325" defTabSz="314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089275" indent="568325" defTabSz="314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3143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Profile is practical to understand and </a:t>
                      </a: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use.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anose="020B0600070205080204" pitchFamily="34" charset="-128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285750" indent="-285750" defTabSz="314325">
                        <a:spcBef>
                          <a:spcPct val="20000"/>
                        </a:spcBef>
                        <a:defRPr sz="11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defTabSz="314325">
                        <a:spcBef>
                          <a:spcPct val="20000"/>
                        </a:spcBef>
                        <a:defRPr sz="10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defTabSz="314325">
                        <a:spcBef>
                          <a:spcPct val="20000"/>
                        </a:spcBef>
                        <a:defRPr sz="9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defTabSz="314325">
                        <a:spcBef>
                          <a:spcPct val="20000"/>
                        </a:spcBef>
                        <a:defRPr sz="7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defTabSz="314325">
                        <a:spcBef>
                          <a:spcPct val="20000"/>
                        </a:spcBef>
                        <a:defRPr sz="7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1717675" indent="568325" defTabSz="314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174875" indent="568325" defTabSz="314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2632075" indent="568325" defTabSz="314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089275" indent="568325" defTabSz="314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285750" marR="0" lvl="0" indent="-285750" algn="l" defTabSz="3143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Procedures implemented at test site </a:t>
                      </a:r>
                    </a:p>
                    <a:p>
                      <a:pPr marL="285750" marR="0" lvl="0" indent="-285750" algn="l" defTabSz="3143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Text 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stable</a:t>
                      </a:r>
                    </a:p>
                    <a:p>
                      <a:pPr marL="285750" marR="0" lvl="0" indent="-285750" algn="l" defTabSz="3143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Open issues </a:t>
                      </a: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resolved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anose="020B0600070205080204" pitchFamily="34" charset="-128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713010">
                <a:tc>
                  <a:txBody>
                    <a:bodyPr/>
                    <a:lstStyle>
                      <a:lvl1pPr defTabSz="314325">
                        <a:spcBef>
                          <a:spcPct val="20000"/>
                        </a:spcBef>
                        <a:defRPr sz="11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defTabSz="314325">
                        <a:spcBef>
                          <a:spcPct val="20000"/>
                        </a:spcBef>
                        <a:defRPr sz="10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defTabSz="314325">
                        <a:spcBef>
                          <a:spcPct val="20000"/>
                        </a:spcBef>
                        <a:defRPr sz="9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defTabSz="314325">
                        <a:spcBef>
                          <a:spcPct val="20000"/>
                        </a:spcBef>
                        <a:defRPr sz="7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defTabSz="314325">
                        <a:spcBef>
                          <a:spcPct val="20000"/>
                        </a:spcBef>
                        <a:defRPr sz="7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1717675" indent="568325" defTabSz="314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174875" indent="568325" defTabSz="314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2632075" indent="568325" defTabSz="314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089275" indent="568325" defTabSz="314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3143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Claim Confirmed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defTabSz="314325">
                        <a:spcBef>
                          <a:spcPct val="20000"/>
                        </a:spcBef>
                        <a:defRPr sz="11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defTabSz="314325">
                        <a:spcBef>
                          <a:spcPct val="20000"/>
                        </a:spcBef>
                        <a:defRPr sz="10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defTabSz="314325">
                        <a:spcBef>
                          <a:spcPct val="20000"/>
                        </a:spcBef>
                        <a:defRPr sz="9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defTabSz="314325">
                        <a:spcBef>
                          <a:spcPct val="20000"/>
                        </a:spcBef>
                        <a:defRPr sz="7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defTabSz="314325">
                        <a:spcBef>
                          <a:spcPct val="20000"/>
                        </a:spcBef>
                        <a:defRPr sz="7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1717675" indent="568325" defTabSz="314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174875" indent="568325" defTabSz="314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2632075" indent="568325" defTabSz="314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089275" indent="568325" defTabSz="314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3143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Claimed performance </a:t>
                      </a:r>
                      <a:r>
                        <a:rPr kumimoji="0" lang="en-US" altLang="en-US" sz="1800" b="1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can</a:t>
                      </a: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 be achieved.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285750" indent="-285750" defTabSz="314325">
                        <a:spcBef>
                          <a:spcPct val="20000"/>
                        </a:spcBef>
                        <a:defRPr sz="11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defTabSz="314325">
                        <a:spcBef>
                          <a:spcPct val="20000"/>
                        </a:spcBef>
                        <a:defRPr sz="10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defTabSz="314325">
                        <a:spcBef>
                          <a:spcPct val="20000"/>
                        </a:spcBef>
                        <a:defRPr sz="9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defTabSz="314325">
                        <a:spcBef>
                          <a:spcPct val="20000"/>
                        </a:spcBef>
                        <a:defRPr sz="7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defTabSz="314325">
                        <a:spcBef>
                          <a:spcPct val="20000"/>
                        </a:spcBef>
                        <a:defRPr sz="7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1717675" indent="568325" defTabSz="314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174875" indent="568325" defTabSz="314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2632075" indent="568325" defTabSz="314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089275" indent="568325" defTabSz="314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285750" marR="0" lvl="0" indent="-285750" algn="l" defTabSz="3143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Performance measured at test site</a:t>
                      </a:r>
                    </a:p>
                    <a:p>
                      <a:pPr marL="285750" marR="0" lvl="0" indent="-285750" algn="l" defTabSz="3143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Profile Claims achieved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109388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1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10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9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7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7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1717675" indent="568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174875" indent="568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2632075" indent="568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089275" indent="568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Clinically Confirmed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>
                      <a:lvl1pPr defTabSz="314325">
                        <a:spcBef>
                          <a:spcPct val="20000"/>
                        </a:spcBef>
                        <a:defRPr sz="11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defTabSz="314325">
                        <a:spcBef>
                          <a:spcPct val="20000"/>
                        </a:spcBef>
                        <a:defRPr sz="10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defTabSz="314325">
                        <a:spcBef>
                          <a:spcPct val="20000"/>
                        </a:spcBef>
                        <a:defRPr sz="9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defTabSz="314325">
                        <a:spcBef>
                          <a:spcPct val="20000"/>
                        </a:spcBef>
                        <a:defRPr sz="7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defTabSz="314325">
                        <a:spcBef>
                          <a:spcPct val="20000"/>
                        </a:spcBef>
                        <a:defRPr sz="7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1717675" indent="568325" defTabSz="314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174875" indent="568325" defTabSz="314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2632075" indent="568325" defTabSz="314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089275" indent="568325" defTabSz="314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3143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Claimed performance will </a:t>
                      </a:r>
                      <a:r>
                        <a:rPr kumimoji="0" lang="en-US" altLang="en-US" sz="18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typically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 be achieved.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285750" indent="-285750" defTabSz="314325">
                        <a:spcBef>
                          <a:spcPct val="20000"/>
                        </a:spcBef>
                        <a:defRPr sz="11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defTabSz="314325">
                        <a:spcBef>
                          <a:spcPct val="20000"/>
                        </a:spcBef>
                        <a:defRPr sz="10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defTabSz="314325">
                        <a:spcBef>
                          <a:spcPct val="20000"/>
                        </a:spcBef>
                        <a:defRPr sz="9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defTabSz="314325">
                        <a:spcBef>
                          <a:spcPct val="20000"/>
                        </a:spcBef>
                        <a:defRPr sz="7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defTabSz="314325">
                        <a:spcBef>
                          <a:spcPct val="20000"/>
                        </a:spcBef>
                        <a:defRPr sz="7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1717675" indent="568325" defTabSz="314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174875" indent="568325" defTabSz="314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2632075" indent="568325" defTabSz="314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089275" indent="568325" defTabSz="314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285750" marR="0" lvl="0" indent="-285750" algn="l" defTabSz="3143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altLang="en-US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Profile Claims achieved in clinical use at multiple </a:t>
                      </a:r>
                      <a:r>
                        <a:rPr kumimoji="0" lang="en-US" altLang="en-US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sites</a:t>
                      </a:r>
                    </a:p>
                    <a:p>
                      <a:pPr marL="285750" marR="0" lvl="0" indent="-285750" algn="l" defTabSz="3143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altLang="en-US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Note: QIBA doesn’t currently evaluate or coordinate transition to this stage</a:t>
                      </a:r>
                      <a:endParaRPr kumimoji="0" lang="en-US" altLang="en-US" sz="16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anose="020B0600070205080204" pitchFamily="34" charset="-128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14325" y="703635"/>
            <a:ext cx="7239000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ts val="28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altLang="en-US" sz="2000" dirty="0">
                <a:solidFill>
                  <a:srgbClr val="2F2B20"/>
                </a:solidFill>
                <a:latin typeface="Arial" panose="020B0604020202020204" pitchFamily="34" charset="0"/>
              </a:rPr>
              <a:t>Progressive levels of stability and confidence</a:t>
            </a:r>
          </a:p>
        </p:txBody>
      </p:sp>
    </p:spTree>
    <p:extLst>
      <p:ext uri="{BB962C8B-B14F-4D97-AF65-F5344CB8AC3E}">
        <p14:creationId xmlns:p14="http://schemas.microsoft.com/office/powerpoint/2010/main" val="256472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21450</TotalTime>
  <Words>1899</Words>
  <Application>Microsoft Office PowerPoint</Application>
  <PresentationFormat>Widescreen</PresentationFormat>
  <Paragraphs>407</Paragraphs>
  <Slides>19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ＭＳ Ｐゴシック</vt:lpstr>
      <vt:lpstr>Arial</vt:lpstr>
      <vt:lpstr>Arial Narrow</vt:lpstr>
      <vt:lpstr>Calibri</vt:lpstr>
      <vt:lpstr>Franklin Gothic Medium</vt:lpstr>
      <vt:lpstr>Verdana</vt:lpstr>
      <vt:lpstr>Wingdings</vt:lpstr>
      <vt:lpstr>Office Theme</vt:lpstr>
      <vt:lpstr>Introduction to the  QIBA Process and Metrology</vt:lpstr>
      <vt:lpstr>Clinical Decisions from Quantitative Imaging</vt:lpstr>
      <vt:lpstr>QIBA Process</vt:lpstr>
      <vt:lpstr>QIBA Biomarker Selection</vt:lpstr>
      <vt:lpstr>QIBA Profile Structure</vt:lpstr>
      <vt:lpstr>QIBA Profile Stages</vt:lpstr>
      <vt:lpstr>QIBA Profile Stages</vt:lpstr>
      <vt:lpstr>QIBA Profile Stages</vt:lpstr>
      <vt:lpstr>QIBA Profile Stages</vt:lpstr>
      <vt:lpstr>PowerPoint Presentation</vt:lpstr>
      <vt:lpstr>QIBA Metrology Concepts</vt:lpstr>
      <vt:lpstr>Repeatability  vs.  Reproducibility</vt:lpstr>
      <vt:lpstr>95% Confidence Interval (CI)</vt:lpstr>
      <vt:lpstr>Cross-sectional vs. Longitudinal</vt:lpstr>
      <vt:lpstr>QIBA Profile Claim Selection Flowchart</vt:lpstr>
      <vt:lpstr>Claim Scope</vt:lpstr>
      <vt:lpstr>Conformance Testing Sample Size</vt:lpstr>
      <vt:lpstr>Reference Papers: Introduction to Metrology Series </vt:lpstr>
      <vt:lpstr>PowerPoint Presentation</vt:lpstr>
    </vt:vector>
  </TitlesOfParts>
  <Company>Philips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demo</dc:creator>
  <cp:lastModifiedBy>O'Donnell, Kevin</cp:lastModifiedBy>
  <cp:revision>300</cp:revision>
  <dcterms:created xsi:type="dcterms:W3CDTF">2010-09-17T19:04:27Z</dcterms:created>
  <dcterms:modified xsi:type="dcterms:W3CDTF">2016-11-28T16:18:22Z</dcterms:modified>
</cp:coreProperties>
</file>