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6" r:id="rId1"/>
    <p:sldMasterId id="2147484849" r:id="rId2"/>
    <p:sldMasterId id="2147484861" r:id="rId3"/>
  </p:sldMasterIdLst>
  <p:notesMasterIdLst>
    <p:notesMasterId r:id="rId23"/>
  </p:notesMasterIdLst>
  <p:sldIdLst>
    <p:sldId id="524" r:id="rId4"/>
    <p:sldId id="593" r:id="rId5"/>
    <p:sldId id="584" r:id="rId6"/>
    <p:sldId id="597" r:id="rId7"/>
    <p:sldId id="594" r:id="rId8"/>
    <p:sldId id="564" r:id="rId9"/>
    <p:sldId id="602" r:id="rId10"/>
    <p:sldId id="617" r:id="rId11"/>
    <p:sldId id="609" r:id="rId12"/>
    <p:sldId id="607" r:id="rId13"/>
    <p:sldId id="610" r:id="rId14"/>
    <p:sldId id="608" r:id="rId15"/>
    <p:sldId id="611" r:id="rId16"/>
    <p:sldId id="612" r:id="rId17"/>
    <p:sldId id="613" r:id="rId18"/>
    <p:sldId id="595" r:id="rId19"/>
    <p:sldId id="619" r:id="rId20"/>
    <p:sldId id="603" r:id="rId21"/>
    <p:sldId id="618" r:id="rId22"/>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B9B039"/>
    <a:srgbClr val="9E9B2E"/>
    <a:srgbClr val="C5BC43"/>
    <a:srgbClr val="B2AF34"/>
    <a:srgbClr val="C1BE39"/>
    <a:srgbClr val="7F7D2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3" autoAdjust="0"/>
    <p:restoredTop sz="83913" autoAdjust="0"/>
  </p:normalViewPr>
  <p:slideViewPr>
    <p:cSldViewPr>
      <p:cViewPr varScale="1">
        <p:scale>
          <a:sx n="72" d="100"/>
          <a:sy n="72" d="100"/>
        </p:scale>
        <p:origin x="78"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10F797-AE38-402A-A9E0-DA77C2E8FBAC}" type="doc">
      <dgm:prSet loTypeId="urn:microsoft.com/office/officeart/2005/8/layout/cycle5" loCatId="cycle" qsTypeId="urn:microsoft.com/office/officeart/2005/8/quickstyle/3d2" qsCatId="3D" csTypeId="urn:microsoft.com/office/officeart/2005/8/colors/accent1_2" csCatId="accent1" phldr="1"/>
      <dgm:spPr/>
      <dgm:t>
        <a:bodyPr/>
        <a:lstStyle/>
        <a:p>
          <a:endParaRPr lang="en-US"/>
        </a:p>
      </dgm:t>
    </dgm:pt>
    <dgm:pt modelId="{834AE917-D16A-4176-8D70-B68B50D6B28A}">
      <dgm:prSet phldrT="[Text]" custT="1"/>
      <dgm:spPr/>
      <dgm:t>
        <a:bodyPr lIns="0" rIns="0"/>
        <a:lstStyle/>
        <a:p>
          <a:r>
            <a:rPr lang="en-US" sz="2000" dirty="0" smtClean="0"/>
            <a:t>Measure Current Performance</a:t>
          </a:r>
          <a:endParaRPr lang="en-US" sz="2000" dirty="0"/>
        </a:p>
      </dgm:t>
    </dgm:pt>
    <dgm:pt modelId="{6EF51921-58DD-4566-B1D9-74811C6EDEFA}" type="parTrans" cxnId="{8DD65756-CCEE-4972-997E-5B5294513D98}">
      <dgm:prSet/>
      <dgm:spPr/>
      <dgm:t>
        <a:bodyPr/>
        <a:lstStyle/>
        <a:p>
          <a:endParaRPr lang="en-US"/>
        </a:p>
      </dgm:t>
    </dgm:pt>
    <dgm:pt modelId="{DBC2B6CF-5BF8-42BB-8424-D4310C3BB29E}" type="sibTrans" cxnId="{8DD65756-CCEE-4972-997E-5B5294513D98}">
      <dgm:prSet/>
      <dgm:spPr>
        <a:ln w="15875"/>
      </dgm:spPr>
      <dgm:t>
        <a:bodyPr/>
        <a:lstStyle/>
        <a:p>
          <a:endParaRPr lang="en-US"/>
        </a:p>
      </dgm:t>
    </dgm:pt>
    <dgm:pt modelId="{E832CEC3-34C7-41CB-8ED4-F7B6808560E1}">
      <dgm:prSet phldrT="[Text]" custT="1"/>
      <dgm:spPr/>
      <dgm:t>
        <a:bodyPr lIns="0" rIns="0"/>
        <a:lstStyle/>
        <a:p>
          <a:r>
            <a:rPr lang="en-US" sz="2000" dirty="0" smtClean="0"/>
            <a:t>Analyze Sources of Error</a:t>
          </a:r>
          <a:endParaRPr lang="en-US" sz="2000" dirty="0"/>
        </a:p>
      </dgm:t>
    </dgm:pt>
    <dgm:pt modelId="{32043C9B-08EE-4B12-9F87-81C17885420F}" type="parTrans" cxnId="{C6021143-9535-4B0D-B876-B2FC239FD30E}">
      <dgm:prSet/>
      <dgm:spPr/>
      <dgm:t>
        <a:bodyPr/>
        <a:lstStyle/>
        <a:p>
          <a:endParaRPr lang="en-US"/>
        </a:p>
      </dgm:t>
    </dgm:pt>
    <dgm:pt modelId="{9E1A0EBD-C33B-4E40-AB5B-EA6BD8FDB028}" type="sibTrans" cxnId="{C6021143-9535-4B0D-B876-B2FC239FD30E}">
      <dgm:prSet/>
      <dgm:spPr>
        <a:ln w="15875"/>
      </dgm:spPr>
      <dgm:t>
        <a:bodyPr/>
        <a:lstStyle/>
        <a:p>
          <a:endParaRPr lang="en-US"/>
        </a:p>
      </dgm:t>
    </dgm:pt>
    <dgm:pt modelId="{546FA6CE-9F5E-41F7-B02C-267DEF8E98A6}">
      <dgm:prSet phldrT="[Text]" custT="1"/>
      <dgm:spPr/>
      <dgm:t>
        <a:bodyPr lIns="0" rIns="0"/>
        <a:lstStyle/>
        <a:p>
          <a:r>
            <a:rPr lang="en-US" sz="2000" dirty="0" smtClean="0"/>
            <a:t>Publish &amp; Implement Profile</a:t>
          </a:r>
          <a:endParaRPr lang="en-US" sz="2000" dirty="0"/>
        </a:p>
      </dgm:t>
    </dgm:pt>
    <dgm:pt modelId="{9AB1B53F-7C93-4850-9C0F-3DCC6BD8E00D}" type="parTrans" cxnId="{AF731D03-DE55-419F-ABF4-24B5F65761C5}">
      <dgm:prSet/>
      <dgm:spPr/>
      <dgm:t>
        <a:bodyPr/>
        <a:lstStyle/>
        <a:p>
          <a:endParaRPr lang="en-US"/>
        </a:p>
      </dgm:t>
    </dgm:pt>
    <dgm:pt modelId="{BFBB6B85-CFC0-4AD3-BD68-B28E72EFBFC1}" type="sibTrans" cxnId="{AF731D03-DE55-419F-ABF4-24B5F65761C5}">
      <dgm:prSet/>
      <dgm:spPr>
        <a:ln w="15875"/>
      </dgm:spPr>
      <dgm:t>
        <a:bodyPr/>
        <a:lstStyle/>
        <a:p>
          <a:endParaRPr lang="en-US"/>
        </a:p>
      </dgm:t>
    </dgm:pt>
    <dgm:pt modelId="{F3941427-DFCE-4A80-A586-585261A7B57C}">
      <dgm:prSet phldrT="[Text]" custT="1"/>
      <dgm:spPr/>
      <dgm:t>
        <a:bodyPr lIns="0" rIns="0"/>
        <a:lstStyle/>
        <a:p>
          <a:r>
            <a:rPr lang="en-US" sz="2000" dirty="0" smtClean="0"/>
            <a:t>Revise</a:t>
          </a:r>
          <a:br>
            <a:rPr lang="en-US" sz="2000" dirty="0" smtClean="0"/>
          </a:br>
          <a:r>
            <a:rPr lang="en-US" sz="2000" dirty="0" smtClean="0"/>
            <a:t>Procedure to Compensate</a:t>
          </a:r>
          <a:endParaRPr lang="en-US" sz="2000" dirty="0"/>
        </a:p>
      </dgm:t>
    </dgm:pt>
    <dgm:pt modelId="{68C000B2-C482-45A8-AEE1-6ABEA7D3712F}" type="parTrans" cxnId="{7EDC8ABD-13BB-47F1-827E-B05AEA1A7668}">
      <dgm:prSet/>
      <dgm:spPr/>
      <dgm:t>
        <a:bodyPr/>
        <a:lstStyle/>
        <a:p>
          <a:endParaRPr lang="en-US"/>
        </a:p>
      </dgm:t>
    </dgm:pt>
    <dgm:pt modelId="{C1DF7616-840E-46B8-9128-EFE6DDB360F0}" type="sibTrans" cxnId="{7EDC8ABD-13BB-47F1-827E-B05AEA1A7668}">
      <dgm:prSet/>
      <dgm:spPr>
        <a:ln w="15875"/>
      </dgm:spPr>
      <dgm:t>
        <a:bodyPr/>
        <a:lstStyle/>
        <a:p>
          <a:endParaRPr lang="en-US"/>
        </a:p>
      </dgm:t>
    </dgm:pt>
    <dgm:pt modelId="{F05ECD66-2DC7-4807-9578-C70D9F020D33}" type="pres">
      <dgm:prSet presAssocID="{9110F797-AE38-402A-A9E0-DA77C2E8FBAC}" presName="cycle" presStyleCnt="0">
        <dgm:presLayoutVars>
          <dgm:dir/>
          <dgm:resizeHandles val="exact"/>
        </dgm:presLayoutVars>
      </dgm:prSet>
      <dgm:spPr/>
      <dgm:t>
        <a:bodyPr/>
        <a:lstStyle/>
        <a:p>
          <a:endParaRPr lang="en-US"/>
        </a:p>
      </dgm:t>
    </dgm:pt>
    <dgm:pt modelId="{4F48FAE0-363D-49F5-83C9-4FCAD5AADA74}" type="pres">
      <dgm:prSet presAssocID="{834AE917-D16A-4176-8D70-B68B50D6B28A}" presName="node" presStyleLbl="node1" presStyleIdx="0" presStyleCnt="4">
        <dgm:presLayoutVars>
          <dgm:bulletEnabled val="1"/>
        </dgm:presLayoutVars>
      </dgm:prSet>
      <dgm:spPr/>
      <dgm:t>
        <a:bodyPr/>
        <a:lstStyle/>
        <a:p>
          <a:endParaRPr lang="en-US"/>
        </a:p>
      </dgm:t>
    </dgm:pt>
    <dgm:pt modelId="{C6A0E137-280C-4A03-B81B-F6674B11C81B}" type="pres">
      <dgm:prSet presAssocID="{834AE917-D16A-4176-8D70-B68B50D6B28A}" presName="spNode" presStyleCnt="0"/>
      <dgm:spPr/>
    </dgm:pt>
    <dgm:pt modelId="{6FFDB67C-69E0-43C8-B1DD-434C3A11CD9B}" type="pres">
      <dgm:prSet presAssocID="{DBC2B6CF-5BF8-42BB-8424-D4310C3BB29E}" presName="sibTrans" presStyleLbl="sibTrans1D1" presStyleIdx="0" presStyleCnt="4"/>
      <dgm:spPr/>
      <dgm:t>
        <a:bodyPr/>
        <a:lstStyle/>
        <a:p>
          <a:endParaRPr lang="en-US"/>
        </a:p>
      </dgm:t>
    </dgm:pt>
    <dgm:pt modelId="{F8ECD6A8-FCF1-401D-8EE8-3EB1A09F535D}" type="pres">
      <dgm:prSet presAssocID="{E832CEC3-34C7-41CB-8ED4-F7B6808560E1}" presName="node" presStyleLbl="node1" presStyleIdx="1" presStyleCnt="4">
        <dgm:presLayoutVars>
          <dgm:bulletEnabled val="1"/>
        </dgm:presLayoutVars>
      </dgm:prSet>
      <dgm:spPr/>
      <dgm:t>
        <a:bodyPr/>
        <a:lstStyle/>
        <a:p>
          <a:endParaRPr lang="en-US"/>
        </a:p>
      </dgm:t>
    </dgm:pt>
    <dgm:pt modelId="{C382891B-DB61-474F-9934-0948E37178B7}" type="pres">
      <dgm:prSet presAssocID="{E832CEC3-34C7-41CB-8ED4-F7B6808560E1}" presName="spNode" presStyleCnt="0"/>
      <dgm:spPr/>
    </dgm:pt>
    <dgm:pt modelId="{7778913C-CEF8-4283-B304-7B533AE7818D}" type="pres">
      <dgm:prSet presAssocID="{9E1A0EBD-C33B-4E40-AB5B-EA6BD8FDB028}" presName="sibTrans" presStyleLbl="sibTrans1D1" presStyleIdx="1" presStyleCnt="4"/>
      <dgm:spPr/>
      <dgm:t>
        <a:bodyPr/>
        <a:lstStyle/>
        <a:p>
          <a:endParaRPr lang="en-US"/>
        </a:p>
      </dgm:t>
    </dgm:pt>
    <dgm:pt modelId="{42813EB4-0AB3-4F27-ABA4-7859F0B18C7F}" type="pres">
      <dgm:prSet presAssocID="{F3941427-DFCE-4A80-A586-585261A7B57C}" presName="node" presStyleLbl="node1" presStyleIdx="2" presStyleCnt="4">
        <dgm:presLayoutVars>
          <dgm:bulletEnabled val="1"/>
        </dgm:presLayoutVars>
      </dgm:prSet>
      <dgm:spPr/>
      <dgm:t>
        <a:bodyPr/>
        <a:lstStyle/>
        <a:p>
          <a:endParaRPr lang="en-US"/>
        </a:p>
      </dgm:t>
    </dgm:pt>
    <dgm:pt modelId="{B78C6549-A9D9-4633-8096-9BD59CF78A4C}" type="pres">
      <dgm:prSet presAssocID="{F3941427-DFCE-4A80-A586-585261A7B57C}" presName="spNode" presStyleCnt="0"/>
      <dgm:spPr/>
    </dgm:pt>
    <dgm:pt modelId="{8B89D95C-85D6-4653-97F9-A1471FBFA64D}" type="pres">
      <dgm:prSet presAssocID="{C1DF7616-840E-46B8-9128-EFE6DDB360F0}" presName="sibTrans" presStyleLbl="sibTrans1D1" presStyleIdx="2" presStyleCnt="4"/>
      <dgm:spPr/>
      <dgm:t>
        <a:bodyPr/>
        <a:lstStyle/>
        <a:p>
          <a:endParaRPr lang="en-US"/>
        </a:p>
      </dgm:t>
    </dgm:pt>
    <dgm:pt modelId="{F120E41D-8BA3-4F33-8DB1-A58ED14F3930}" type="pres">
      <dgm:prSet presAssocID="{546FA6CE-9F5E-41F7-B02C-267DEF8E98A6}" presName="node" presStyleLbl="node1" presStyleIdx="3" presStyleCnt="4">
        <dgm:presLayoutVars>
          <dgm:bulletEnabled val="1"/>
        </dgm:presLayoutVars>
      </dgm:prSet>
      <dgm:spPr/>
      <dgm:t>
        <a:bodyPr/>
        <a:lstStyle/>
        <a:p>
          <a:endParaRPr lang="en-US"/>
        </a:p>
      </dgm:t>
    </dgm:pt>
    <dgm:pt modelId="{AA7160DC-1CC0-45E7-8404-643C56E19983}" type="pres">
      <dgm:prSet presAssocID="{546FA6CE-9F5E-41F7-B02C-267DEF8E98A6}" presName="spNode" presStyleCnt="0"/>
      <dgm:spPr/>
    </dgm:pt>
    <dgm:pt modelId="{E49A8AE0-A0F1-45CF-9CCF-429BFE792C33}" type="pres">
      <dgm:prSet presAssocID="{BFBB6B85-CFC0-4AD3-BD68-B28E72EFBFC1}" presName="sibTrans" presStyleLbl="sibTrans1D1" presStyleIdx="3" presStyleCnt="4"/>
      <dgm:spPr/>
      <dgm:t>
        <a:bodyPr/>
        <a:lstStyle/>
        <a:p>
          <a:endParaRPr lang="en-US"/>
        </a:p>
      </dgm:t>
    </dgm:pt>
  </dgm:ptLst>
  <dgm:cxnLst>
    <dgm:cxn modelId="{7EDC8ABD-13BB-47F1-827E-B05AEA1A7668}" srcId="{9110F797-AE38-402A-A9E0-DA77C2E8FBAC}" destId="{F3941427-DFCE-4A80-A586-585261A7B57C}" srcOrd="2" destOrd="0" parTransId="{68C000B2-C482-45A8-AEE1-6ABEA7D3712F}" sibTransId="{C1DF7616-840E-46B8-9128-EFE6DDB360F0}"/>
    <dgm:cxn modelId="{E4F878D6-62E1-4EFE-A71E-BD3ED768D12B}" type="presOf" srcId="{546FA6CE-9F5E-41F7-B02C-267DEF8E98A6}" destId="{F120E41D-8BA3-4F33-8DB1-A58ED14F3930}" srcOrd="0" destOrd="0" presId="urn:microsoft.com/office/officeart/2005/8/layout/cycle5"/>
    <dgm:cxn modelId="{C6021143-9535-4B0D-B876-B2FC239FD30E}" srcId="{9110F797-AE38-402A-A9E0-DA77C2E8FBAC}" destId="{E832CEC3-34C7-41CB-8ED4-F7B6808560E1}" srcOrd="1" destOrd="0" parTransId="{32043C9B-08EE-4B12-9F87-81C17885420F}" sibTransId="{9E1A0EBD-C33B-4E40-AB5B-EA6BD8FDB028}"/>
    <dgm:cxn modelId="{48B78F69-6DEF-4ACB-942B-96D9543074F8}" type="presOf" srcId="{BFBB6B85-CFC0-4AD3-BD68-B28E72EFBFC1}" destId="{E49A8AE0-A0F1-45CF-9CCF-429BFE792C33}" srcOrd="0" destOrd="0" presId="urn:microsoft.com/office/officeart/2005/8/layout/cycle5"/>
    <dgm:cxn modelId="{6D0A33BA-7822-427B-940A-1616DF9BE434}" type="presOf" srcId="{9110F797-AE38-402A-A9E0-DA77C2E8FBAC}" destId="{F05ECD66-2DC7-4807-9578-C70D9F020D33}" srcOrd="0" destOrd="0" presId="urn:microsoft.com/office/officeart/2005/8/layout/cycle5"/>
    <dgm:cxn modelId="{8DD65756-CCEE-4972-997E-5B5294513D98}" srcId="{9110F797-AE38-402A-A9E0-DA77C2E8FBAC}" destId="{834AE917-D16A-4176-8D70-B68B50D6B28A}" srcOrd="0" destOrd="0" parTransId="{6EF51921-58DD-4566-B1D9-74811C6EDEFA}" sibTransId="{DBC2B6CF-5BF8-42BB-8424-D4310C3BB29E}"/>
    <dgm:cxn modelId="{39E2367A-9608-4E3F-8B4F-54EB19AA492D}" type="presOf" srcId="{C1DF7616-840E-46B8-9128-EFE6DDB360F0}" destId="{8B89D95C-85D6-4653-97F9-A1471FBFA64D}" srcOrd="0" destOrd="0" presId="urn:microsoft.com/office/officeart/2005/8/layout/cycle5"/>
    <dgm:cxn modelId="{555E9D07-D325-4946-A2D5-931266987B54}" type="presOf" srcId="{DBC2B6CF-5BF8-42BB-8424-D4310C3BB29E}" destId="{6FFDB67C-69E0-43C8-B1DD-434C3A11CD9B}" srcOrd="0" destOrd="0" presId="urn:microsoft.com/office/officeart/2005/8/layout/cycle5"/>
    <dgm:cxn modelId="{5FD50FBC-3CC8-403B-A042-8BAABB410D7C}" type="presOf" srcId="{E832CEC3-34C7-41CB-8ED4-F7B6808560E1}" destId="{F8ECD6A8-FCF1-401D-8EE8-3EB1A09F535D}" srcOrd="0" destOrd="0" presId="urn:microsoft.com/office/officeart/2005/8/layout/cycle5"/>
    <dgm:cxn modelId="{676ABC50-78D5-46A2-B162-69B8BCA56F4D}" type="presOf" srcId="{9E1A0EBD-C33B-4E40-AB5B-EA6BD8FDB028}" destId="{7778913C-CEF8-4283-B304-7B533AE7818D}" srcOrd="0" destOrd="0" presId="urn:microsoft.com/office/officeart/2005/8/layout/cycle5"/>
    <dgm:cxn modelId="{386A130C-ABFF-46ED-8195-16865D4060D6}" type="presOf" srcId="{F3941427-DFCE-4A80-A586-585261A7B57C}" destId="{42813EB4-0AB3-4F27-ABA4-7859F0B18C7F}" srcOrd="0" destOrd="0" presId="urn:microsoft.com/office/officeart/2005/8/layout/cycle5"/>
    <dgm:cxn modelId="{AF731D03-DE55-419F-ABF4-24B5F65761C5}" srcId="{9110F797-AE38-402A-A9E0-DA77C2E8FBAC}" destId="{546FA6CE-9F5E-41F7-B02C-267DEF8E98A6}" srcOrd="3" destOrd="0" parTransId="{9AB1B53F-7C93-4850-9C0F-3DCC6BD8E00D}" sibTransId="{BFBB6B85-CFC0-4AD3-BD68-B28E72EFBFC1}"/>
    <dgm:cxn modelId="{BBE45339-CD7D-473D-AA65-F9311B3572F5}" type="presOf" srcId="{834AE917-D16A-4176-8D70-B68B50D6B28A}" destId="{4F48FAE0-363D-49F5-83C9-4FCAD5AADA74}" srcOrd="0" destOrd="0" presId="urn:microsoft.com/office/officeart/2005/8/layout/cycle5"/>
    <dgm:cxn modelId="{9AF1B687-F24E-49EB-B000-415D7CC45AF2}" type="presParOf" srcId="{F05ECD66-2DC7-4807-9578-C70D9F020D33}" destId="{4F48FAE0-363D-49F5-83C9-4FCAD5AADA74}" srcOrd="0" destOrd="0" presId="urn:microsoft.com/office/officeart/2005/8/layout/cycle5"/>
    <dgm:cxn modelId="{0AE764BC-7FC7-4327-A58F-CEECB499680A}" type="presParOf" srcId="{F05ECD66-2DC7-4807-9578-C70D9F020D33}" destId="{C6A0E137-280C-4A03-B81B-F6674B11C81B}" srcOrd="1" destOrd="0" presId="urn:microsoft.com/office/officeart/2005/8/layout/cycle5"/>
    <dgm:cxn modelId="{940FA579-6B65-452D-A70E-60FDDEB39305}" type="presParOf" srcId="{F05ECD66-2DC7-4807-9578-C70D9F020D33}" destId="{6FFDB67C-69E0-43C8-B1DD-434C3A11CD9B}" srcOrd="2" destOrd="0" presId="urn:microsoft.com/office/officeart/2005/8/layout/cycle5"/>
    <dgm:cxn modelId="{A9E654C0-EFAC-4021-A800-45868BCBA658}" type="presParOf" srcId="{F05ECD66-2DC7-4807-9578-C70D9F020D33}" destId="{F8ECD6A8-FCF1-401D-8EE8-3EB1A09F535D}" srcOrd="3" destOrd="0" presId="urn:microsoft.com/office/officeart/2005/8/layout/cycle5"/>
    <dgm:cxn modelId="{3F9C3764-2E7C-441B-83AA-005AAC88AF24}" type="presParOf" srcId="{F05ECD66-2DC7-4807-9578-C70D9F020D33}" destId="{C382891B-DB61-474F-9934-0948E37178B7}" srcOrd="4" destOrd="0" presId="urn:microsoft.com/office/officeart/2005/8/layout/cycle5"/>
    <dgm:cxn modelId="{05308B8F-AC97-4DE5-BB73-423200291669}" type="presParOf" srcId="{F05ECD66-2DC7-4807-9578-C70D9F020D33}" destId="{7778913C-CEF8-4283-B304-7B533AE7818D}" srcOrd="5" destOrd="0" presId="urn:microsoft.com/office/officeart/2005/8/layout/cycle5"/>
    <dgm:cxn modelId="{2B660C98-1AA5-496E-82CD-1DC5095D9FDB}" type="presParOf" srcId="{F05ECD66-2DC7-4807-9578-C70D9F020D33}" destId="{42813EB4-0AB3-4F27-ABA4-7859F0B18C7F}" srcOrd="6" destOrd="0" presId="urn:microsoft.com/office/officeart/2005/8/layout/cycle5"/>
    <dgm:cxn modelId="{E4CF7CE2-3D0C-4CB3-87EC-29AE6F11F257}" type="presParOf" srcId="{F05ECD66-2DC7-4807-9578-C70D9F020D33}" destId="{B78C6549-A9D9-4633-8096-9BD59CF78A4C}" srcOrd="7" destOrd="0" presId="urn:microsoft.com/office/officeart/2005/8/layout/cycle5"/>
    <dgm:cxn modelId="{707D828C-3421-4570-9709-9CF9CCC7ED2E}" type="presParOf" srcId="{F05ECD66-2DC7-4807-9578-C70D9F020D33}" destId="{8B89D95C-85D6-4653-97F9-A1471FBFA64D}" srcOrd="8" destOrd="0" presId="urn:microsoft.com/office/officeart/2005/8/layout/cycle5"/>
    <dgm:cxn modelId="{3FB5917A-E986-4031-917C-80DFD0BE541F}" type="presParOf" srcId="{F05ECD66-2DC7-4807-9578-C70D9F020D33}" destId="{F120E41D-8BA3-4F33-8DB1-A58ED14F3930}" srcOrd="9" destOrd="0" presId="urn:microsoft.com/office/officeart/2005/8/layout/cycle5"/>
    <dgm:cxn modelId="{A4F65FF3-D714-4841-B612-EDBE426DFD79}" type="presParOf" srcId="{F05ECD66-2DC7-4807-9578-C70D9F020D33}" destId="{AA7160DC-1CC0-45E7-8404-643C56E19983}" srcOrd="10" destOrd="0" presId="urn:microsoft.com/office/officeart/2005/8/layout/cycle5"/>
    <dgm:cxn modelId="{0192B60E-50FE-48FB-9255-DF51B19C2315}" type="presParOf" srcId="{F05ECD66-2DC7-4807-9578-C70D9F020D33}" destId="{E49A8AE0-A0F1-45CF-9CCF-429BFE792C3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10F797-AE38-402A-A9E0-DA77C2E8FBAC}" type="doc">
      <dgm:prSet loTypeId="urn:microsoft.com/office/officeart/2005/8/layout/process1" loCatId="process" qsTypeId="urn:microsoft.com/office/officeart/2005/8/quickstyle/3d2" qsCatId="3D" csTypeId="urn:microsoft.com/office/officeart/2005/8/colors/accent1_2" csCatId="accent1" phldr="1"/>
      <dgm:spPr/>
      <dgm:t>
        <a:bodyPr/>
        <a:lstStyle/>
        <a:p>
          <a:endParaRPr lang="en-US"/>
        </a:p>
      </dgm:t>
    </dgm:pt>
    <dgm:pt modelId="{30257918-5849-46A5-B5D0-C3FAB92406E6}">
      <dgm:prSet phldrT="[Text]" custT="1"/>
      <dgm:spPr/>
      <dgm:t>
        <a:bodyPr lIns="0" rIns="0"/>
        <a:lstStyle/>
        <a:p>
          <a:r>
            <a:rPr lang="en-US" sz="2000" dirty="0" smtClean="0"/>
            <a:t>Document Biomarker</a:t>
          </a:r>
          <a:br>
            <a:rPr lang="en-US" sz="2000" dirty="0" smtClean="0"/>
          </a:br>
          <a:r>
            <a:rPr lang="en-US" sz="2000" dirty="0" smtClean="0"/>
            <a:t>Procedure</a:t>
          </a:r>
          <a:endParaRPr lang="en-US" sz="2000" dirty="0"/>
        </a:p>
      </dgm:t>
    </dgm:pt>
    <dgm:pt modelId="{95D3F855-CD92-41F3-AC64-5C8D0596ACA3}" type="parTrans" cxnId="{7A877C5B-22FE-401B-9009-98EB177DE3FA}">
      <dgm:prSet/>
      <dgm:spPr/>
      <dgm:t>
        <a:bodyPr/>
        <a:lstStyle/>
        <a:p>
          <a:endParaRPr lang="en-US"/>
        </a:p>
      </dgm:t>
    </dgm:pt>
    <dgm:pt modelId="{696A31DA-F260-4949-8046-35E3DFB0FF26}" type="sibTrans" cxnId="{7A877C5B-22FE-401B-9009-98EB177DE3FA}">
      <dgm:prSet/>
      <dgm:spPr>
        <a:ln>
          <a:solidFill>
            <a:scrgbClr r="0" g="0" b="0">
              <a:shade val="95000"/>
              <a:satMod val="105000"/>
            </a:scrgbClr>
          </a:solidFill>
        </a:ln>
      </dgm:spPr>
      <dgm:t>
        <a:bodyPr/>
        <a:lstStyle/>
        <a:p>
          <a:endParaRPr lang="en-US"/>
        </a:p>
      </dgm:t>
    </dgm:pt>
    <dgm:pt modelId="{44DB49CE-78C1-4318-B9D1-ECE42B0CA577}">
      <dgm:prSet phldrT="[Text]" custT="1"/>
      <dgm:spPr/>
      <dgm:t>
        <a:bodyPr lIns="0" rIns="0"/>
        <a:lstStyle/>
        <a:p>
          <a:r>
            <a:rPr lang="en-US" sz="2000" dirty="0" smtClean="0"/>
            <a:t>Define a Performance Metric</a:t>
          </a:r>
          <a:endParaRPr lang="en-US" sz="2000" dirty="0"/>
        </a:p>
      </dgm:t>
    </dgm:pt>
    <dgm:pt modelId="{2DA1856C-009E-4BAF-BFE3-17B3EAEDEFB4}" type="parTrans" cxnId="{D64134E9-E774-482D-8105-02D150E609DD}">
      <dgm:prSet/>
      <dgm:spPr/>
      <dgm:t>
        <a:bodyPr/>
        <a:lstStyle/>
        <a:p>
          <a:endParaRPr lang="en-US"/>
        </a:p>
      </dgm:t>
    </dgm:pt>
    <dgm:pt modelId="{051B1946-A89E-4512-A54B-1402B9A398A4}" type="sibTrans" cxnId="{D64134E9-E774-482D-8105-02D150E609DD}">
      <dgm:prSet/>
      <dgm:spPr/>
      <dgm:t>
        <a:bodyPr/>
        <a:lstStyle/>
        <a:p>
          <a:endParaRPr lang="en-US"/>
        </a:p>
      </dgm:t>
    </dgm:pt>
    <dgm:pt modelId="{F459E581-85CB-4262-92D8-9C5CB4408DD5}" type="pres">
      <dgm:prSet presAssocID="{9110F797-AE38-402A-A9E0-DA77C2E8FBAC}" presName="Name0" presStyleCnt="0">
        <dgm:presLayoutVars>
          <dgm:dir/>
          <dgm:resizeHandles val="exact"/>
        </dgm:presLayoutVars>
      </dgm:prSet>
      <dgm:spPr/>
      <dgm:t>
        <a:bodyPr/>
        <a:lstStyle/>
        <a:p>
          <a:endParaRPr lang="en-US"/>
        </a:p>
      </dgm:t>
    </dgm:pt>
    <dgm:pt modelId="{88B0BC64-E79B-4F39-B715-37EB0555A8A0}" type="pres">
      <dgm:prSet presAssocID="{30257918-5849-46A5-B5D0-C3FAB92406E6}" presName="node" presStyleLbl="node1" presStyleIdx="0" presStyleCnt="2">
        <dgm:presLayoutVars>
          <dgm:bulletEnabled val="1"/>
        </dgm:presLayoutVars>
      </dgm:prSet>
      <dgm:spPr/>
      <dgm:t>
        <a:bodyPr/>
        <a:lstStyle/>
        <a:p>
          <a:endParaRPr lang="en-US"/>
        </a:p>
      </dgm:t>
    </dgm:pt>
    <dgm:pt modelId="{6D3339B1-B224-4B9E-BA7A-EE5EF234357C}" type="pres">
      <dgm:prSet presAssocID="{696A31DA-F260-4949-8046-35E3DFB0FF26}" presName="sibTrans" presStyleLbl="sibTrans2D1" presStyleIdx="0" presStyleCnt="1" custScaleX="80438" custScaleY="20139"/>
      <dgm:spPr/>
      <dgm:t>
        <a:bodyPr/>
        <a:lstStyle/>
        <a:p>
          <a:endParaRPr lang="en-US"/>
        </a:p>
      </dgm:t>
    </dgm:pt>
    <dgm:pt modelId="{0E4BE095-915F-411C-B6D6-34DEB128184E}" type="pres">
      <dgm:prSet presAssocID="{696A31DA-F260-4949-8046-35E3DFB0FF26}" presName="connectorText" presStyleLbl="sibTrans2D1" presStyleIdx="0" presStyleCnt="1"/>
      <dgm:spPr/>
      <dgm:t>
        <a:bodyPr/>
        <a:lstStyle/>
        <a:p>
          <a:endParaRPr lang="en-US"/>
        </a:p>
      </dgm:t>
    </dgm:pt>
    <dgm:pt modelId="{88601560-DAB9-4105-848F-A3D9ABC4253A}" type="pres">
      <dgm:prSet presAssocID="{44DB49CE-78C1-4318-B9D1-ECE42B0CA577}" presName="node" presStyleLbl="node1" presStyleIdx="1" presStyleCnt="2" custLinFactNeighborX="-26808">
        <dgm:presLayoutVars>
          <dgm:bulletEnabled val="1"/>
        </dgm:presLayoutVars>
      </dgm:prSet>
      <dgm:spPr/>
      <dgm:t>
        <a:bodyPr/>
        <a:lstStyle/>
        <a:p>
          <a:endParaRPr lang="en-US"/>
        </a:p>
      </dgm:t>
    </dgm:pt>
  </dgm:ptLst>
  <dgm:cxnLst>
    <dgm:cxn modelId="{774607BD-1A96-4D66-B344-867283BAD2B9}" type="presOf" srcId="{696A31DA-F260-4949-8046-35E3DFB0FF26}" destId="{6D3339B1-B224-4B9E-BA7A-EE5EF234357C}" srcOrd="0" destOrd="0" presId="urn:microsoft.com/office/officeart/2005/8/layout/process1"/>
    <dgm:cxn modelId="{D64134E9-E774-482D-8105-02D150E609DD}" srcId="{9110F797-AE38-402A-A9E0-DA77C2E8FBAC}" destId="{44DB49CE-78C1-4318-B9D1-ECE42B0CA577}" srcOrd="1" destOrd="0" parTransId="{2DA1856C-009E-4BAF-BFE3-17B3EAEDEFB4}" sibTransId="{051B1946-A89E-4512-A54B-1402B9A398A4}"/>
    <dgm:cxn modelId="{00819B05-B9DB-4E6E-B20D-A351B73B5833}" type="presOf" srcId="{30257918-5849-46A5-B5D0-C3FAB92406E6}" destId="{88B0BC64-E79B-4F39-B715-37EB0555A8A0}" srcOrd="0" destOrd="0" presId="urn:microsoft.com/office/officeart/2005/8/layout/process1"/>
    <dgm:cxn modelId="{7846B599-EA00-4DA0-977E-E65626CBFE7C}" type="presOf" srcId="{44DB49CE-78C1-4318-B9D1-ECE42B0CA577}" destId="{88601560-DAB9-4105-848F-A3D9ABC4253A}" srcOrd="0" destOrd="0" presId="urn:microsoft.com/office/officeart/2005/8/layout/process1"/>
    <dgm:cxn modelId="{7417B55B-8E97-4A44-903A-B153198E4854}" type="presOf" srcId="{696A31DA-F260-4949-8046-35E3DFB0FF26}" destId="{0E4BE095-915F-411C-B6D6-34DEB128184E}" srcOrd="1" destOrd="0" presId="urn:microsoft.com/office/officeart/2005/8/layout/process1"/>
    <dgm:cxn modelId="{458419AE-E8F6-4212-B256-8A24CE2B1B97}" type="presOf" srcId="{9110F797-AE38-402A-A9E0-DA77C2E8FBAC}" destId="{F459E581-85CB-4262-92D8-9C5CB4408DD5}" srcOrd="0" destOrd="0" presId="urn:microsoft.com/office/officeart/2005/8/layout/process1"/>
    <dgm:cxn modelId="{7A877C5B-22FE-401B-9009-98EB177DE3FA}" srcId="{9110F797-AE38-402A-A9E0-DA77C2E8FBAC}" destId="{30257918-5849-46A5-B5D0-C3FAB92406E6}" srcOrd="0" destOrd="0" parTransId="{95D3F855-CD92-41F3-AC64-5C8D0596ACA3}" sibTransId="{696A31DA-F260-4949-8046-35E3DFB0FF26}"/>
    <dgm:cxn modelId="{08501618-7804-4A8D-A849-54C25FED2FB7}" type="presParOf" srcId="{F459E581-85CB-4262-92D8-9C5CB4408DD5}" destId="{88B0BC64-E79B-4F39-B715-37EB0555A8A0}" srcOrd="0" destOrd="0" presId="urn:microsoft.com/office/officeart/2005/8/layout/process1"/>
    <dgm:cxn modelId="{6764CCF5-5B6D-41B0-89E2-09ADD4B8D34E}" type="presParOf" srcId="{F459E581-85CB-4262-92D8-9C5CB4408DD5}" destId="{6D3339B1-B224-4B9E-BA7A-EE5EF234357C}" srcOrd="1" destOrd="0" presId="urn:microsoft.com/office/officeart/2005/8/layout/process1"/>
    <dgm:cxn modelId="{82F7CA93-4FC9-42F5-BA72-B752541D8B74}" type="presParOf" srcId="{6D3339B1-B224-4B9E-BA7A-EE5EF234357C}" destId="{0E4BE095-915F-411C-B6D6-34DEB128184E}" srcOrd="0" destOrd="0" presId="urn:microsoft.com/office/officeart/2005/8/layout/process1"/>
    <dgm:cxn modelId="{4D94E0EE-A4FD-449E-B853-8981BA6CA1C3}" type="presParOf" srcId="{F459E581-85CB-4262-92D8-9C5CB4408DD5}" destId="{88601560-DAB9-4105-848F-A3D9ABC4253A}"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8FAE0-363D-49F5-83C9-4FCAD5AADA74}">
      <dsp:nvSpPr>
        <dsp:cNvPr id="0" name=""/>
        <dsp:cNvSpPr/>
      </dsp:nvSpPr>
      <dsp:spPr>
        <a:xfrm>
          <a:off x="2800349" y="1431"/>
          <a:ext cx="1714500" cy="11144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smtClean="0"/>
            <a:t>Measure Current Performance</a:t>
          </a:r>
          <a:endParaRPr lang="en-US" sz="2000" kern="1200" dirty="0"/>
        </a:p>
      </dsp:txBody>
      <dsp:txXfrm>
        <a:off x="2854751" y="55833"/>
        <a:ext cx="1605696" cy="1005621"/>
      </dsp:txXfrm>
    </dsp:sp>
    <dsp:sp modelId="{6FFDB67C-69E0-43C8-B1DD-434C3A11CD9B}">
      <dsp:nvSpPr>
        <dsp:cNvPr id="0" name=""/>
        <dsp:cNvSpPr/>
      </dsp:nvSpPr>
      <dsp:spPr>
        <a:xfrm>
          <a:off x="1815943" y="558643"/>
          <a:ext cx="3683313" cy="3683313"/>
        </a:xfrm>
        <a:custGeom>
          <a:avLst/>
          <a:gdLst/>
          <a:ahLst/>
          <a:cxnLst/>
          <a:rect l="0" t="0" r="0" b="0"/>
          <a:pathLst>
            <a:path>
              <a:moveTo>
                <a:pt x="2935730" y="360204"/>
              </a:moveTo>
              <a:arcTo wR="1841656" hR="1841656" stAng="18386784" swAng="1634213"/>
            </a:path>
          </a:pathLst>
        </a:custGeom>
        <a:noFill/>
        <a:ln w="158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8ECD6A8-FCF1-401D-8EE8-3EB1A09F535D}">
      <dsp:nvSpPr>
        <dsp:cNvPr id="0" name=""/>
        <dsp:cNvSpPr/>
      </dsp:nvSpPr>
      <dsp:spPr>
        <a:xfrm>
          <a:off x="4642006" y="1843087"/>
          <a:ext cx="1714500" cy="11144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smtClean="0"/>
            <a:t>Analyze Sources of Error</a:t>
          </a:r>
          <a:endParaRPr lang="en-US" sz="2000" kern="1200" dirty="0"/>
        </a:p>
      </dsp:txBody>
      <dsp:txXfrm>
        <a:off x="4696408" y="1897489"/>
        <a:ext cx="1605696" cy="1005621"/>
      </dsp:txXfrm>
    </dsp:sp>
    <dsp:sp modelId="{7778913C-CEF8-4283-B304-7B533AE7818D}">
      <dsp:nvSpPr>
        <dsp:cNvPr id="0" name=""/>
        <dsp:cNvSpPr/>
      </dsp:nvSpPr>
      <dsp:spPr>
        <a:xfrm>
          <a:off x="1815943" y="558643"/>
          <a:ext cx="3683313" cy="3683313"/>
        </a:xfrm>
        <a:custGeom>
          <a:avLst/>
          <a:gdLst/>
          <a:ahLst/>
          <a:cxnLst/>
          <a:rect l="0" t="0" r="0" b="0"/>
          <a:pathLst>
            <a:path>
              <a:moveTo>
                <a:pt x="3492438" y="2658123"/>
              </a:moveTo>
              <a:arcTo wR="1841656" hR="1841656" stAng="1579003" swAng="1634213"/>
            </a:path>
          </a:pathLst>
        </a:custGeom>
        <a:noFill/>
        <a:ln w="158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42813EB4-0AB3-4F27-ABA4-7859F0B18C7F}">
      <dsp:nvSpPr>
        <dsp:cNvPr id="0" name=""/>
        <dsp:cNvSpPr/>
      </dsp:nvSpPr>
      <dsp:spPr>
        <a:xfrm>
          <a:off x="2800350" y="3684744"/>
          <a:ext cx="1714500" cy="11144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smtClean="0"/>
            <a:t>Revise</a:t>
          </a:r>
          <a:br>
            <a:rPr lang="en-US" sz="2000" kern="1200" dirty="0" smtClean="0"/>
          </a:br>
          <a:r>
            <a:rPr lang="en-US" sz="2000" kern="1200" dirty="0" smtClean="0"/>
            <a:t>Procedure to Compensate</a:t>
          </a:r>
          <a:endParaRPr lang="en-US" sz="2000" kern="1200" dirty="0"/>
        </a:p>
      </dsp:txBody>
      <dsp:txXfrm>
        <a:off x="2854752" y="3739146"/>
        <a:ext cx="1605696" cy="1005621"/>
      </dsp:txXfrm>
    </dsp:sp>
    <dsp:sp modelId="{8B89D95C-85D6-4653-97F9-A1471FBFA64D}">
      <dsp:nvSpPr>
        <dsp:cNvPr id="0" name=""/>
        <dsp:cNvSpPr/>
      </dsp:nvSpPr>
      <dsp:spPr>
        <a:xfrm>
          <a:off x="1815943" y="558643"/>
          <a:ext cx="3683313" cy="3683313"/>
        </a:xfrm>
        <a:custGeom>
          <a:avLst/>
          <a:gdLst/>
          <a:ahLst/>
          <a:cxnLst/>
          <a:rect l="0" t="0" r="0" b="0"/>
          <a:pathLst>
            <a:path>
              <a:moveTo>
                <a:pt x="747582" y="3323109"/>
              </a:moveTo>
              <a:arcTo wR="1841656" hR="1841656" stAng="7586784" swAng="1634213"/>
            </a:path>
          </a:pathLst>
        </a:custGeom>
        <a:noFill/>
        <a:ln w="158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 modelId="{F120E41D-8BA3-4F33-8DB1-A58ED14F3930}">
      <dsp:nvSpPr>
        <dsp:cNvPr id="0" name=""/>
        <dsp:cNvSpPr/>
      </dsp:nvSpPr>
      <dsp:spPr>
        <a:xfrm>
          <a:off x="958693" y="1843088"/>
          <a:ext cx="1714500" cy="111442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smtClean="0"/>
            <a:t>Publish &amp; Implement Profile</a:t>
          </a:r>
          <a:endParaRPr lang="en-US" sz="2000" kern="1200" dirty="0"/>
        </a:p>
      </dsp:txBody>
      <dsp:txXfrm>
        <a:off x="1013095" y="1897490"/>
        <a:ext cx="1605696" cy="1005621"/>
      </dsp:txXfrm>
    </dsp:sp>
    <dsp:sp modelId="{E49A8AE0-A0F1-45CF-9CCF-429BFE792C33}">
      <dsp:nvSpPr>
        <dsp:cNvPr id="0" name=""/>
        <dsp:cNvSpPr/>
      </dsp:nvSpPr>
      <dsp:spPr>
        <a:xfrm>
          <a:off x="1815943" y="558643"/>
          <a:ext cx="3683313" cy="3683313"/>
        </a:xfrm>
        <a:custGeom>
          <a:avLst/>
          <a:gdLst/>
          <a:ahLst/>
          <a:cxnLst/>
          <a:rect l="0" t="0" r="0" b="0"/>
          <a:pathLst>
            <a:path>
              <a:moveTo>
                <a:pt x="190874" y="1025189"/>
              </a:moveTo>
              <a:arcTo wR="1841656" hR="1841656" stAng="12379003" swAng="1634213"/>
            </a:path>
          </a:pathLst>
        </a:custGeom>
        <a:noFill/>
        <a:ln w="15875" cap="flat" cmpd="sng" algn="ctr">
          <a:solidFill>
            <a:scrgbClr r="0" g="0" b="0">
              <a:shade val="95000"/>
              <a:satMod val="105000"/>
            </a:scrgbClr>
          </a:solidFill>
          <a:prstDash val="solid"/>
          <a:tailEnd type="arrow"/>
        </a:ln>
        <a:effectLst/>
        <a:scene3d>
          <a:camera prst="orthographicFront"/>
          <a:lightRig rig="threePt" dir="t">
            <a:rot lat="0" lon="0" rev="7500000"/>
          </a:lightRig>
        </a:scene3d>
        <a:sp3d z="-40000" prstMaterial="matte"/>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B0BC64-E79B-4F39-B715-37EB0555A8A0}">
      <dsp:nvSpPr>
        <dsp:cNvPr id="0" name=""/>
        <dsp:cNvSpPr/>
      </dsp:nvSpPr>
      <dsp:spPr>
        <a:xfrm>
          <a:off x="858" y="40497"/>
          <a:ext cx="1830862" cy="10985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smtClean="0"/>
            <a:t>Document Biomarker</a:t>
          </a:r>
          <a:br>
            <a:rPr lang="en-US" sz="2000" kern="1200" dirty="0" smtClean="0"/>
          </a:br>
          <a:r>
            <a:rPr lang="en-US" sz="2000" kern="1200" dirty="0" smtClean="0"/>
            <a:t>Procedure</a:t>
          </a:r>
          <a:endParaRPr lang="en-US" sz="2000" kern="1200" dirty="0"/>
        </a:p>
      </dsp:txBody>
      <dsp:txXfrm>
        <a:off x="33032" y="72671"/>
        <a:ext cx="1766514" cy="1034169"/>
      </dsp:txXfrm>
    </dsp:sp>
    <dsp:sp modelId="{6D3339B1-B224-4B9E-BA7A-EE5EF234357C}">
      <dsp:nvSpPr>
        <dsp:cNvPr id="0" name=""/>
        <dsp:cNvSpPr/>
      </dsp:nvSpPr>
      <dsp:spPr>
        <a:xfrm>
          <a:off x="1979101" y="544035"/>
          <a:ext cx="208161" cy="91441"/>
        </a:xfrm>
        <a:prstGeom prst="rightArrow">
          <a:avLst>
            <a:gd name="adj1" fmla="val 60000"/>
            <a:gd name="adj2" fmla="val 50000"/>
          </a:avLst>
        </a:prstGeom>
        <a:solidFill>
          <a:schemeClr val="accent1">
            <a:tint val="60000"/>
            <a:hueOff val="0"/>
            <a:satOff val="0"/>
            <a:lumOff val="0"/>
            <a:alphaOff val="0"/>
          </a:schemeClr>
        </a:solidFill>
        <a:ln>
          <a:solidFill>
            <a:scrgbClr r="0" g="0" b="0">
              <a:shade val="95000"/>
              <a:satMod val="105000"/>
            </a:scrgbClr>
          </a:solid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a:off x="1979101" y="562323"/>
        <a:ext cx="180729" cy="54865"/>
      </dsp:txXfrm>
    </dsp:sp>
    <dsp:sp modelId="{88601560-DAB9-4105-848F-A3D9ABC4253A}">
      <dsp:nvSpPr>
        <dsp:cNvPr id="0" name=""/>
        <dsp:cNvSpPr/>
      </dsp:nvSpPr>
      <dsp:spPr>
        <a:xfrm>
          <a:off x="2319994" y="40497"/>
          <a:ext cx="1830862" cy="1098517"/>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76200" rIns="0" bIns="76200" numCol="1" spcCol="1270" anchor="ctr" anchorCtr="0">
          <a:noAutofit/>
        </a:bodyPr>
        <a:lstStyle/>
        <a:p>
          <a:pPr lvl="0" algn="ctr" defTabSz="889000">
            <a:lnSpc>
              <a:spcPct val="90000"/>
            </a:lnSpc>
            <a:spcBef>
              <a:spcPct val="0"/>
            </a:spcBef>
            <a:spcAft>
              <a:spcPct val="35000"/>
            </a:spcAft>
          </a:pPr>
          <a:r>
            <a:rPr lang="en-US" sz="2000" kern="1200" dirty="0" smtClean="0"/>
            <a:t>Define a Performance Metric</a:t>
          </a:r>
          <a:endParaRPr lang="en-US" sz="2000" kern="1200" dirty="0"/>
        </a:p>
      </dsp:txBody>
      <dsp:txXfrm>
        <a:off x="2352168" y="72671"/>
        <a:ext cx="1766514" cy="1034169"/>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D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353EBEB-4AD8-4CCA-B10D-0BDDE1794C3E}" type="datetimeFigureOut">
              <a:rPr lang="de-DE"/>
              <a:pPr>
                <a:defRPr/>
              </a:pPr>
              <a:t>19.05.2016</a:t>
            </a:fld>
            <a:endParaRPr lang="de-D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DE"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315EBBDF-A5E4-4D3C-AE36-CB5560439158}" type="slidenum">
              <a:rPr lang="de-DE" altLang="en-US"/>
              <a:pPr>
                <a:defRPr/>
              </a:pPr>
              <a:t>‹#›</a:t>
            </a:fld>
            <a:endParaRPr lang="de-DE" altLang="en-US"/>
          </a:p>
        </p:txBody>
      </p:sp>
    </p:spTree>
    <p:extLst>
      <p:ext uri="{BB962C8B-B14F-4D97-AF65-F5344CB8AC3E}">
        <p14:creationId xmlns:p14="http://schemas.microsoft.com/office/powerpoint/2010/main" val="41651971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Remarks: What does RSNA/QIBA expect of the Japan/QIBA activity</a:t>
            </a:r>
          </a:p>
          <a:p>
            <a:endParaRPr lang="en-US" altLang="en-US" smtClean="0"/>
          </a:p>
        </p:txBody>
      </p:sp>
    </p:spTree>
    <p:extLst>
      <p:ext uri="{BB962C8B-B14F-4D97-AF65-F5344CB8AC3E}">
        <p14:creationId xmlns:p14="http://schemas.microsoft.com/office/powerpoint/2010/main" val="2150219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Japan can help profiles reach Stage 2</a:t>
            </a:r>
          </a:p>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1D61883-E88C-401D-8E83-F422EB373C12}" type="slidenum">
              <a:rPr lang="de-DE" altLang="en-US" smtClean="0">
                <a:latin typeface="Calibri" panose="020F0502020204030204" pitchFamily="34" charset="0"/>
              </a:rPr>
              <a:pPr/>
              <a:t>10</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4133575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BED391-6505-4BB6-83BF-B87E4E3E4468}" type="slidenum">
              <a:rPr lang="de-DE" altLang="en-US" smtClean="0"/>
              <a:pPr>
                <a:spcBef>
                  <a:spcPct val="0"/>
                </a:spcBef>
              </a:pPr>
              <a:t>11</a:t>
            </a:fld>
            <a:endParaRPr lang="de-DE" altLang="en-US" smtClean="0"/>
          </a:p>
        </p:txBody>
      </p:sp>
    </p:spTree>
    <p:extLst>
      <p:ext uri="{BB962C8B-B14F-4D97-AF65-F5344CB8AC3E}">
        <p14:creationId xmlns:p14="http://schemas.microsoft.com/office/powerpoint/2010/main" val="1062256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Japan can help profiles reach Stage 3</a:t>
            </a:r>
          </a:p>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80A9DAB-102E-4781-8D60-A1262FF2DD48}" type="slidenum">
              <a:rPr lang="de-DE" altLang="en-US" smtClean="0">
                <a:latin typeface="Calibri" panose="020F0502020204030204" pitchFamily="34" charset="0"/>
              </a:rPr>
              <a:pPr/>
              <a:t>12</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2654616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51232B8-8300-4977-8B45-640068CA3570}" type="slidenum">
              <a:rPr lang="de-DE" altLang="en-US" smtClean="0"/>
              <a:pPr>
                <a:spcBef>
                  <a:spcPct val="0"/>
                </a:spcBef>
              </a:pPr>
              <a:t>13</a:t>
            </a:fld>
            <a:endParaRPr lang="de-DE" altLang="en-US" smtClean="0"/>
          </a:p>
        </p:txBody>
      </p:sp>
    </p:spTree>
    <p:extLst>
      <p:ext uri="{BB962C8B-B14F-4D97-AF65-F5344CB8AC3E}">
        <p14:creationId xmlns:p14="http://schemas.microsoft.com/office/powerpoint/2010/main" val="100204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Japan can help profiles reach Stage 4</a:t>
            </a:r>
          </a:p>
          <a:p>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2B94CA1-B2E1-48B4-BCC1-5CF15FC67FB5}" type="slidenum">
              <a:rPr lang="de-DE" altLang="en-US" smtClean="0">
                <a:latin typeface="Calibri" panose="020F0502020204030204" pitchFamily="34" charset="0"/>
              </a:rPr>
              <a:pPr/>
              <a:t>14</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1903518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QIBA currently has no plans to organize Clinical Trials to reach Clinically Confirmed, but may advise on study design for such trials and may solicit data into QIDW so QIBA can complete the analysis to reach Clinically Confirmed.  It will be a point of future discussion as we get closer.</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5D7644-43DD-409C-8CB6-3277C9180649}" type="slidenum">
              <a:rPr lang="de-DE" altLang="en-US" smtClean="0"/>
              <a:pPr>
                <a:spcBef>
                  <a:spcPct val="0"/>
                </a:spcBef>
              </a:pPr>
              <a:t>15</a:t>
            </a:fld>
            <a:endParaRPr lang="de-DE" altLang="en-US" smtClean="0"/>
          </a:p>
        </p:txBody>
      </p:sp>
    </p:spTree>
    <p:extLst>
      <p:ext uri="{BB962C8B-B14F-4D97-AF65-F5344CB8AC3E}">
        <p14:creationId xmlns:p14="http://schemas.microsoft.com/office/powerpoint/2010/main" val="3729272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Very large number of biomarkers in research literature and many look wonderful.</a:t>
            </a:r>
          </a:p>
          <a:p>
            <a:r>
              <a:rPr lang="en-US" altLang="en-US" smtClean="0"/>
              <a:t>In America they refer to “the last mile”, for example when connecting your house to the Internet by optical fiber service.</a:t>
            </a:r>
          </a:p>
          <a:p>
            <a:r>
              <a:rPr lang="en-US" altLang="en-US" smtClean="0"/>
              <a:t>Building a link between Tokyo and Osaka may take hundreds of people. Building the branches into the neighbourhoods may take thousands of people, The goal is now in sight and seems so close, but the last mile is when you deliver service to every house and that involves millions of people.</a:t>
            </a:r>
          </a:p>
          <a:p>
            <a:r>
              <a:rPr lang="en-US" altLang="en-US" smtClean="0"/>
              <a:t>QIBA is a partnership between researchers and hospital doctors and equipment manufacturers and government agencies to bring biomarkers the last mile into the hands of all doctors.</a:t>
            </a:r>
          </a:p>
          <a:p>
            <a:r>
              <a:rPr lang="en-US" altLang="en-US" smtClean="0"/>
              <a:t>Doing this takes resources from everyone, so we need to pick the best, most promising.</a:t>
            </a:r>
          </a:p>
          <a:p>
            <a:r>
              <a:rPr lang="en-US" altLang="en-US" smtClean="0"/>
              <a:t>After we deliver, we can select some more.</a:t>
            </a:r>
          </a:p>
          <a:p>
            <a:endParaRPr lang="en-US" altLang="en-US" smtClean="0"/>
          </a:p>
          <a:p>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3A25D1-83DC-40DD-8349-A50F64226725}" type="slidenum">
              <a:rPr lang="de-DE" altLang="en-US" smtClean="0">
                <a:latin typeface="Calibri" panose="020F0502020204030204" pitchFamily="34" charset="0"/>
              </a:rPr>
              <a:pPr/>
              <a:t>16</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176266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Of course QIBA Japan will initiate new biomarker activities based on the special experience and expertise in Japan. Some activities are already underway. Your challenge will be to choose carefully.</a:t>
            </a:r>
          </a:p>
          <a:p>
            <a:endParaRPr lang="en-US" altLang="en-US" smtClean="0"/>
          </a:p>
          <a:p>
            <a:r>
              <a:rPr lang="en-US" altLang="en-US" smtClean="0"/>
              <a:t>And we look forward to collaborating, sharing our resources, and seeing which biomarkers Japan will choose as the most promising.</a:t>
            </a:r>
          </a:p>
          <a:p>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337A80B-3A1D-4495-B304-408AA8920186}" type="slidenum">
              <a:rPr lang="de-DE" altLang="en-US" smtClean="0">
                <a:latin typeface="Calibri" panose="020F0502020204030204" pitchFamily="34" charset="0"/>
              </a:rPr>
              <a:pPr/>
              <a:t>17</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9089919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E06C6DB-1237-4F80-8BE1-5E1DEFBDC19D}" type="slidenum">
              <a:rPr lang="de-DE" altLang="en-US" smtClean="0">
                <a:latin typeface="Calibri" panose="020F0502020204030204" pitchFamily="34" charset="0"/>
              </a:rPr>
              <a:pPr/>
              <a:t>18</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4047182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Dr. Carson (Umich) will visit Tokyo and Sendai in early September for QIBA ultrasound discussions</a:t>
            </a:r>
          </a:p>
          <a:p>
            <a:r>
              <a:rPr lang="en-US" altLang="en-US" smtClean="0"/>
              <a:t>I think now we will hear about some of that work to analyze the existing QIBA biomarker projects and consider some future directions. </a:t>
            </a:r>
          </a:p>
          <a:p>
            <a:endParaRPr lang="en-US" altLang="en-US" smtClean="0"/>
          </a:p>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B272B3F-216F-4E9D-B3E5-7DE16F142EAA}" type="slidenum">
              <a:rPr lang="de-DE" altLang="en-US" smtClean="0">
                <a:latin typeface="Calibri" panose="020F0502020204030204" pitchFamily="34" charset="0"/>
              </a:rPr>
              <a:pPr/>
              <a:t>19</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3909755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112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3BC904-45D0-4289-AA9C-FEE0AC84D96B}" type="slidenum">
              <a:rPr kumimoji="1" lang="ja-JP" altLang="en-US" smtClean="0">
                <a:solidFill>
                  <a:srgbClr val="000000"/>
                </a:solidFill>
                <a:latin typeface="Arial" panose="020B0604020202020204" pitchFamily="34" charset="0"/>
              </a:rPr>
              <a:pPr>
                <a:spcBef>
                  <a:spcPct val="0"/>
                </a:spcBef>
              </a:pPr>
              <a:t>2</a:t>
            </a:fld>
            <a:endParaRPr kumimoji="1" lang="ja-JP"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359080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rPr>
              <a:t>Purpose: Use Quantitative Imaging Biomarkers to inform Clinical Decisions</a:t>
            </a:r>
          </a:p>
          <a:p>
            <a:r>
              <a:rPr lang="en-US" altLang="en-US" smtClean="0"/>
              <a:t>Presentation by Dr. Jackson and next ones from Japanese participants demonstrate these.</a:t>
            </a:r>
            <a:endParaRPr lang="en-US" altLang="en-US" smtClean="0">
              <a:latin typeface="Arial" panose="020B0604020202020204" pitchFamily="34" charset="0"/>
            </a:endParaRPr>
          </a:p>
          <a:p>
            <a:r>
              <a:rPr lang="en-US" altLang="en-US" smtClean="0">
                <a:latin typeface="Arial" panose="020B0604020202020204" pitchFamily="34" charset="0"/>
              </a:rPr>
              <a:t>What’s the problem? Variability: need to be repeatable, robust =&gt; Industrial</a:t>
            </a:r>
          </a:p>
          <a:p>
            <a:r>
              <a:rPr lang="en-US" altLang="en-US" smtClean="0">
                <a:latin typeface="Arial" panose="020B0604020202020204" pitchFamily="34" charset="0"/>
              </a:rPr>
              <a:t>We expect to collaborate to achieve this.</a:t>
            </a:r>
          </a:p>
          <a:p>
            <a:endParaRPr lang="en-US" altLang="en-US" smtClean="0">
              <a:latin typeface="Arial" panose="020B0604020202020204" pitchFamily="34" charset="0"/>
            </a:endParaRPr>
          </a:p>
          <a:p>
            <a:endParaRPr lang="en-US" altLang="en-US" smtClean="0">
              <a:latin typeface="Arial" panose="020B0604020202020204"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9BB907-7263-4BD5-9456-007C3D111F5C}" type="slidenum">
              <a:rPr lang="de-DE" altLang="en-US" smtClean="0">
                <a:solidFill>
                  <a:srgbClr val="000000"/>
                </a:solidFill>
                <a:latin typeface="Calibri" panose="020F0502020204030204" pitchFamily="34" charset="0"/>
              </a:rPr>
              <a:pPr/>
              <a:t>3</a:t>
            </a:fld>
            <a:endParaRPr lang="de-DE" altLang="en-US" smtClean="0">
              <a:solidFill>
                <a:srgbClr val="000000"/>
              </a:solidFill>
              <a:latin typeface="Calibri" panose="020F0502020204030204" pitchFamily="34" charset="0"/>
            </a:endParaRPr>
          </a:p>
        </p:txBody>
      </p:sp>
    </p:spTree>
    <p:extLst>
      <p:ext uri="{BB962C8B-B14F-4D97-AF65-F5344CB8AC3E}">
        <p14:creationId xmlns:p14="http://schemas.microsoft.com/office/powerpoint/2010/main" val="778507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So biomarkers need to be improved.</a:t>
            </a:r>
          </a:p>
          <a:p>
            <a:r>
              <a:rPr lang="en-US" altLang="en-US" smtClean="0"/>
              <a:t>The essence is familiar to Japan.</a:t>
            </a:r>
          </a:p>
          <a:p>
            <a:endParaRPr lang="en-US" altLang="en-US" smtClean="0"/>
          </a:p>
          <a:p>
            <a:r>
              <a:rPr lang="en-US" altLang="en-US" smtClean="0"/>
              <a:t>After technology or understanding has advanced, repeat the cycle with a new edition of the profile.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730467-03DD-4E1E-971E-22AD186CD72C}" type="slidenum">
              <a:rPr lang="de-DE" altLang="en-US" smtClean="0">
                <a:latin typeface="Calibri" panose="020F0502020204030204" pitchFamily="34" charset="0"/>
              </a:rPr>
              <a:pPr/>
              <a:t>4</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256565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Claim states the Biomarker Performance the Profile provides.</a:t>
            </a:r>
          </a:p>
          <a:p>
            <a:r>
              <a:rPr lang="en-US" altLang="en-US" smtClean="0"/>
              <a:t>The Requirements describe what must be done to meet the Claims.</a:t>
            </a:r>
          </a:p>
          <a:p>
            <a:r>
              <a:rPr lang="en-US" altLang="en-US" smtClean="0"/>
              <a:t>The Assessment Procedures describe what must be done to assess specific Requirements (as needed).</a:t>
            </a:r>
          </a:p>
          <a:p>
            <a:endParaRPr lang="en-US" altLang="en-US" smtClean="0"/>
          </a:p>
          <a:p>
            <a:r>
              <a:rPr lang="en-US" altLang="en-US" smtClean="0"/>
              <a:t>Note: Do not dictate or re-iterate medical practice, imaging charter, or how to run and IRB. That’s not QIBA’s job,</a:t>
            </a:r>
          </a:p>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48B9D8-F311-4C75-923B-0D384BB469DB}" type="slidenum">
              <a:rPr lang="de-DE" altLang="en-US" smtClean="0">
                <a:solidFill>
                  <a:srgbClr val="000000"/>
                </a:solidFill>
              </a:rPr>
              <a:pPr>
                <a:spcBef>
                  <a:spcPct val="0"/>
                </a:spcBef>
              </a:pPr>
              <a:t>5</a:t>
            </a:fld>
            <a:endParaRPr lang="de-DE" altLang="en-US" smtClean="0">
              <a:solidFill>
                <a:srgbClr val="000000"/>
              </a:solidFill>
            </a:endParaRPr>
          </a:p>
        </p:txBody>
      </p:sp>
    </p:spTree>
    <p:extLst>
      <p:ext uri="{BB962C8B-B14F-4D97-AF65-F5344CB8AC3E}">
        <p14:creationId xmlns:p14="http://schemas.microsoft.com/office/powerpoint/2010/main" val="3837865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Lets use the QIBA Profile Stages to consider ways we expect QIBA Japan to contribute.</a:t>
            </a:r>
          </a:p>
          <a:p>
            <a:r>
              <a:rPr lang="en-US" altLang="en-US" smtClean="0"/>
              <a:t>Note this cycle is non-trivial and thus takes is different is that one cycle takes some time.</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7F4710A-4A82-46A7-ACE3-49A23657E88C}" type="slidenum">
              <a:rPr lang="de-DE" altLang="en-US" smtClean="0"/>
              <a:pPr>
                <a:spcBef>
                  <a:spcPct val="0"/>
                </a:spcBef>
              </a:pPr>
              <a:t>6</a:t>
            </a:fld>
            <a:endParaRPr lang="de-DE" altLang="en-US" smtClean="0"/>
          </a:p>
        </p:txBody>
      </p:sp>
    </p:spTree>
    <p:extLst>
      <p:ext uri="{BB962C8B-B14F-4D97-AF65-F5344CB8AC3E}">
        <p14:creationId xmlns:p14="http://schemas.microsoft.com/office/powerpoint/2010/main" val="54815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Japan can help profiles reach Stage 1.</a:t>
            </a:r>
          </a:p>
          <a:p>
            <a:r>
              <a:rPr lang="en-US" altLang="en-US" smtClean="0"/>
              <a:t>Help refine the common templates, and process explanations on the wiki</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5F71E4-B829-4B42-988A-816F4AD16F03}" type="slidenum">
              <a:rPr lang="de-DE" altLang="en-US" smtClean="0">
                <a:latin typeface="Calibri" panose="020F0502020204030204" pitchFamily="34" charset="0"/>
              </a:rPr>
              <a:pPr/>
              <a:t>7</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2602123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Japan can help profiles reach Stage 1.</a:t>
            </a:r>
          </a:p>
          <a:p>
            <a:r>
              <a:rPr lang="en-US" altLang="en-US" smtClean="0"/>
              <a:t>Emphasize that Stage 1 takes a LOT of work to complete.</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8B3A1F1-94C1-4324-86B7-A24F6BC43589}" type="slidenum">
              <a:rPr lang="de-DE" altLang="en-US" smtClean="0">
                <a:latin typeface="Calibri" panose="020F0502020204030204" pitchFamily="34" charset="0"/>
              </a:rPr>
              <a:pPr/>
              <a:t>8</a:t>
            </a:fld>
            <a:endParaRPr lang="de-DE" altLang="en-US" smtClean="0">
              <a:latin typeface="Calibri" panose="020F0502020204030204" pitchFamily="34" charset="0"/>
            </a:endParaRPr>
          </a:p>
        </p:txBody>
      </p:sp>
    </p:spTree>
    <p:extLst>
      <p:ext uri="{BB962C8B-B14F-4D97-AF65-F5344CB8AC3E}">
        <p14:creationId xmlns:p14="http://schemas.microsoft.com/office/powerpoint/2010/main" val="3316975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3D66DD-8C81-4453-9040-48C5CC1ABDD1}" type="slidenum">
              <a:rPr lang="de-DE" altLang="en-US" smtClean="0"/>
              <a:pPr>
                <a:spcBef>
                  <a:spcPct val="0"/>
                </a:spcBef>
              </a:pPr>
              <a:t>9</a:t>
            </a:fld>
            <a:endParaRPr lang="de-DE" altLang="en-US" smtClean="0"/>
          </a:p>
        </p:txBody>
      </p:sp>
    </p:spTree>
    <p:extLst>
      <p:ext uri="{BB962C8B-B14F-4D97-AF65-F5344CB8AC3E}">
        <p14:creationId xmlns:p14="http://schemas.microsoft.com/office/powerpoint/2010/main" val="3992956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6400800"/>
            <a:ext cx="9144000"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pic>
        <p:nvPicPr>
          <p:cNvPr id="5" name="Picture 9" descr="faded qi.png"/>
          <p:cNvPicPr>
            <a:picLocks noChangeAspect="1"/>
          </p:cNvPicPr>
          <p:nvPr userDrawn="1"/>
        </p:nvPicPr>
        <p:blipFill>
          <a:blip r:embed="rId2" cstate="print">
            <a:lum bright="28000" contrast="-38000"/>
            <a:extLst>
              <a:ext uri="{28A0092B-C50C-407E-A947-70E740481C1C}">
                <a14:useLocalDpi xmlns:a14="http://schemas.microsoft.com/office/drawing/2010/main" val="0"/>
              </a:ext>
            </a:extLst>
          </a:blip>
          <a:srcRect/>
          <a:stretch>
            <a:fillRect/>
          </a:stretch>
        </p:blipFill>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icture 9" descr="faded qi.png"/>
          <p:cNvSpPr>
            <a:spLocks noChangeAspect="1"/>
          </p:cNvSpPr>
          <p:nvPr userDrawn="1"/>
        </p:nvSpPr>
        <p:spPr bwMode="auto">
          <a:xfrm>
            <a:off x="0" y="0"/>
            <a:ext cx="1143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7" name="TextBox 6"/>
          <p:cNvSpPr txBox="1">
            <a:spLocks noChangeArrowheads="1"/>
          </p:cNvSpPr>
          <p:nvPr userDrawn="1"/>
        </p:nvSpPr>
        <p:spPr bwMode="auto">
          <a:xfrm rot="16200000">
            <a:off x="-2174081" y="2809081"/>
            <a:ext cx="617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sz="3000" smtClean="0">
                <a:solidFill>
                  <a:srgbClr val="897D5D"/>
                </a:solidFill>
                <a:latin typeface="Arial Narrow" pitchFamily="34" charset="0"/>
              </a:rPr>
              <a:t>Quantitative Imaging Biomarker Alliance</a:t>
            </a:r>
            <a:endParaRPr lang="de-DE" sz="3000" smtClean="0">
              <a:solidFill>
                <a:srgbClr val="897D5D"/>
              </a:solidFill>
              <a:latin typeface="Arial Narrow" pitchFamily="34" charset="0"/>
            </a:endParaRPr>
          </a:p>
        </p:txBody>
      </p:sp>
      <p:sp>
        <p:nvSpPr>
          <p:cNvPr id="8" name="TextBox 32"/>
          <p:cNvSpPr txBox="1">
            <a:spLocks noChangeArrowheads="1"/>
          </p:cNvSpPr>
          <p:nvPr userDrawn="1"/>
        </p:nvSpPr>
        <p:spPr bwMode="auto">
          <a:xfrm>
            <a:off x="0" y="5924550"/>
            <a:ext cx="1143000" cy="922338"/>
          </a:xfrm>
          <a:prstGeom prst="rect">
            <a:avLst/>
          </a:prstGeom>
          <a:noFill/>
        </p:spPr>
        <p:txBody>
          <a:bodyPr>
            <a:spAutoFit/>
          </a:bodyPr>
          <a:lstStyle/>
          <a:p>
            <a:pPr algn="r" eaLnBrk="1" hangingPunct="1">
              <a:defRPr/>
            </a:pPr>
            <a:r>
              <a:rPr lang="en-US" sz="900" cap="all" dirty="0">
                <a:solidFill>
                  <a:schemeClr val="tx1">
                    <a:lumMod val="75000"/>
                    <a:lumOff val="25000"/>
                  </a:schemeClr>
                </a:solidFill>
              </a:rPr>
              <a:t>Principal logistical and financial support provided by RSNA</a:t>
            </a:r>
          </a:p>
        </p:txBody>
      </p:sp>
      <p:sp>
        <p:nvSpPr>
          <p:cNvPr id="2" name="Title 1"/>
          <p:cNvSpPr>
            <a:spLocks noGrp="1"/>
          </p:cNvSpPr>
          <p:nvPr>
            <p:ph type="ctrTitle"/>
          </p:nvPr>
        </p:nvSpPr>
        <p:spPr>
          <a:xfrm>
            <a:off x="1371600" y="2816225"/>
            <a:ext cx="7543800" cy="1470025"/>
          </a:xfrm>
        </p:spPr>
        <p:txBody>
          <a:bodyPr/>
          <a:lstStyle>
            <a:lvl1pPr algn="r">
              <a:defRPr sz="3600" b="1">
                <a:solidFill>
                  <a:schemeClr val="tx2"/>
                </a:solidFill>
                <a:latin typeface="+mj-lt"/>
              </a:defRPr>
            </a:lvl1pPr>
          </a:lstStyle>
          <a:p>
            <a:r>
              <a:rPr lang="en-US" dirty="0" smtClean="0"/>
              <a:t>Click to edit Master title style</a:t>
            </a:r>
            <a:endParaRPr lang="de-DE" dirty="0"/>
          </a:p>
        </p:txBody>
      </p:sp>
      <p:sp>
        <p:nvSpPr>
          <p:cNvPr id="3" name="Subtitle 2"/>
          <p:cNvSpPr>
            <a:spLocks noGrp="1"/>
          </p:cNvSpPr>
          <p:nvPr>
            <p:ph type="subTitle" idx="1"/>
          </p:nvPr>
        </p:nvSpPr>
        <p:spPr>
          <a:xfrm>
            <a:off x="1371600" y="4572000"/>
            <a:ext cx="7543800" cy="1752600"/>
          </a:xfrm>
        </p:spPr>
        <p:txBody>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DE" dirty="0"/>
          </a:p>
        </p:txBody>
      </p:sp>
    </p:spTree>
    <p:extLst>
      <p:ext uri="{BB962C8B-B14F-4D97-AF65-F5344CB8AC3E}">
        <p14:creationId xmlns:p14="http://schemas.microsoft.com/office/powerpoint/2010/main" val="1273308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ct val="80000"/>
              </a:lnSpc>
              <a:defRPr b="1">
                <a:latin typeface="+mj-lt"/>
              </a:defRPr>
            </a:lvl1p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pPr>
              <a:defRPr/>
            </a:pPr>
            <a:r>
              <a:rPr lang="en-US"/>
              <a:t>JRS 2016</a:t>
            </a:r>
            <a:endParaRPr lang="de-DE"/>
          </a:p>
        </p:txBody>
      </p:sp>
      <p:sp>
        <p:nvSpPr>
          <p:cNvPr id="5" name="Footer Placeholder 4"/>
          <p:cNvSpPr>
            <a:spLocks noGrp="1"/>
          </p:cNvSpPr>
          <p:nvPr>
            <p:ph type="ftr" sz="quarter" idx="11"/>
          </p:nvPr>
        </p:nvSpPr>
        <p:spPr/>
        <p:txBody>
          <a:bodyPr/>
          <a:lstStyle>
            <a:lvl1pPr>
              <a:defRPr/>
            </a:lvl1pPr>
          </a:lstStyle>
          <a:p>
            <a:pPr>
              <a:defRPr/>
            </a:pPr>
            <a:r>
              <a:rPr lang="en-US"/>
              <a:t>Japan Radiological Society – JRS 2016</a:t>
            </a:r>
            <a:endParaRPr lang="de-DE"/>
          </a:p>
        </p:txBody>
      </p:sp>
      <p:sp>
        <p:nvSpPr>
          <p:cNvPr id="6" name="Slide Number Placeholder 5"/>
          <p:cNvSpPr>
            <a:spLocks noGrp="1"/>
          </p:cNvSpPr>
          <p:nvPr>
            <p:ph type="sldNum" sz="quarter" idx="12"/>
          </p:nvPr>
        </p:nvSpPr>
        <p:spPr/>
        <p:txBody>
          <a:bodyPr/>
          <a:lstStyle>
            <a:lvl1pPr>
              <a:defRPr/>
            </a:lvl1pPr>
          </a:lstStyle>
          <a:p>
            <a:pPr>
              <a:defRPr/>
            </a:pPr>
            <a:fld id="{218DC3C9-B773-4504-94C3-A3D4BEB1CC11}" type="slidenum">
              <a:rPr lang="de-DE" altLang="en-US"/>
              <a:pPr>
                <a:defRPr/>
              </a:pPr>
              <a:t>‹#›</a:t>
            </a:fld>
            <a:endParaRPr lang="de-DE" altLang="en-US"/>
          </a:p>
        </p:txBody>
      </p:sp>
    </p:spTree>
    <p:extLst>
      <p:ext uri="{BB962C8B-B14F-4D97-AF65-F5344CB8AC3E}">
        <p14:creationId xmlns:p14="http://schemas.microsoft.com/office/powerpoint/2010/main" val="3307918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3"/>
          <p:cNvSpPr>
            <a:spLocks noGrp="1"/>
          </p:cNvSpPr>
          <p:nvPr>
            <p:ph type="dt" sz="half" idx="10"/>
          </p:nvPr>
        </p:nvSpPr>
        <p:spPr/>
        <p:txBody>
          <a:bodyPr/>
          <a:lstStyle>
            <a:lvl1pPr>
              <a:defRPr/>
            </a:lvl1pPr>
          </a:lstStyle>
          <a:p>
            <a:pPr>
              <a:defRPr/>
            </a:pPr>
            <a:r>
              <a:rPr lang="en-US"/>
              <a:t>JRS 2016</a:t>
            </a:r>
            <a:endParaRPr lang="de-DE"/>
          </a:p>
        </p:txBody>
      </p:sp>
      <p:sp>
        <p:nvSpPr>
          <p:cNvPr id="4" name="Footer Placeholder 4"/>
          <p:cNvSpPr>
            <a:spLocks noGrp="1"/>
          </p:cNvSpPr>
          <p:nvPr>
            <p:ph type="ftr" sz="quarter" idx="11"/>
          </p:nvPr>
        </p:nvSpPr>
        <p:spPr/>
        <p:txBody>
          <a:bodyPr/>
          <a:lstStyle>
            <a:lvl1pPr>
              <a:defRPr/>
            </a:lvl1pPr>
          </a:lstStyle>
          <a:p>
            <a:pPr>
              <a:defRPr/>
            </a:pPr>
            <a:r>
              <a:rPr lang="en-US"/>
              <a:t>Japan Radiological Society – JRS 2016</a:t>
            </a:r>
            <a:endParaRPr lang="de-DE"/>
          </a:p>
        </p:txBody>
      </p:sp>
      <p:sp>
        <p:nvSpPr>
          <p:cNvPr id="5" name="Slide Number Placeholder 5"/>
          <p:cNvSpPr>
            <a:spLocks noGrp="1"/>
          </p:cNvSpPr>
          <p:nvPr>
            <p:ph type="sldNum" sz="quarter" idx="12"/>
          </p:nvPr>
        </p:nvSpPr>
        <p:spPr/>
        <p:txBody>
          <a:bodyPr/>
          <a:lstStyle>
            <a:lvl1pPr>
              <a:defRPr/>
            </a:lvl1pPr>
          </a:lstStyle>
          <a:p>
            <a:pPr>
              <a:defRPr/>
            </a:pPr>
            <a:fld id="{E0D537B0-36BB-45C9-A18F-271330C3B827}" type="slidenum">
              <a:rPr lang="de-DE" altLang="en-US"/>
              <a:pPr>
                <a:defRPr/>
              </a:pPr>
              <a:t>‹#›</a:t>
            </a:fld>
            <a:endParaRPr lang="de-DE" altLang="en-US"/>
          </a:p>
        </p:txBody>
      </p:sp>
    </p:spTree>
    <p:extLst>
      <p:ext uri="{BB962C8B-B14F-4D97-AF65-F5344CB8AC3E}">
        <p14:creationId xmlns:p14="http://schemas.microsoft.com/office/powerpoint/2010/main" val="359064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7643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 </a:t>
            </a:r>
            <a:r>
              <a:rPr lang="en-US" altLang="ja-JP" dirty="0" smtClean="0"/>
              <a:t>5 </a:t>
            </a:r>
            <a:r>
              <a:rPr lang="ja-JP" altLang="en-US" dirty="0" smtClean="0"/>
              <a:t>レベル</a:t>
            </a:r>
            <a:endParaRPr lang="ja-JP" altLang="en-US" dirty="0"/>
          </a:p>
        </p:txBody>
      </p:sp>
      <p:sp>
        <p:nvSpPr>
          <p:cNvPr id="4" name="日付プレースホルダ 3"/>
          <p:cNvSpPr>
            <a:spLocks noGrp="1"/>
          </p:cNvSpPr>
          <p:nvPr>
            <p:ph type="dt" sz="half" idx="10"/>
          </p:nvPr>
        </p:nvSpPr>
        <p:spPr>
          <a:xfrm>
            <a:off x="457200" y="6356350"/>
            <a:ext cx="2133600" cy="365125"/>
          </a:xfrm>
          <a:prstGeom prst="rect">
            <a:avLst/>
          </a:prstGeom>
        </p:spPr>
        <p:txBody>
          <a:bodyPr/>
          <a:lstStyle>
            <a:lvl1pPr eaLnBrk="1" hangingPunct="1">
              <a:defRPr kumimoji="1" smtClean="0">
                <a:solidFill>
                  <a:prstClr val="black"/>
                </a:solidFill>
                <a:latin typeface="Arial" charset="0"/>
                <a:ea typeface="ＭＳ Ｐゴシック" charset="-128"/>
                <a:cs typeface="+mn-cs"/>
              </a:defRPr>
            </a:lvl1pPr>
          </a:lstStyle>
          <a:p>
            <a:pPr>
              <a:defRPr/>
            </a:pPr>
            <a:r>
              <a:rPr lang="en-US" altLang="ja-JP"/>
              <a:t>JRS 2016</a:t>
            </a:r>
            <a:endParaRPr lang="ja-JP" altLang="en-US"/>
          </a:p>
        </p:txBody>
      </p:sp>
      <p:sp>
        <p:nvSpPr>
          <p:cNvPr id="5" name="フッター プレースホルダ 4"/>
          <p:cNvSpPr>
            <a:spLocks noGrp="1"/>
          </p:cNvSpPr>
          <p:nvPr>
            <p:ph type="ftr" sz="quarter" idx="11"/>
          </p:nvPr>
        </p:nvSpPr>
        <p:spPr>
          <a:xfrm>
            <a:off x="3124200" y="6356350"/>
            <a:ext cx="2895600" cy="365125"/>
          </a:xfrm>
          <a:prstGeom prst="rect">
            <a:avLst/>
          </a:prstGeom>
        </p:spPr>
        <p:txBody>
          <a:bodyPr/>
          <a:lstStyle>
            <a:lvl1pPr eaLnBrk="1" hangingPunct="1">
              <a:defRPr kumimoji="1" smtClean="0">
                <a:solidFill>
                  <a:prstClr val="black"/>
                </a:solidFill>
                <a:latin typeface="Arial" charset="0"/>
                <a:ea typeface="ＭＳ Ｐゴシック" charset="-128"/>
                <a:cs typeface="+mn-cs"/>
              </a:defRPr>
            </a:lvl1pPr>
          </a:lstStyle>
          <a:p>
            <a:pPr>
              <a:defRPr/>
            </a:pPr>
            <a:r>
              <a:rPr lang="en-US" altLang="ja-JP"/>
              <a:t>Japan Radiological Society – JRS 2016</a:t>
            </a:r>
            <a:endParaRPr lang="ja-JP" altLang="en-US"/>
          </a:p>
        </p:txBody>
      </p:sp>
      <p:sp>
        <p:nvSpPr>
          <p:cNvPr id="6" name="スライド番号プレースホルダ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1">
                <a:solidFill>
                  <a:prstClr val="black"/>
                </a:solidFill>
                <a:cs typeface="+mn-cs"/>
              </a:defRPr>
            </a:lvl1pPr>
          </a:lstStyle>
          <a:p>
            <a:pPr>
              <a:defRPr/>
            </a:pPr>
            <a:fld id="{F065D68B-90E3-43A8-ABEA-44432FCE23EB}" type="slidenum">
              <a:rPr lang="ja-JP" altLang="en-US"/>
              <a:pPr>
                <a:defRPr/>
              </a:pPr>
              <a:t>‹#›</a:t>
            </a:fld>
            <a:endParaRPr lang="ja-JP" altLang="en-US"/>
          </a:p>
        </p:txBody>
      </p:sp>
    </p:spTree>
    <p:extLst>
      <p:ext uri="{BB962C8B-B14F-4D97-AF65-F5344CB8AC3E}">
        <p14:creationId xmlns:p14="http://schemas.microsoft.com/office/powerpoint/2010/main" val="2659286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5.xml"/><Relationship Id="rId4"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6400800"/>
            <a:ext cx="9144000" cy="457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e-DE"/>
          </a:p>
        </p:txBody>
      </p:sp>
      <p:sp>
        <p:nvSpPr>
          <p:cNvPr id="1027" name="Title Placeholder 1"/>
          <p:cNvSpPr>
            <a:spLocks noGrp="1"/>
          </p:cNvSpPr>
          <p:nvPr>
            <p:ph type="title"/>
          </p:nvPr>
        </p:nvSpPr>
        <p:spPr bwMode="auto">
          <a:xfrm>
            <a:off x="381000" y="274638"/>
            <a:ext cx="85344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de-DE" altLang="en-US" smtClean="0"/>
          </a:p>
        </p:txBody>
      </p:sp>
      <p:sp>
        <p:nvSpPr>
          <p:cNvPr id="1028" name="Text Placeholder 2"/>
          <p:cNvSpPr>
            <a:spLocks noGrp="1"/>
          </p:cNvSpPr>
          <p:nvPr>
            <p:ph type="body" idx="1"/>
          </p:nvPr>
        </p:nvSpPr>
        <p:spPr bwMode="auto">
          <a:xfrm>
            <a:off x="381000" y="1371600"/>
            <a:ext cx="85344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de-DE" altLang="en-US" smtClean="0"/>
          </a:p>
        </p:txBody>
      </p:sp>
      <p:sp>
        <p:nvSpPr>
          <p:cNvPr id="4" name="Date Placeholder 3"/>
          <p:cNvSpPr>
            <a:spLocks noGrp="1"/>
          </p:cNvSpPr>
          <p:nvPr>
            <p:ph type="dt" sz="half" idx="2"/>
          </p:nvPr>
        </p:nvSpPr>
        <p:spPr>
          <a:xfrm>
            <a:off x="152400" y="6437313"/>
            <a:ext cx="1371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smtClean="0">
                <a:solidFill>
                  <a:schemeClr val="tx1">
                    <a:tint val="75000"/>
                  </a:schemeClr>
                </a:solidFill>
                <a:effectLst/>
                <a:latin typeface="+mn-lt"/>
                <a:cs typeface="+mn-cs"/>
              </a:defRPr>
            </a:lvl1pPr>
          </a:lstStyle>
          <a:p>
            <a:pPr>
              <a:defRPr/>
            </a:pPr>
            <a:r>
              <a:rPr lang="en-US"/>
              <a:t>JRS 2016</a:t>
            </a:r>
            <a:endParaRPr lang="de-DE"/>
          </a:p>
        </p:txBody>
      </p:sp>
      <p:sp>
        <p:nvSpPr>
          <p:cNvPr id="5" name="Footer Placeholder 4"/>
          <p:cNvSpPr>
            <a:spLocks noGrp="1"/>
          </p:cNvSpPr>
          <p:nvPr>
            <p:ph type="ftr" sz="quarter" idx="3"/>
          </p:nvPr>
        </p:nvSpPr>
        <p:spPr>
          <a:xfrm>
            <a:off x="2039938" y="6437313"/>
            <a:ext cx="5257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schemeClr val="tx1">
                    <a:tint val="75000"/>
                  </a:schemeClr>
                </a:solidFill>
                <a:effectLst/>
                <a:latin typeface="+mn-lt"/>
                <a:cs typeface="+mn-cs"/>
              </a:defRPr>
            </a:lvl1pPr>
          </a:lstStyle>
          <a:p>
            <a:pPr>
              <a:defRPr/>
            </a:pPr>
            <a:r>
              <a:rPr lang="en-US"/>
              <a:t>Japan Radiological Society – JRS 2016</a:t>
            </a:r>
            <a:endParaRPr lang="de-DE"/>
          </a:p>
        </p:txBody>
      </p:sp>
      <p:sp>
        <p:nvSpPr>
          <p:cNvPr id="6" name="Slide Number Placeholder 5"/>
          <p:cNvSpPr>
            <a:spLocks noGrp="1"/>
          </p:cNvSpPr>
          <p:nvPr>
            <p:ph type="sldNum" sz="quarter" idx="4"/>
          </p:nvPr>
        </p:nvSpPr>
        <p:spPr>
          <a:xfrm>
            <a:off x="7813675" y="6437313"/>
            <a:ext cx="3810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E8D8C"/>
                </a:solidFill>
                <a:latin typeface="Calibri" panose="020F0502020204030204" pitchFamily="34" charset="0"/>
              </a:defRPr>
            </a:lvl1pPr>
          </a:lstStyle>
          <a:p>
            <a:pPr>
              <a:defRPr/>
            </a:pPr>
            <a:fld id="{13980DA1-3E7D-45F0-A260-194B2CA04DE1}" type="slidenum">
              <a:rPr lang="de-DE" altLang="en-US"/>
              <a:pPr>
                <a:defRPr/>
              </a:pPr>
              <a:t>‹#›</a:t>
            </a:fld>
            <a:endParaRPr lang="de-DE" altLang="en-US"/>
          </a:p>
        </p:txBody>
      </p:sp>
      <p:sp>
        <p:nvSpPr>
          <p:cNvPr id="1032" name="Picture 10" descr="QIBA_logo_new RSNA 3.2010_250w small version.jpg"/>
          <p:cNvSpPr>
            <a:spLocks noChangeAspect="1"/>
          </p:cNvSpPr>
          <p:nvPr userDrawn="1"/>
        </p:nvSpPr>
        <p:spPr bwMode="auto">
          <a:xfrm>
            <a:off x="8331200" y="6435725"/>
            <a:ext cx="762000"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033" name="Picture 10" descr="QIBA_logo_new RSNA 3.2010_250w small version.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34375" y="6443663"/>
            <a:ext cx="762000" cy="37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30" r:id="rId1"/>
    <p:sldLayoutId id="2147485028" r:id="rId2"/>
    <p:sldLayoutId id="2147485029" r:id="rId3"/>
  </p:sldLayoutIdLst>
  <p:timing>
    <p:tnLst>
      <p:par>
        <p:cTn id="1" dur="indefinite" restart="never" nodeType="tmRoot"/>
      </p:par>
    </p:tnLst>
  </p:timing>
  <p:hf hdr="0" dt="0"/>
  <p:txStyles>
    <p:titleStyle>
      <a:lvl1pPr algn="l" rtl="0" eaLnBrk="0" fontAlgn="base" hangingPunct="0">
        <a:spcBef>
          <a:spcPct val="0"/>
        </a:spcBef>
        <a:spcAft>
          <a:spcPct val="0"/>
        </a:spcAft>
        <a:defRPr sz="4000" b="1" kern="1200">
          <a:solidFill>
            <a:srgbClr val="7F7F7F"/>
          </a:solidFill>
          <a:latin typeface="+mj-lt"/>
          <a:ea typeface="+mj-ea"/>
          <a:cs typeface="+mj-cs"/>
        </a:defRPr>
      </a:lvl1pPr>
      <a:lvl2pPr algn="l" rtl="0" eaLnBrk="0" fontAlgn="base" hangingPunct="0">
        <a:spcBef>
          <a:spcPct val="0"/>
        </a:spcBef>
        <a:spcAft>
          <a:spcPct val="0"/>
        </a:spcAft>
        <a:defRPr sz="4000" b="1">
          <a:solidFill>
            <a:srgbClr val="7F7F7F"/>
          </a:solidFill>
          <a:latin typeface="Calibri" pitchFamily="34" charset="0"/>
        </a:defRPr>
      </a:lvl2pPr>
      <a:lvl3pPr algn="l" rtl="0" eaLnBrk="0" fontAlgn="base" hangingPunct="0">
        <a:spcBef>
          <a:spcPct val="0"/>
        </a:spcBef>
        <a:spcAft>
          <a:spcPct val="0"/>
        </a:spcAft>
        <a:defRPr sz="4000" b="1">
          <a:solidFill>
            <a:srgbClr val="7F7F7F"/>
          </a:solidFill>
          <a:latin typeface="Calibri" pitchFamily="34" charset="0"/>
        </a:defRPr>
      </a:lvl3pPr>
      <a:lvl4pPr algn="l" rtl="0" eaLnBrk="0" fontAlgn="base" hangingPunct="0">
        <a:spcBef>
          <a:spcPct val="0"/>
        </a:spcBef>
        <a:spcAft>
          <a:spcPct val="0"/>
        </a:spcAft>
        <a:defRPr sz="4000" b="1">
          <a:solidFill>
            <a:srgbClr val="7F7F7F"/>
          </a:solidFill>
          <a:latin typeface="Calibri" pitchFamily="34" charset="0"/>
        </a:defRPr>
      </a:lvl4pPr>
      <a:lvl5pPr algn="l" rtl="0" eaLnBrk="0" fontAlgn="base" hangingPunct="0">
        <a:spcBef>
          <a:spcPct val="0"/>
        </a:spcBef>
        <a:spcAft>
          <a:spcPct val="0"/>
        </a:spcAft>
        <a:defRPr sz="4000" b="1">
          <a:solidFill>
            <a:srgbClr val="7F7F7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cs typeface="+mn-cs"/>
              </a:defRPr>
            </a:lvl1pPr>
          </a:lstStyle>
          <a:p>
            <a:pPr>
              <a:defRPr/>
            </a:pPr>
            <a:r>
              <a:rPr lang="en-US"/>
              <a:t>JRS 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smtClean="0">
                <a:solidFill>
                  <a:prstClr val="black">
                    <a:tint val="75000"/>
                  </a:prstClr>
                </a:solidFill>
                <a:latin typeface="Calibri"/>
                <a:cs typeface="+mn-cs"/>
              </a:defRPr>
            </a:lvl1pPr>
          </a:lstStyle>
          <a:p>
            <a:pPr>
              <a:defRPr/>
            </a:pPr>
            <a:r>
              <a:rPr lang="en-US"/>
              <a:t>Japan Radiological Society – JRS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Calibri"/>
                <a:cs typeface="+mn-cs"/>
              </a:defRPr>
            </a:lvl1pPr>
          </a:lstStyle>
          <a:p>
            <a:pPr>
              <a:defRPr/>
            </a:pPr>
            <a:fld id="{078F6C66-FAA2-483F-95E1-18843DB068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31" r:id="rId1"/>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3" descr="C:\Documents and Settings\mas-iizuka\デスクトップ\JRS_out3.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700" y="-1588"/>
            <a:ext cx="9148763"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タイトル プレースホルダ 1"/>
          <p:cNvSpPr>
            <a:spLocks noGrp="1"/>
          </p:cNvSpPr>
          <p:nvPr>
            <p:ph type="title"/>
          </p:nvPr>
        </p:nvSpPr>
        <p:spPr bwMode="auto">
          <a:xfrm>
            <a:off x="468313" y="7651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本発表の内容に関する利益相反事項は</a:t>
            </a:r>
          </a:p>
        </p:txBody>
      </p:sp>
    </p:spTree>
  </p:cSld>
  <p:clrMap bg1="lt1" tx1="dk1" bg2="lt2" tx2="dk2" accent1="accent1" accent2="accent2" accent3="accent3" accent4="accent4" accent5="accent5" accent6="accent6" hlink="hlink" folHlink="folHlink"/>
  <p:sldLayoutIdLst>
    <p:sldLayoutId id="2147485032" r:id="rId1"/>
  </p:sldLayoutIdLst>
  <p:timing>
    <p:tnLst>
      <p:par>
        <p:cTn id="1" dur="indefinite" restart="never" nodeType="tmRoot"/>
      </p:par>
    </p:tnLst>
  </p:timing>
  <p:hf hdr="0" dt="0"/>
  <p:txStyles>
    <p:titleStyle>
      <a:lvl1pPr algn="ctr" rtl="0" eaLnBrk="0" fontAlgn="base" hangingPunct="0">
        <a:spcBef>
          <a:spcPct val="0"/>
        </a:spcBef>
        <a:spcAft>
          <a:spcPct val="0"/>
        </a:spcAft>
        <a:defRPr kumimoji="1" sz="3600" kern="1200">
          <a:solidFill>
            <a:srgbClr val="FFFF00"/>
          </a:solidFill>
          <a:latin typeface="+mj-lt"/>
          <a:ea typeface="+mj-ea"/>
          <a:cs typeface="+mj-cs"/>
        </a:defRPr>
      </a:lvl1pPr>
      <a:lvl2pPr algn="ctr" rtl="0" eaLnBrk="0" fontAlgn="base" hangingPunct="0">
        <a:spcBef>
          <a:spcPct val="0"/>
        </a:spcBef>
        <a:spcAft>
          <a:spcPct val="0"/>
        </a:spcAft>
        <a:defRPr kumimoji="1" sz="3600">
          <a:solidFill>
            <a:srgbClr val="FFFF00"/>
          </a:solidFill>
          <a:latin typeface="Calibri" pitchFamily="34" charset="0"/>
          <a:ea typeface="ＭＳ Ｐゴシック" charset="-128"/>
        </a:defRPr>
      </a:lvl2pPr>
      <a:lvl3pPr algn="ctr" rtl="0" eaLnBrk="0" fontAlgn="base" hangingPunct="0">
        <a:spcBef>
          <a:spcPct val="0"/>
        </a:spcBef>
        <a:spcAft>
          <a:spcPct val="0"/>
        </a:spcAft>
        <a:defRPr kumimoji="1" sz="3600">
          <a:solidFill>
            <a:srgbClr val="FFFF00"/>
          </a:solidFill>
          <a:latin typeface="Calibri" pitchFamily="34" charset="0"/>
          <a:ea typeface="ＭＳ Ｐゴシック" charset="-128"/>
        </a:defRPr>
      </a:lvl3pPr>
      <a:lvl4pPr algn="ctr" rtl="0" eaLnBrk="0" fontAlgn="base" hangingPunct="0">
        <a:spcBef>
          <a:spcPct val="0"/>
        </a:spcBef>
        <a:spcAft>
          <a:spcPct val="0"/>
        </a:spcAft>
        <a:defRPr kumimoji="1" sz="3600">
          <a:solidFill>
            <a:srgbClr val="FFFF00"/>
          </a:solidFill>
          <a:latin typeface="Calibri" pitchFamily="34" charset="0"/>
          <a:ea typeface="ＭＳ Ｐゴシック" charset="-128"/>
        </a:defRPr>
      </a:lvl4pPr>
      <a:lvl5pPr algn="ctr" rtl="0" eaLnBrk="0" fontAlgn="base" hangingPunct="0">
        <a:spcBef>
          <a:spcPct val="0"/>
        </a:spcBef>
        <a:spcAft>
          <a:spcPct val="0"/>
        </a:spcAft>
        <a:defRPr kumimoji="1" sz="3600">
          <a:solidFill>
            <a:srgbClr val="FFFF00"/>
          </a:solidFill>
          <a:latin typeface="Calibri" pitchFamily="34" charset="0"/>
          <a:ea typeface="ＭＳ Ｐゴシック" charset="-128"/>
        </a:defRPr>
      </a:lvl5pPr>
      <a:lvl6pPr marL="457200" algn="ctr" rtl="0" fontAlgn="base">
        <a:spcBef>
          <a:spcPct val="0"/>
        </a:spcBef>
        <a:spcAft>
          <a:spcPct val="0"/>
        </a:spcAft>
        <a:defRPr kumimoji="1" sz="3600">
          <a:solidFill>
            <a:srgbClr val="FFFF00"/>
          </a:solidFill>
          <a:latin typeface="Calibri" pitchFamily="34" charset="0"/>
          <a:ea typeface="ＭＳ Ｐゴシック" charset="-128"/>
        </a:defRPr>
      </a:lvl6pPr>
      <a:lvl7pPr marL="914400" algn="ctr" rtl="0" fontAlgn="base">
        <a:spcBef>
          <a:spcPct val="0"/>
        </a:spcBef>
        <a:spcAft>
          <a:spcPct val="0"/>
        </a:spcAft>
        <a:defRPr kumimoji="1" sz="3600">
          <a:solidFill>
            <a:srgbClr val="FFFF00"/>
          </a:solidFill>
          <a:latin typeface="Calibri" pitchFamily="34" charset="0"/>
          <a:ea typeface="ＭＳ Ｐゴシック" charset="-128"/>
        </a:defRPr>
      </a:lvl7pPr>
      <a:lvl8pPr marL="1371600" algn="ctr" rtl="0" fontAlgn="base">
        <a:spcBef>
          <a:spcPct val="0"/>
        </a:spcBef>
        <a:spcAft>
          <a:spcPct val="0"/>
        </a:spcAft>
        <a:defRPr kumimoji="1" sz="3600">
          <a:solidFill>
            <a:srgbClr val="FFFF00"/>
          </a:solidFill>
          <a:latin typeface="Calibri" pitchFamily="34" charset="0"/>
          <a:ea typeface="ＭＳ Ｐゴシック" charset="-128"/>
        </a:defRPr>
      </a:lvl8pPr>
      <a:lvl9pPr marL="1828800" algn="ctr" rtl="0" fontAlgn="base">
        <a:spcBef>
          <a:spcPct val="0"/>
        </a:spcBef>
        <a:spcAft>
          <a:spcPct val="0"/>
        </a:spcAft>
        <a:defRPr kumimoji="1" sz="3600">
          <a:solidFill>
            <a:srgbClr val="FFFF00"/>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1371600" y="2209800"/>
            <a:ext cx="7543800" cy="1905000"/>
          </a:xfrm>
        </p:spPr>
        <p:txBody>
          <a:bodyPr/>
          <a:lstStyle/>
          <a:p>
            <a:pPr algn="l">
              <a:defRPr/>
            </a:pPr>
            <a:r>
              <a:rPr lang="en-US" sz="4800" cap="small" dirty="0" smtClean="0"/>
              <a:t>Remarks: </a:t>
            </a:r>
            <a:br>
              <a:rPr lang="en-US" sz="4800" cap="small" dirty="0" smtClean="0"/>
            </a:br>
            <a:r>
              <a:rPr lang="en-US" sz="4800" cap="small" dirty="0" smtClean="0"/>
              <a:t>What does QIBA Expect </a:t>
            </a:r>
            <a:br>
              <a:rPr lang="en-US" sz="4800" cap="small" dirty="0" smtClean="0"/>
            </a:br>
            <a:r>
              <a:rPr lang="en-US" sz="4800" cap="small" dirty="0" smtClean="0"/>
              <a:t>of </a:t>
            </a:r>
            <a:r>
              <a:rPr lang="en-US" sz="4800" cap="small" dirty="0" smtClean="0">
                <a:solidFill>
                  <a:srgbClr val="00B050"/>
                </a:solidFill>
              </a:rPr>
              <a:t>QIBA-Japan</a:t>
            </a:r>
            <a:r>
              <a:rPr lang="en-US" sz="4800" cap="small" dirty="0" smtClean="0"/>
              <a:t> Activity </a:t>
            </a:r>
            <a:endParaRPr lang="de-DE" sz="4800" i="1" cap="small" dirty="0" smtClean="0"/>
          </a:p>
        </p:txBody>
      </p:sp>
      <p:pic>
        <p:nvPicPr>
          <p:cNvPr id="8195" name="Picture 5" descr="QIBA logo FIN.bm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563"/>
            <a:ext cx="280511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ubtitle 1"/>
          <p:cNvSpPr>
            <a:spLocks noGrp="1"/>
          </p:cNvSpPr>
          <p:nvPr>
            <p:ph type="subTitle" idx="1"/>
          </p:nvPr>
        </p:nvSpPr>
        <p:spPr>
          <a:xfrm>
            <a:off x="1371600" y="4953000"/>
            <a:ext cx="7543800" cy="1371600"/>
          </a:xfrm>
        </p:spPr>
        <p:txBody>
          <a:bodyPr/>
          <a:lstStyle/>
          <a:p>
            <a:pPr>
              <a:spcBef>
                <a:spcPts val="200"/>
              </a:spcBef>
            </a:pPr>
            <a:r>
              <a:rPr lang="en-US" altLang="en-US" smtClean="0"/>
              <a:t>Kevin O’Donnell</a:t>
            </a:r>
          </a:p>
          <a:p>
            <a:pPr>
              <a:spcBef>
                <a:spcPts val="200"/>
              </a:spcBef>
            </a:pPr>
            <a:r>
              <a:rPr lang="en-US" altLang="en-US" smtClean="0"/>
              <a:t>Chairman, QIBA Process Cmte</a:t>
            </a:r>
          </a:p>
          <a:p>
            <a:pPr>
              <a:spcBef>
                <a:spcPts val="200"/>
              </a:spcBef>
            </a:pPr>
            <a:r>
              <a:rPr lang="en-US" altLang="en-US" smtClean="0"/>
              <a:t>Sr. Mgr., R&amp;D, Toshiba Medical Research Institute USA, Inc.</a:t>
            </a:r>
          </a:p>
        </p:txBody>
      </p:sp>
      <p:pic>
        <p:nvPicPr>
          <p:cNvPr id="81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81000"/>
            <a:ext cx="3962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t="-29200"/>
          <a:stretch>
            <a:fillRect/>
          </a:stretch>
        </p:blipFill>
        <p:spPr bwMode="auto">
          <a:xfrm>
            <a:off x="6096000" y="2286000"/>
            <a:ext cx="2635250"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itle 5"/>
          <p:cNvSpPr>
            <a:spLocks noGrp="1"/>
          </p:cNvSpPr>
          <p:nvPr>
            <p:ph type="title"/>
          </p:nvPr>
        </p:nvSpPr>
        <p:spPr>
          <a:xfrm>
            <a:off x="152400" y="274638"/>
            <a:ext cx="8991600" cy="792162"/>
          </a:xfrm>
        </p:spPr>
        <p:txBody>
          <a:bodyPr/>
          <a:lstStyle/>
          <a:p>
            <a:r>
              <a:rPr lang="en-US" altLang="en-US" sz="3700" smtClean="0"/>
              <a:t>Goal Stage 2: Publicly Reviewed (Consensus)</a:t>
            </a:r>
          </a:p>
        </p:txBody>
      </p:sp>
      <p:sp>
        <p:nvSpPr>
          <p:cNvPr id="23555" name="Content Placeholder 6"/>
          <p:cNvSpPr>
            <a:spLocks noGrp="1"/>
          </p:cNvSpPr>
          <p:nvPr>
            <p:ph idx="1"/>
          </p:nvPr>
        </p:nvSpPr>
        <p:spPr>
          <a:xfrm>
            <a:off x="381000" y="1066800"/>
            <a:ext cx="8534400" cy="5059363"/>
          </a:xfrm>
        </p:spPr>
        <p:txBody>
          <a:bodyPr/>
          <a:lstStyle/>
          <a:p>
            <a:r>
              <a:rPr lang="en-US" altLang="en-US" smtClean="0"/>
              <a:t>Collecting/resolving comments to reach Stage 2:</a:t>
            </a:r>
          </a:p>
          <a:p>
            <a:pPr lvl="1"/>
            <a:r>
              <a:rPr lang="en-US" altLang="en-US" smtClean="0"/>
              <a:t>CT Small Nodule Volumetry</a:t>
            </a:r>
          </a:p>
          <a:p>
            <a:pPr lvl="1"/>
            <a:endParaRPr lang="en-US" altLang="en-US" smtClean="0"/>
          </a:p>
          <a:p>
            <a:r>
              <a:rPr lang="en-US" altLang="en-US" i="1" smtClean="0">
                <a:solidFill>
                  <a:srgbClr val="00B050"/>
                </a:solidFill>
              </a:rPr>
              <a:t>Give your advice, experience &amp; feedback</a:t>
            </a:r>
          </a:p>
          <a:p>
            <a:pPr lvl="1"/>
            <a:r>
              <a:rPr lang="en-US" altLang="en-US" i="1" smtClean="0">
                <a:solidFill>
                  <a:srgbClr val="00B050"/>
                </a:solidFill>
              </a:rPr>
              <a:t>About physics / engineering / medical / workflow</a:t>
            </a:r>
          </a:p>
          <a:p>
            <a:pPr lvl="1"/>
            <a:r>
              <a:rPr lang="en-US" altLang="en-US" i="1" smtClean="0">
                <a:solidFill>
                  <a:srgbClr val="00B050"/>
                </a:solidFill>
              </a:rPr>
              <a:t>Propose ideas for unresolved issues</a:t>
            </a:r>
          </a:p>
        </p:txBody>
      </p:sp>
      <p:sp>
        <p:nvSpPr>
          <p:cNvPr id="2662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6B75548-A0B6-44BB-81ED-785D96FC34DB}" type="slidenum">
              <a:rPr lang="de-DE" altLang="en-US" sz="1200" smtClean="0">
                <a:solidFill>
                  <a:srgbClr val="8E8D8C"/>
                </a:solidFill>
              </a:rPr>
              <a:pPr>
                <a:spcBef>
                  <a:spcPct val="0"/>
                </a:spcBef>
                <a:buFontTx/>
                <a:buNone/>
              </a:pPr>
              <a:t>10</a:t>
            </a:fld>
            <a:endParaRPr lang="de-DE" altLang="en-US" sz="1200" smtClean="0">
              <a:solidFill>
                <a:srgbClr val="8E8D8C"/>
              </a:solidFill>
            </a:endParaRPr>
          </a:p>
        </p:txBody>
      </p:sp>
      <p:sp>
        <p:nvSpPr>
          <p:cNvPr id="5" name="Footer Placeholder 4"/>
          <p:cNvSpPr>
            <a:spLocks noGrp="1"/>
          </p:cNvSpPr>
          <p:nvPr>
            <p:ph type="ftr" sz="quarter" idx="11"/>
          </p:nvPr>
        </p:nvSpPr>
        <p:spPr/>
        <p:txBody>
          <a:bodyPr/>
          <a:lstStyle/>
          <a:p>
            <a:pPr>
              <a:defRPr/>
            </a:pPr>
            <a:r>
              <a:rPr lang="en-US"/>
              <a:t>Japan Radiological Society – JRS 2016</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animEffect transition="in" filter="fade">
                                      <p:cBhvr>
                                        <p:cTn id="11" dur="500"/>
                                        <p:tgtEl>
                                          <p:spTgt spid="23555">
                                            <p:txEl>
                                              <p:pRg st="3" end="3"/>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555">
                                            <p:txEl>
                                              <p:pRg st="4" end="4"/>
                                            </p:txEl>
                                          </p:spTgt>
                                        </p:tgtEl>
                                        <p:attrNameLst>
                                          <p:attrName>style.visibility</p:attrName>
                                        </p:attrNameLst>
                                      </p:cBhvr>
                                      <p:to>
                                        <p:strVal val="visible"/>
                                      </p:to>
                                    </p:set>
                                    <p:animEffect transition="in" filter="fade">
                                      <p:cBhvr>
                                        <p:cTn id="14" dur="500"/>
                                        <p:tgtEl>
                                          <p:spTgt spid="23555">
                                            <p:txEl>
                                              <p:pRg st="4" end="4"/>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animEffect transition="in" filter="fade">
                                      <p:cBhvr>
                                        <p:cTn id="17" dur="5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228600"/>
            <a:ext cx="8534400" cy="792163"/>
          </a:xfrm>
        </p:spPr>
        <p:txBody>
          <a:bodyPr/>
          <a:lstStyle/>
          <a:p>
            <a:r>
              <a:rPr lang="en-US" altLang="en-US" sz="4400" smtClean="0"/>
              <a:t>QIBA Profile Stages</a:t>
            </a:r>
          </a:p>
        </p:txBody>
      </p:sp>
      <p:sp>
        <p:nvSpPr>
          <p:cNvPr id="2867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75F491E-18D3-40C4-840A-97037F55048D}" type="slidenum">
              <a:rPr lang="de-DE" altLang="en-US" sz="1200" smtClean="0">
                <a:solidFill>
                  <a:srgbClr val="8E8D8C"/>
                </a:solidFill>
              </a:rPr>
              <a:pPr>
                <a:spcBef>
                  <a:spcPct val="0"/>
                </a:spcBef>
                <a:buFontTx/>
                <a:buNone/>
              </a:pPr>
              <a:t>11</a:t>
            </a:fld>
            <a:endParaRPr lang="de-DE" altLang="en-US" sz="1200" smtClean="0">
              <a:solidFill>
                <a:srgbClr val="8E8D8C"/>
              </a:solidFill>
            </a:endParaRPr>
          </a:p>
        </p:txBody>
      </p:sp>
      <p:graphicFrame>
        <p:nvGraphicFramePr>
          <p:cNvPr id="6" name="Table 5"/>
          <p:cNvGraphicFramePr>
            <a:graphicFrameLocks noGrp="1"/>
          </p:cNvGraphicFramePr>
          <p:nvPr/>
        </p:nvGraphicFramePr>
        <p:xfrm>
          <a:off x="76200" y="1466850"/>
          <a:ext cx="8991600" cy="4803775"/>
        </p:xfrm>
        <a:graphic>
          <a:graphicData uri="http://schemas.openxmlformats.org/drawingml/2006/table">
            <a:tbl>
              <a:tblPr firstRow="1" bandRow="1">
                <a:tableStyleId>{5A111915-BE36-4E01-A7E5-04B1672EAD32}</a:tableStyleId>
              </a:tblPr>
              <a:tblGrid>
                <a:gridCol w="1553094"/>
                <a:gridCol w="3514898"/>
                <a:gridCol w="3923607"/>
              </a:tblGrid>
              <a:tr h="396188">
                <a:tc>
                  <a:txBody>
                    <a:bodyPr/>
                    <a:lstStyle/>
                    <a:p>
                      <a:pPr algn="l"/>
                      <a:r>
                        <a:rPr lang="en-US" sz="2000" dirty="0" smtClean="0"/>
                        <a:t>Stage Name</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Meaning</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Criteria</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32374">
                <a:tc>
                  <a:txBody>
                    <a:bodyPr/>
                    <a:lstStyle/>
                    <a:p>
                      <a:r>
                        <a:rPr lang="en-US" sz="1800" b="0" i="0" dirty="0" smtClean="0"/>
                        <a:t>Draft</a:t>
                      </a:r>
                      <a:r>
                        <a:rPr lang="en-US" sz="1800" b="0" i="0" baseline="0" dirty="0" smtClean="0"/>
                        <a:t> for </a:t>
                      </a:r>
                      <a:r>
                        <a:rPr lang="en-US" sz="1800" b="0" i="0" dirty="0" smtClean="0"/>
                        <a:t>Public Comment</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Key factors affecting claim are described and procedures address each/most of the</a:t>
                      </a:r>
                      <a:r>
                        <a:rPr lang="en-US" sz="1800" baseline="0" dirty="0" smtClean="0"/>
                        <a:t> </a:t>
                      </a:r>
                      <a:r>
                        <a:rPr lang="en-US" sz="1800" dirty="0" smtClean="0"/>
                        <a:t>factors.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Open issues clearly listed</a:t>
                      </a:r>
                    </a:p>
                    <a:p>
                      <a:pPr marL="285750" indent="-285750">
                        <a:buFont typeface="Arial" pitchFamily="34" charset="0"/>
                        <a:buChar char="•"/>
                      </a:pPr>
                      <a:r>
                        <a:rPr lang="en-US" sz="1800" dirty="0" smtClean="0"/>
                        <a:t>Some </a:t>
                      </a:r>
                      <a:r>
                        <a:rPr lang="en-US" sz="1800" baseline="0" dirty="0" smtClean="0"/>
                        <a:t>groundwork may be ongoing</a:t>
                      </a:r>
                    </a:p>
                    <a:p>
                      <a:pPr marL="285750" indent="-285750">
                        <a:buFont typeface="Arial" pitchFamily="34" charset="0"/>
                        <a:buChar char="•"/>
                      </a:pPr>
                      <a:r>
                        <a:rPr lang="en-US" sz="1800" baseline="0" dirty="0" smtClean="0"/>
                        <a:t>Actor requirements clear &amp; justified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0" i="0" dirty="0" smtClean="0"/>
                        <a:t>Publically</a:t>
                      </a:r>
                      <a:r>
                        <a:rPr lang="en-US" sz="1800" b="0" i="0" baseline="0" dirty="0" smtClean="0"/>
                        <a:t> Reviewed</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Consensus</a:t>
                      </a:r>
                      <a:r>
                        <a:rPr lang="en-US" sz="1800" baseline="0" dirty="0" smtClean="0"/>
                        <a:t> reached and </a:t>
                      </a:r>
                      <a:r>
                        <a:rPr lang="en-US" sz="1800" dirty="0" smtClean="0"/>
                        <a:t>ready for trial implementation.</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Text reasonably stable</a:t>
                      </a:r>
                    </a:p>
                    <a:p>
                      <a:pPr marL="285750" indent="-285750">
                        <a:buFont typeface="Arial" pitchFamily="34" charset="0"/>
                        <a:buChar char="•"/>
                      </a:pPr>
                      <a:r>
                        <a:rPr lang="en-US" sz="1800" dirty="0" smtClean="0"/>
                        <a:t>Public Comments addressed</a:t>
                      </a:r>
                    </a:p>
                    <a:p>
                      <a:pPr marL="285750" indent="-285750">
                        <a:buFont typeface="Arial" pitchFamily="34" charset="0"/>
                        <a:buChar char="•"/>
                      </a:pPr>
                      <a:r>
                        <a:rPr lang="en-US" sz="1800" dirty="0" smtClean="0"/>
                        <a:t>Open issues mostly resolved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1" i="0" dirty="0" smtClean="0"/>
                        <a:t>Technically Confirmed</a:t>
                      </a:r>
                      <a:endParaRPr lang="en-US" sz="1800" b="1"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1800" b="1" dirty="0" smtClean="0"/>
                        <a:t>Profile is practical to understand and implement.</a:t>
                      </a:r>
                      <a:endParaRPr lang="en-US" sz="1800" b="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85750" indent="-285750">
                        <a:buFont typeface="Arial" pitchFamily="34" charset="0"/>
                        <a:buChar char="•"/>
                      </a:pPr>
                      <a:r>
                        <a:rPr lang="en-US" sz="1800" b="1" dirty="0" smtClean="0"/>
                        <a:t>Text stable</a:t>
                      </a:r>
                    </a:p>
                    <a:p>
                      <a:pPr marL="285750" indent="-285750">
                        <a:buFont typeface="Arial" pitchFamily="34" charset="0"/>
                        <a:buChar char="•"/>
                      </a:pPr>
                      <a:r>
                        <a:rPr lang="en-US" sz="1800" b="1" dirty="0" smtClean="0"/>
                        <a:t>Open issues</a:t>
                      </a:r>
                      <a:r>
                        <a:rPr lang="en-US" sz="1800" b="1" baseline="0" dirty="0" smtClean="0"/>
                        <a:t> resolved</a:t>
                      </a:r>
                      <a:endParaRPr lang="en-US" sz="1800" b="1" dirty="0" smtClean="0"/>
                    </a:p>
                    <a:p>
                      <a:pPr marL="285750" indent="-285750">
                        <a:buFont typeface="Arial" pitchFamily="34" charset="0"/>
                        <a:buChar char="•"/>
                      </a:pPr>
                      <a:r>
                        <a:rPr lang="en-US" sz="1800" b="1" dirty="0" smtClean="0"/>
                        <a:t>Procedures implemented at test site </a:t>
                      </a:r>
                      <a:endParaRPr lang="en-US" sz="1800" b="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830923">
                <a:tc>
                  <a:txBody>
                    <a:bodyPr/>
                    <a:lstStyle/>
                    <a:p>
                      <a:r>
                        <a:rPr lang="en-US" sz="1800" b="0" i="0" dirty="0" smtClean="0"/>
                        <a:t>Claim Confirmed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a:t>
                      </a:r>
                      <a:r>
                        <a:rPr lang="en-US" sz="1800" baseline="0" dirty="0" smtClean="0"/>
                        <a:t> performance </a:t>
                      </a:r>
                      <a:r>
                        <a:rPr lang="en-US" sz="1800" u="sng" baseline="0" dirty="0" smtClean="0"/>
                        <a:t>can</a:t>
                      </a:r>
                      <a:r>
                        <a:rPr lang="en-US" sz="1800" baseline="0" dirty="0" smtClean="0"/>
                        <a:t> 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Performance</a:t>
                      </a:r>
                      <a:r>
                        <a:rPr lang="en-US" sz="1800" baseline="0" dirty="0" smtClean="0"/>
                        <a:t> measured at test site</a:t>
                      </a:r>
                    </a:p>
                    <a:p>
                      <a:pPr marL="285750" indent="-285750">
                        <a:buFont typeface="Arial" pitchFamily="34" charset="0"/>
                        <a:buChar char="•"/>
                      </a:pPr>
                      <a:r>
                        <a:rPr lang="en-US" sz="1800" dirty="0" smtClean="0"/>
                        <a:t>Profile Claims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dirty="0" smtClean="0"/>
                        <a:t>Clinically</a:t>
                      </a:r>
                      <a:r>
                        <a:rPr lang="en-US" sz="1800" b="0" i="0" baseline="0" dirty="0" smtClean="0"/>
                        <a:t> Confirmed</a:t>
                      </a:r>
                      <a:endParaRPr lang="en-US" sz="1800" b="0" i="0" dirty="0" smtClean="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 performance will </a:t>
                      </a:r>
                      <a:r>
                        <a:rPr lang="en-US" sz="1800" u="sng" dirty="0" smtClean="0"/>
                        <a:t>typically</a:t>
                      </a:r>
                      <a:r>
                        <a:rPr lang="en-US" sz="1800" baseline="0" dirty="0" smtClean="0"/>
                        <a:t> </a:t>
                      </a:r>
                      <a:r>
                        <a:rPr lang="en-US" sz="1800" dirty="0" smtClean="0"/>
                        <a:t>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Profile Claims achieved in clinical use at multiple sites</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8706" name="TextBox 5"/>
          <p:cNvSpPr txBox="1">
            <a:spLocks noChangeArrowheads="1"/>
          </p:cNvSpPr>
          <p:nvPr/>
        </p:nvSpPr>
        <p:spPr bwMode="auto">
          <a:xfrm>
            <a:off x="304800" y="990600"/>
            <a:ext cx="7239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 typeface="Wingdings" panose="05000000000000000000" pitchFamily="2" charset="2"/>
              <a:buChar char="Ø"/>
            </a:pPr>
            <a:r>
              <a:rPr lang="en-US" altLang="en-US" sz="2000">
                <a:latin typeface="Arial" panose="020B0604020202020204" pitchFamily="34" charset="0"/>
              </a:rPr>
              <a:t>Progressive levels of stability and confidence</a:t>
            </a:r>
          </a:p>
        </p:txBody>
      </p:sp>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5"/>
          <p:cNvSpPr>
            <a:spLocks noGrp="1"/>
          </p:cNvSpPr>
          <p:nvPr>
            <p:ph type="title"/>
          </p:nvPr>
        </p:nvSpPr>
        <p:spPr>
          <a:xfrm>
            <a:off x="152400" y="274638"/>
            <a:ext cx="8991600" cy="792162"/>
          </a:xfrm>
        </p:spPr>
        <p:txBody>
          <a:bodyPr/>
          <a:lstStyle/>
          <a:p>
            <a:r>
              <a:rPr lang="en-US" altLang="en-US" smtClean="0"/>
              <a:t>Goal Stage 3: Technically Confirmed</a:t>
            </a:r>
          </a:p>
        </p:txBody>
      </p:sp>
      <p:sp>
        <p:nvSpPr>
          <p:cNvPr id="23555" name="Content Placeholder 6"/>
          <p:cNvSpPr>
            <a:spLocks noGrp="1"/>
          </p:cNvSpPr>
          <p:nvPr>
            <p:ph idx="1"/>
          </p:nvPr>
        </p:nvSpPr>
        <p:spPr>
          <a:xfrm>
            <a:off x="381000" y="1066800"/>
            <a:ext cx="8534400" cy="5059363"/>
          </a:xfrm>
        </p:spPr>
        <p:txBody>
          <a:bodyPr/>
          <a:lstStyle/>
          <a:p>
            <a:pPr>
              <a:defRPr/>
            </a:pPr>
            <a:r>
              <a:rPr lang="en-US" altLang="en-US" dirty="0" smtClean="0"/>
              <a:t>Planning/performing feasibility tests:</a:t>
            </a:r>
          </a:p>
          <a:p>
            <a:pPr lvl="1">
              <a:defRPr/>
            </a:pPr>
            <a:r>
              <a:rPr lang="en-US" altLang="en-US" dirty="0" smtClean="0"/>
              <a:t>CT Tumor Volume Change – Advanced Disease</a:t>
            </a:r>
          </a:p>
          <a:p>
            <a:pPr lvl="1">
              <a:defRPr/>
            </a:pPr>
            <a:r>
              <a:rPr lang="en-US" altLang="en-US" dirty="0" smtClean="0"/>
              <a:t>DCE-MRI for 1.5T</a:t>
            </a:r>
          </a:p>
          <a:p>
            <a:pPr lvl="1">
              <a:defRPr/>
            </a:pPr>
            <a:endParaRPr lang="en-US" altLang="en-US" dirty="0" smtClean="0"/>
          </a:p>
          <a:p>
            <a:pPr>
              <a:defRPr/>
            </a:pPr>
            <a:r>
              <a:rPr lang="en-US" altLang="en-US" i="1" dirty="0" smtClean="0">
                <a:solidFill>
                  <a:srgbClr val="00B050"/>
                </a:solidFill>
              </a:rPr>
              <a:t>Identify potential Japanese test sites</a:t>
            </a:r>
          </a:p>
          <a:p>
            <a:pPr>
              <a:defRPr/>
            </a:pPr>
            <a:r>
              <a:rPr lang="en-US" altLang="en-US" i="1" dirty="0" smtClean="0">
                <a:solidFill>
                  <a:srgbClr val="00B050"/>
                </a:solidFill>
              </a:rPr>
              <a:t>Advise about Japanese variation &amp; commonality</a:t>
            </a:r>
          </a:p>
          <a:p>
            <a:pPr>
              <a:defRPr/>
            </a:pPr>
            <a:r>
              <a:rPr lang="en-US" altLang="en-US" i="1" dirty="0" smtClean="0">
                <a:solidFill>
                  <a:srgbClr val="00B050"/>
                </a:solidFill>
              </a:rPr>
              <a:t>Evaluate profile requirements and assessment procedures</a:t>
            </a:r>
          </a:p>
          <a:p>
            <a:pPr marL="0" indent="0">
              <a:buFont typeface="Arial" panose="020B0604020202020204" pitchFamily="34" charset="0"/>
              <a:buNone/>
              <a:defRPr/>
            </a:pPr>
            <a:endParaRPr lang="en-US" altLang="en-US" dirty="0" smtClean="0"/>
          </a:p>
        </p:txBody>
      </p:sp>
      <p:sp>
        <p:nvSpPr>
          <p:cNvPr id="307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6793E287-5B5A-4BC2-9B6F-070A2917CD8A}" type="slidenum">
              <a:rPr lang="de-DE" altLang="en-US" sz="1200" smtClean="0">
                <a:solidFill>
                  <a:srgbClr val="8E8D8C"/>
                </a:solidFill>
              </a:rPr>
              <a:pPr>
                <a:spcBef>
                  <a:spcPct val="0"/>
                </a:spcBef>
                <a:buFontTx/>
                <a:buNone/>
              </a:pPr>
              <a:t>12</a:t>
            </a:fld>
            <a:endParaRPr lang="de-DE" altLang="en-US" sz="1200" smtClean="0">
              <a:solidFill>
                <a:srgbClr val="8E8D8C"/>
              </a:solidFill>
            </a:endParaRPr>
          </a:p>
        </p:txBody>
      </p:sp>
      <p:sp>
        <p:nvSpPr>
          <p:cNvPr id="5" name="Footer Placeholder 4"/>
          <p:cNvSpPr>
            <a:spLocks noGrp="1"/>
          </p:cNvSpPr>
          <p:nvPr>
            <p:ph type="ftr" sz="quarter" idx="11"/>
          </p:nvPr>
        </p:nvSpPr>
        <p:spPr/>
        <p:txBody>
          <a:bodyPr/>
          <a:lstStyle/>
          <a:p>
            <a:pPr>
              <a:defRPr/>
            </a:pPr>
            <a:r>
              <a:rPr lang="en-US"/>
              <a:t>Japan Radiological Society – JRS 2016</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4" end="4"/>
                                            </p:txEl>
                                          </p:spTgt>
                                        </p:tgtEl>
                                        <p:attrNameLst>
                                          <p:attrName>style.visibility</p:attrName>
                                        </p:attrNameLst>
                                      </p:cBhvr>
                                      <p:to>
                                        <p:strVal val="visible"/>
                                      </p:to>
                                    </p:set>
                                    <p:animEffect transition="in" filter="fade">
                                      <p:cBhvr>
                                        <p:cTn id="7" dur="500"/>
                                        <p:tgtEl>
                                          <p:spTgt spid="23555">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5">
                                            <p:txEl>
                                              <p:pRg st="5" end="5"/>
                                            </p:txEl>
                                          </p:spTgt>
                                        </p:tgtEl>
                                        <p:attrNameLst>
                                          <p:attrName>style.visibility</p:attrName>
                                        </p:attrNameLst>
                                      </p:cBhvr>
                                      <p:to>
                                        <p:strVal val="visible"/>
                                      </p:to>
                                    </p:set>
                                    <p:animEffect transition="in" filter="fade">
                                      <p:cBhvr>
                                        <p:cTn id="10" dur="500"/>
                                        <p:tgtEl>
                                          <p:spTgt spid="23555">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555">
                                            <p:txEl>
                                              <p:pRg st="6" end="6"/>
                                            </p:txEl>
                                          </p:spTgt>
                                        </p:tgtEl>
                                        <p:attrNameLst>
                                          <p:attrName>style.visibility</p:attrName>
                                        </p:attrNameLst>
                                      </p:cBhvr>
                                      <p:to>
                                        <p:strVal val="visible"/>
                                      </p:to>
                                    </p:set>
                                    <p:animEffect transition="in" filter="fade">
                                      <p:cBhvr>
                                        <p:cTn id="13" dur="5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1000" y="228600"/>
            <a:ext cx="8534400" cy="792163"/>
          </a:xfrm>
        </p:spPr>
        <p:txBody>
          <a:bodyPr/>
          <a:lstStyle/>
          <a:p>
            <a:r>
              <a:rPr lang="en-US" altLang="en-US" sz="4400" smtClean="0"/>
              <a:t>QIBA Profile Stages</a:t>
            </a:r>
          </a:p>
        </p:txBody>
      </p:sp>
      <p:sp>
        <p:nvSpPr>
          <p:cNvPr id="3277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5FAD9DE-5ECF-4D03-96D8-6FF4AA17A523}" type="slidenum">
              <a:rPr lang="de-DE" altLang="en-US" sz="1200" smtClean="0">
                <a:solidFill>
                  <a:srgbClr val="8E8D8C"/>
                </a:solidFill>
              </a:rPr>
              <a:pPr>
                <a:spcBef>
                  <a:spcPct val="0"/>
                </a:spcBef>
                <a:buFontTx/>
                <a:buNone/>
              </a:pPr>
              <a:t>13</a:t>
            </a:fld>
            <a:endParaRPr lang="de-DE" altLang="en-US" sz="1200" smtClean="0">
              <a:solidFill>
                <a:srgbClr val="8E8D8C"/>
              </a:solidFill>
            </a:endParaRPr>
          </a:p>
        </p:txBody>
      </p:sp>
      <p:graphicFrame>
        <p:nvGraphicFramePr>
          <p:cNvPr id="6" name="Table 5"/>
          <p:cNvGraphicFramePr>
            <a:graphicFrameLocks noGrp="1"/>
          </p:cNvGraphicFramePr>
          <p:nvPr/>
        </p:nvGraphicFramePr>
        <p:xfrm>
          <a:off x="152400" y="1466850"/>
          <a:ext cx="8839200" cy="4803775"/>
        </p:xfrm>
        <a:graphic>
          <a:graphicData uri="http://schemas.openxmlformats.org/drawingml/2006/table">
            <a:tbl>
              <a:tblPr firstRow="1" bandRow="1">
                <a:tableStyleId>{5A111915-BE36-4E01-A7E5-04B1672EAD32}</a:tableStyleId>
              </a:tblPr>
              <a:tblGrid>
                <a:gridCol w="1526771"/>
                <a:gridCol w="3455324"/>
                <a:gridCol w="3857106"/>
              </a:tblGrid>
              <a:tr h="396188">
                <a:tc>
                  <a:txBody>
                    <a:bodyPr/>
                    <a:lstStyle/>
                    <a:p>
                      <a:pPr algn="l"/>
                      <a:r>
                        <a:rPr lang="en-US" sz="2000" dirty="0" smtClean="0"/>
                        <a:t>Stage Name</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Meaning</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Criteria</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32374">
                <a:tc>
                  <a:txBody>
                    <a:bodyPr/>
                    <a:lstStyle/>
                    <a:p>
                      <a:r>
                        <a:rPr lang="en-US" sz="1800" b="0" i="0" dirty="0" smtClean="0"/>
                        <a:t>Draft</a:t>
                      </a:r>
                      <a:r>
                        <a:rPr lang="en-US" sz="1800" b="0" i="0" baseline="0" dirty="0" smtClean="0"/>
                        <a:t> for </a:t>
                      </a:r>
                      <a:r>
                        <a:rPr lang="en-US" sz="1800" b="0" i="0" dirty="0" smtClean="0"/>
                        <a:t>Public Comment</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Key factors affecting claim are described and procedures address each/most of the</a:t>
                      </a:r>
                      <a:r>
                        <a:rPr lang="en-US" sz="1800" baseline="0" dirty="0" smtClean="0"/>
                        <a:t> </a:t>
                      </a:r>
                      <a:r>
                        <a:rPr lang="en-US" sz="1800" dirty="0" smtClean="0"/>
                        <a:t>factors.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Open issues clearly listed</a:t>
                      </a:r>
                    </a:p>
                    <a:p>
                      <a:pPr marL="285750" indent="-285750">
                        <a:buFont typeface="Arial" pitchFamily="34" charset="0"/>
                        <a:buChar char="•"/>
                      </a:pPr>
                      <a:r>
                        <a:rPr lang="en-US" sz="1800" dirty="0" smtClean="0"/>
                        <a:t>Some </a:t>
                      </a:r>
                      <a:r>
                        <a:rPr lang="en-US" sz="1800" baseline="0" dirty="0" smtClean="0"/>
                        <a:t>groundwork may be ongoing</a:t>
                      </a:r>
                    </a:p>
                    <a:p>
                      <a:pPr marL="285750" indent="-285750">
                        <a:buFont typeface="Arial" pitchFamily="34" charset="0"/>
                        <a:buChar char="•"/>
                      </a:pPr>
                      <a:r>
                        <a:rPr lang="en-US" sz="1800" baseline="0" dirty="0" smtClean="0"/>
                        <a:t>Actor requirements clear &amp; justified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0" i="0" dirty="0" smtClean="0"/>
                        <a:t>Publically</a:t>
                      </a:r>
                      <a:r>
                        <a:rPr lang="en-US" sz="1800" b="0" i="0" baseline="0" dirty="0" smtClean="0"/>
                        <a:t> Reviewed</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Consensus</a:t>
                      </a:r>
                      <a:r>
                        <a:rPr lang="en-US" sz="1800" baseline="0" dirty="0" smtClean="0"/>
                        <a:t> reached and </a:t>
                      </a:r>
                      <a:r>
                        <a:rPr lang="en-US" sz="1800" dirty="0" smtClean="0"/>
                        <a:t>ready for trial implementation.</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Text reasonably stable</a:t>
                      </a:r>
                    </a:p>
                    <a:p>
                      <a:pPr marL="285750" indent="-285750">
                        <a:buFont typeface="Arial" pitchFamily="34" charset="0"/>
                        <a:buChar char="•"/>
                      </a:pPr>
                      <a:r>
                        <a:rPr lang="en-US" sz="1800" dirty="0" smtClean="0"/>
                        <a:t>Public Comments addressed</a:t>
                      </a:r>
                    </a:p>
                    <a:p>
                      <a:pPr marL="285750" indent="-285750">
                        <a:buFont typeface="Arial" pitchFamily="34" charset="0"/>
                        <a:buChar char="•"/>
                      </a:pPr>
                      <a:r>
                        <a:rPr lang="en-US" sz="1800" dirty="0" smtClean="0"/>
                        <a:t>Open issues mostly resolved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0" i="0" dirty="0" smtClean="0"/>
                        <a:t>Technically Confirmed</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Profile is practical to understand and implement.</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Text stable</a:t>
                      </a:r>
                    </a:p>
                    <a:p>
                      <a:pPr marL="285750" indent="-285750">
                        <a:buFont typeface="Arial" pitchFamily="34" charset="0"/>
                        <a:buChar char="•"/>
                      </a:pPr>
                      <a:r>
                        <a:rPr lang="en-US" sz="1800" dirty="0" smtClean="0"/>
                        <a:t>Open issues</a:t>
                      </a:r>
                      <a:r>
                        <a:rPr lang="en-US" sz="1800" baseline="0" dirty="0" smtClean="0"/>
                        <a:t> resolved</a:t>
                      </a:r>
                      <a:endParaRPr lang="en-US" sz="1800" dirty="0" smtClean="0"/>
                    </a:p>
                    <a:p>
                      <a:pPr marL="285750" indent="-285750">
                        <a:buFont typeface="Arial" pitchFamily="34" charset="0"/>
                        <a:buChar char="•"/>
                      </a:pPr>
                      <a:r>
                        <a:rPr lang="en-US" sz="1800" dirty="0" smtClean="0"/>
                        <a:t>Procedures implemented at test site </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0923">
                <a:tc>
                  <a:txBody>
                    <a:bodyPr/>
                    <a:lstStyle/>
                    <a:p>
                      <a:r>
                        <a:rPr lang="en-US" sz="1800" b="1" i="0" dirty="0" smtClean="0"/>
                        <a:t>Claim Confirmed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1800" b="1" dirty="0" smtClean="0"/>
                        <a:t>Claimed</a:t>
                      </a:r>
                      <a:r>
                        <a:rPr lang="en-US" sz="1800" b="1" baseline="0" dirty="0" smtClean="0"/>
                        <a:t> performance </a:t>
                      </a:r>
                      <a:r>
                        <a:rPr lang="en-US" sz="1800" b="1" u="sng" baseline="0" dirty="0" smtClean="0"/>
                        <a:t>can</a:t>
                      </a:r>
                      <a:r>
                        <a:rPr lang="en-US" sz="1800" b="1" baseline="0" dirty="0" smtClean="0"/>
                        <a:t> be achieved.</a:t>
                      </a:r>
                      <a:endParaRPr lang="en-US" sz="1800" b="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85750" indent="-285750">
                        <a:buFont typeface="Arial" pitchFamily="34" charset="0"/>
                        <a:buChar char="•"/>
                      </a:pPr>
                      <a:r>
                        <a:rPr lang="en-US" sz="1800" b="1" dirty="0" smtClean="0"/>
                        <a:t>Performance</a:t>
                      </a:r>
                      <a:r>
                        <a:rPr lang="en-US" sz="1800" b="1" baseline="0" dirty="0" smtClean="0"/>
                        <a:t> measured at test site</a:t>
                      </a:r>
                    </a:p>
                    <a:p>
                      <a:pPr marL="285750" indent="-285750">
                        <a:buFont typeface="Arial" pitchFamily="34" charset="0"/>
                        <a:buChar char="•"/>
                      </a:pPr>
                      <a:r>
                        <a:rPr lang="en-US" sz="1800" b="1" dirty="0" smtClean="0"/>
                        <a:t>Profile Claims achieved</a:t>
                      </a:r>
                      <a:endParaRPr lang="en-US" sz="1800" b="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71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dirty="0" smtClean="0"/>
                        <a:t>Clinically</a:t>
                      </a:r>
                      <a:r>
                        <a:rPr lang="en-US" sz="1800" b="0" i="0" baseline="0" dirty="0" smtClean="0"/>
                        <a:t> Confirmed</a:t>
                      </a:r>
                      <a:endParaRPr lang="en-US" sz="1800" b="0" i="0" dirty="0" smtClean="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 performance will </a:t>
                      </a:r>
                      <a:r>
                        <a:rPr lang="en-US" sz="1800" u="sng" dirty="0" smtClean="0"/>
                        <a:t>typically</a:t>
                      </a:r>
                      <a:r>
                        <a:rPr lang="en-US" sz="1800" baseline="0" dirty="0" smtClean="0"/>
                        <a:t> </a:t>
                      </a:r>
                      <a:r>
                        <a:rPr lang="en-US" sz="1800" dirty="0" smtClean="0"/>
                        <a:t>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Profile Claims achieved in clinical use at multiple sites</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2802" name="TextBox 5"/>
          <p:cNvSpPr txBox="1">
            <a:spLocks noChangeArrowheads="1"/>
          </p:cNvSpPr>
          <p:nvPr/>
        </p:nvSpPr>
        <p:spPr bwMode="auto">
          <a:xfrm>
            <a:off x="304800" y="990600"/>
            <a:ext cx="7239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 typeface="Wingdings" panose="05000000000000000000" pitchFamily="2" charset="2"/>
              <a:buChar char="Ø"/>
            </a:pPr>
            <a:r>
              <a:rPr lang="en-US" altLang="en-US" sz="2000">
                <a:latin typeface="Arial" panose="020B0604020202020204" pitchFamily="34" charset="0"/>
              </a:rPr>
              <a:t>Progressive levels of stability and confidence</a:t>
            </a:r>
          </a:p>
        </p:txBody>
      </p:sp>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5"/>
          <p:cNvSpPr>
            <a:spLocks noGrp="1"/>
          </p:cNvSpPr>
          <p:nvPr>
            <p:ph type="title"/>
          </p:nvPr>
        </p:nvSpPr>
        <p:spPr>
          <a:xfrm>
            <a:off x="152400" y="274638"/>
            <a:ext cx="8991600" cy="792162"/>
          </a:xfrm>
        </p:spPr>
        <p:txBody>
          <a:bodyPr/>
          <a:lstStyle/>
          <a:p>
            <a:r>
              <a:rPr lang="en-US" altLang="en-US" smtClean="0"/>
              <a:t>Goal Stage 4: Claim Confirmed</a:t>
            </a:r>
          </a:p>
        </p:txBody>
      </p:sp>
      <p:sp>
        <p:nvSpPr>
          <p:cNvPr id="23555" name="Content Placeholder 6"/>
          <p:cNvSpPr>
            <a:spLocks noGrp="1"/>
          </p:cNvSpPr>
          <p:nvPr>
            <p:ph idx="1"/>
          </p:nvPr>
        </p:nvSpPr>
        <p:spPr>
          <a:xfrm>
            <a:off x="381000" y="1066800"/>
            <a:ext cx="8534400" cy="5059363"/>
          </a:xfrm>
        </p:spPr>
        <p:txBody>
          <a:bodyPr/>
          <a:lstStyle/>
          <a:p>
            <a:pPr>
              <a:defRPr/>
            </a:pPr>
            <a:r>
              <a:rPr lang="en-US" altLang="en-US" dirty="0" smtClean="0"/>
              <a:t>Planning/performing field trials:</a:t>
            </a:r>
          </a:p>
          <a:p>
            <a:pPr lvl="1">
              <a:defRPr/>
            </a:pPr>
            <a:r>
              <a:rPr lang="en-US" altLang="en-US" dirty="0" smtClean="0"/>
              <a:t>FDG-PET/CT Cancer Therapy Response</a:t>
            </a:r>
          </a:p>
          <a:p>
            <a:pPr lvl="1">
              <a:defRPr/>
            </a:pPr>
            <a:endParaRPr lang="en-US" altLang="en-US" dirty="0" smtClean="0"/>
          </a:p>
          <a:p>
            <a:pPr>
              <a:defRPr/>
            </a:pPr>
            <a:r>
              <a:rPr lang="en-US" altLang="en-US" i="1" dirty="0" smtClean="0">
                <a:solidFill>
                  <a:srgbClr val="00B050"/>
                </a:solidFill>
              </a:rPr>
              <a:t>Identify potential Japanese test sites</a:t>
            </a:r>
          </a:p>
          <a:p>
            <a:pPr>
              <a:defRPr/>
            </a:pPr>
            <a:r>
              <a:rPr lang="en-US" altLang="en-US" i="1" dirty="0" smtClean="0">
                <a:solidFill>
                  <a:srgbClr val="00B050"/>
                </a:solidFill>
              </a:rPr>
              <a:t>Lead field trials</a:t>
            </a:r>
          </a:p>
          <a:p>
            <a:pPr>
              <a:defRPr/>
            </a:pPr>
            <a:r>
              <a:rPr lang="en-US" altLang="en-US" i="1" dirty="0" smtClean="0">
                <a:solidFill>
                  <a:srgbClr val="00B050"/>
                </a:solidFill>
              </a:rPr>
              <a:t>Identify relevant Pharmaceutical Clinical Trials that need a biomarker procedure </a:t>
            </a:r>
          </a:p>
          <a:p>
            <a:pPr marL="0" indent="0">
              <a:buFont typeface="Arial" panose="020B0604020202020204" pitchFamily="34" charset="0"/>
              <a:buNone/>
              <a:defRPr/>
            </a:pPr>
            <a:endParaRPr lang="en-US" altLang="en-US" dirty="0" smtClean="0"/>
          </a:p>
        </p:txBody>
      </p:sp>
      <p:sp>
        <p:nvSpPr>
          <p:cNvPr id="3482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FBE3D4B-0F02-41A2-880F-107067C158B4}" type="slidenum">
              <a:rPr lang="de-DE" altLang="en-US" sz="1200" smtClean="0">
                <a:solidFill>
                  <a:srgbClr val="8E8D8C"/>
                </a:solidFill>
              </a:rPr>
              <a:pPr>
                <a:spcBef>
                  <a:spcPct val="0"/>
                </a:spcBef>
                <a:buFontTx/>
                <a:buNone/>
              </a:pPr>
              <a:t>14</a:t>
            </a:fld>
            <a:endParaRPr lang="de-DE" altLang="en-US" sz="1200" smtClean="0">
              <a:solidFill>
                <a:srgbClr val="8E8D8C"/>
              </a:solidFill>
            </a:endParaRPr>
          </a:p>
        </p:txBody>
      </p:sp>
      <p:sp>
        <p:nvSpPr>
          <p:cNvPr id="5" name="Footer Placeholder 4"/>
          <p:cNvSpPr>
            <a:spLocks noGrp="1"/>
          </p:cNvSpPr>
          <p:nvPr>
            <p:ph type="ftr" sz="quarter" idx="11"/>
          </p:nvPr>
        </p:nvSpPr>
        <p:spPr/>
        <p:txBody>
          <a:bodyPr/>
          <a:lstStyle/>
          <a:p>
            <a:pPr>
              <a:defRPr/>
            </a:pPr>
            <a:r>
              <a:rPr lang="en-US"/>
              <a:t>Japan Radiological Society – JRS 2016</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81000" y="228600"/>
            <a:ext cx="8534400" cy="792163"/>
          </a:xfrm>
        </p:spPr>
        <p:txBody>
          <a:bodyPr/>
          <a:lstStyle/>
          <a:p>
            <a:r>
              <a:rPr lang="en-US" altLang="en-US" sz="4400" smtClean="0"/>
              <a:t>QIBA Profile Stages</a:t>
            </a:r>
          </a:p>
        </p:txBody>
      </p:sp>
      <p:sp>
        <p:nvSpPr>
          <p:cNvPr id="3686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95F37B9-D938-4116-81FF-47A855E1EA93}" type="slidenum">
              <a:rPr lang="de-DE" altLang="en-US" sz="1200" smtClean="0">
                <a:solidFill>
                  <a:srgbClr val="8E8D8C"/>
                </a:solidFill>
              </a:rPr>
              <a:pPr>
                <a:spcBef>
                  <a:spcPct val="0"/>
                </a:spcBef>
                <a:buFontTx/>
                <a:buNone/>
              </a:pPr>
              <a:t>15</a:t>
            </a:fld>
            <a:endParaRPr lang="de-DE" altLang="en-US" sz="1200" smtClean="0">
              <a:solidFill>
                <a:srgbClr val="8E8D8C"/>
              </a:solidFill>
            </a:endParaRPr>
          </a:p>
        </p:txBody>
      </p:sp>
      <p:graphicFrame>
        <p:nvGraphicFramePr>
          <p:cNvPr id="6" name="Table 5"/>
          <p:cNvGraphicFramePr>
            <a:graphicFrameLocks noGrp="1"/>
          </p:cNvGraphicFramePr>
          <p:nvPr/>
        </p:nvGraphicFramePr>
        <p:xfrm>
          <a:off x="152400" y="1466850"/>
          <a:ext cx="8839200" cy="4803775"/>
        </p:xfrm>
        <a:graphic>
          <a:graphicData uri="http://schemas.openxmlformats.org/drawingml/2006/table">
            <a:tbl>
              <a:tblPr firstRow="1" bandRow="1">
                <a:tableStyleId>{5A111915-BE36-4E01-A7E5-04B1672EAD32}</a:tableStyleId>
              </a:tblPr>
              <a:tblGrid>
                <a:gridCol w="1526771"/>
                <a:gridCol w="3455324"/>
                <a:gridCol w="3857106"/>
              </a:tblGrid>
              <a:tr h="396188">
                <a:tc>
                  <a:txBody>
                    <a:bodyPr/>
                    <a:lstStyle/>
                    <a:p>
                      <a:pPr algn="l"/>
                      <a:r>
                        <a:rPr lang="en-US" sz="2000" dirty="0" smtClean="0"/>
                        <a:t>Stage Name</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Meaning</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Criteria</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32374">
                <a:tc>
                  <a:txBody>
                    <a:bodyPr/>
                    <a:lstStyle/>
                    <a:p>
                      <a:r>
                        <a:rPr lang="en-US" sz="1800" b="0" i="1" dirty="0" smtClean="0"/>
                        <a:t>Draft</a:t>
                      </a:r>
                      <a:r>
                        <a:rPr lang="en-US" sz="1800" b="0" i="1" baseline="0" dirty="0" smtClean="0"/>
                        <a:t> for </a:t>
                      </a:r>
                      <a:r>
                        <a:rPr lang="en-US" sz="1800" b="0" i="1" dirty="0" smtClean="0"/>
                        <a:t>Public Comment</a:t>
                      </a:r>
                      <a:endParaRPr lang="en-US" sz="1800" b="0" i="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Key factors affecting claim are described and procedures address each/most of the</a:t>
                      </a:r>
                      <a:r>
                        <a:rPr lang="en-US" sz="1800" baseline="0" dirty="0" smtClean="0"/>
                        <a:t> </a:t>
                      </a:r>
                      <a:r>
                        <a:rPr lang="en-US" sz="1800" dirty="0" smtClean="0"/>
                        <a:t>factors.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Open issues clearly listed</a:t>
                      </a:r>
                    </a:p>
                    <a:p>
                      <a:pPr marL="285750" indent="-285750">
                        <a:buFont typeface="Arial" pitchFamily="34" charset="0"/>
                        <a:buChar char="•"/>
                      </a:pPr>
                      <a:r>
                        <a:rPr lang="en-US" sz="1800" dirty="0" smtClean="0"/>
                        <a:t>Some </a:t>
                      </a:r>
                      <a:r>
                        <a:rPr lang="en-US" sz="1800" baseline="0" dirty="0" smtClean="0"/>
                        <a:t>groundwork may be ongoing</a:t>
                      </a:r>
                    </a:p>
                    <a:p>
                      <a:pPr marL="285750" indent="-285750">
                        <a:buFont typeface="Arial" pitchFamily="34" charset="0"/>
                        <a:buChar char="•"/>
                      </a:pPr>
                      <a:r>
                        <a:rPr lang="en-US" sz="1800" baseline="0" dirty="0" smtClean="0"/>
                        <a:t>Actor requirements clear &amp; justified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0" i="1" dirty="0" smtClean="0"/>
                        <a:t>Publically</a:t>
                      </a:r>
                      <a:r>
                        <a:rPr lang="en-US" sz="1800" b="0" i="1" baseline="0" dirty="0" smtClean="0"/>
                        <a:t> Reviewed</a:t>
                      </a:r>
                      <a:endParaRPr lang="en-US" sz="1800" b="0" i="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Consensus</a:t>
                      </a:r>
                      <a:r>
                        <a:rPr lang="en-US" sz="1800" baseline="0" dirty="0" smtClean="0"/>
                        <a:t> reached and </a:t>
                      </a:r>
                      <a:r>
                        <a:rPr lang="en-US" sz="1800" dirty="0" smtClean="0"/>
                        <a:t>ready for trial implementation.</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Text reasonably stable</a:t>
                      </a:r>
                    </a:p>
                    <a:p>
                      <a:pPr marL="285750" indent="-285750">
                        <a:buFont typeface="Arial" pitchFamily="34" charset="0"/>
                        <a:buChar char="•"/>
                      </a:pPr>
                      <a:r>
                        <a:rPr lang="en-US" sz="1800" dirty="0" smtClean="0"/>
                        <a:t>Public Comments addressed</a:t>
                      </a:r>
                    </a:p>
                    <a:p>
                      <a:pPr marL="285750" indent="-285750">
                        <a:buFont typeface="Arial" pitchFamily="34" charset="0"/>
                        <a:buChar char="•"/>
                      </a:pPr>
                      <a:r>
                        <a:rPr lang="en-US" sz="1800" dirty="0" smtClean="0"/>
                        <a:t>Open issues mostly resolved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0" i="1" dirty="0" smtClean="0"/>
                        <a:t>Technically Confirmed</a:t>
                      </a:r>
                      <a:endParaRPr lang="en-US" sz="1800" b="0" i="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Profile is practical to understand and implement.</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Text stable</a:t>
                      </a:r>
                    </a:p>
                    <a:p>
                      <a:pPr marL="285750" indent="-285750">
                        <a:buFont typeface="Arial" pitchFamily="34" charset="0"/>
                        <a:buChar char="•"/>
                      </a:pPr>
                      <a:r>
                        <a:rPr lang="en-US" sz="1800" dirty="0" smtClean="0"/>
                        <a:t>Open issues</a:t>
                      </a:r>
                      <a:r>
                        <a:rPr lang="en-US" sz="1800" baseline="0" dirty="0" smtClean="0"/>
                        <a:t> resolved</a:t>
                      </a:r>
                      <a:endParaRPr lang="en-US" sz="1800" dirty="0" smtClean="0"/>
                    </a:p>
                    <a:p>
                      <a:pPr marL="285750" indent="-285750">
                        <a:buFont typeface="Arial" pitchFamily="34" charset="0"/>
                        <a:buChar char="•"/>
                      </a:pPr>
                      <a:r>
                        <a:rPr lang="en-US" sz="1800" dirty="0" smtClean="0"/>
                        <a:t>Procedures implemented at test site </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0923">
                <a:tc>
                  <a:txBody>
                    <a:bodyPr/>
                    <a:lstStyle/>
                    <a:p>
                      <a:r>
                        <a:rPr lang="en-US" sz="1800" b="0" i="1" dirty="0" smtClean="0"/>
                        <a:t>Claim Confirmed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a:t>
                      </a:r>
                      <a:r>
                        <a:rPr lang="en-US" sz="1800" baseline="0" dirty="0" smtClean="0"/>
                        <a:t> performance </a:t>
                      </a:r>
                      <a:r>
                        <a:rPr lang="en-US" sz="1800" u="sng" baseline="0" dirty="0" smtClean="0"/>
                        <a:t>can</a:t>
                      </a:r>
                      <a:r>
                        <a:rPr lang="en-US" sz="1800" baseline="0" dirty="0" smtClean="0"/>
                        <a:t> 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Performance</a:t>
                      </a:r>
                      <a:r>
                        <a:rPr lang="en-US" sz="1800" baseline="0" dirty="0" smtClean="0"/>
                        <a:t> measured at test site</a:t>
                      </a:r>
                    </a:p>
                    <a:p>
                      <a:pPr marL="285750" indent="-285750">
                        <a:buFont typeface="Arial" pitchFamily="34" charset="0"/>
                        <a:buChar char="•"/>
                      </a:pPr>
                      <a:r>
                        <a:rPr lang="en-US" sz="1800" dirty="0" smtClean="0"/>
                        <a:t>Profile Claims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t>Clinically</a:t>
                      </a:r>
                      <a:r>
                        <a:rPr lang="en-US" sz="1800" b="1" i="1" baseline="0" dirty="0" smtClean="0"/>
                        <a:t> Confirmed</a:t>
                      </a:r>
                      <a:endParaRPr lang="en-US" sz="1800" b="1" i="1" dirty="0" smtClean="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1800" b="1" dirty="0" smtClean="0"/>
                        <a:t>Claimed performance will </a:t>
                      </a:r>
                      <a:r>
                        <a:rPr lang="en-US" sz="1800" b="1" u="sng" dirty="0" smtClean="0"/>
                        <a:t>typically</a:t>
                      </a:r>
                      <a:r>
                        <a:rPr lang="en-US" sz="1800" b="1" baseline="0" dirty="0" smtClean="0"/>
                        <a:t> </a:t>
                      </a:r>
                      <a:r>
                        <a:rPr lang="en-US" sz="1800" b="1" dirty="0" smtClean="0"/>
                        <a:t>be achieved.</a:t>
                      </a:r>
                      <a:endParaRPr lang="en-US" sz="1800" b="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85750" indent="-285750">
                        <a:buFont typeface="Arial" pitchFamily="34" charset="0"/>
                        <a:buChar char="•"/>
                      </a:pPr>
                      <a:r>
                        <a:rPr lang="en-US" sz="1800" b="1" dirty="0" smtClean="0"/>
                        <a:t>Profile Claims achieved in clinical use at multiple sites</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sp>
        <p:nvSpPr>
          <p:cNvPr id="36898" name="TextBox 5"/>
          <p:cNvSpPr txBox="1">
            <a:spLocks noChangeArrowheads="1"/>
          </p:cNvSpPr>
          <p:nvPr/>
        </p:nvSpPr>
        <p:spPr bwMode="auto">
          <a:xfrm>
            <a:off x="304800" y="990600"/>
            <a:ext cx="7239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 typeface="Wingdings" panose="05000000000000000000" pitchFamily="2" charset="2"/>
              <a:buChar char="Ø"/>
            </a:pPr>
            <a:r>
              <a:rPr lang="en-US" altLang="en-US" sz="2000">
                <a:latin typeface="Arial" panose="020B0604020202020204" pitchFamily="34" charset="0"/>
              </a:rPr>
              <a:t>Progressive levels of stability and confidence</a:t>
            </a:r>
          </a:p>
        </p:txBody>
      </p:sp>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Stage 0: Survey &amp; Selection</a:t>
            </a:r>
          </a:p>
        </p:txBody>
      </p:sp>
      <p:sp>
        <p:nvSpPr>
          <p:cNvPr id="38915" name="Content Placeholder 5"/>
          <p:cNvSpPr>
            <a:spLocks noGrp="1"/>
          </p:cNvSpPr>
          <p:nvPr>
            <p:ph idx="1"/>
          </p:nvPr>
        </p:nvSpPr>
        <p:spPr>
          <a:xfrm>
            <a:off x="152400" y="1265238"/>
            <a:ext cx="8839200" cy="5059362"/>
          </a:xfrm>
        </p:spPr>
        <p:txBody>
          <a:bodyPr/>
          <a:lstStyle/>
          <a:p>
            <a:r>
              <a:rPr lang="en-US" altLang="en-US" sz="2600" smtClean="0"/>
              <a:t>Our biggest challenge has been controlling our enthusiasm</a:t>
            </a:r>
          </a:p>
          <a:p>
            <a:r>
              <a:rPr lang="en-US" altLang="en-US" sz="2600" smtClean="0"/>
              <a:t>The Profile pipeline has limits:</a:t>
            </a:r>
          </a:p>
          <a:p>
            <a:pPr lvl="1"/>
            <a:r>
              <a:rPr lang="en-US" altLang="en-US" sz="2200" smtClean="0"/>
              <a:t>QIBA has limited resources to analyze, do groundwork, write, review</a:t>
            </a:r>
          </a:p>
          <a:p>
            <a:pPr lvl="1"/>
            <a:r>
              <a:rPr lang="en-US" altLang="en-US" sz="2200" smtClean="0"/>
              <a:t>Radiologists and clinicians cannot assess many new biomarkers every year and integrate them into clinical decision making</a:t>
            </a:r>
          </a:p>
          <a:p>
            <a:pPr lvl="1"/>
            <a:r>
              <a:rPr lang="en-US" altLang="en-US" sz="2200" smtClean="0"/>
              <a:t>Regulators and payers want biomarkers proven safe and effective</a:t>
            </a:r>
          </a:p>
          <a:p>
            <a:pPr lvl="1"/>
            <a:endParaRPr lang="en-US" altLang="en-US" sz="1800" smtClean="0"/>
          </a:p>
          <a:p>
            <a:r>
              <a:rPr lang="en-US" altLang="en-US" sz="2600" smtClean="0"/>
              <a:t>QIBAs job is not exploration; </a:t>
            </a:r>
            <a:r>
              <a:rPr lang="en-US" altLang="en-US" sz="2600" u="sng" smtClean="0"/>
              <a:t>QIBAs job is industrialization</a:t>
            </a:r>
          </a:p>
          <a:p>
            <a:pPr lvl="1"/>
            <a:r>
              <a:rPr lang="en-US" altLang="en-US" sz="2200" smtClean="0"/>
              <a:t>Make a biomarker robust, reliable and available </a:t>
            </a:r>
          </a:p>
          <a:p>
            <a:pPr lvl="1"/>
            <a:r>
              <a:rPr lang="en-US" altLang="en-US" sz="2200" smtClean="0"/>
              <a:t>Bring it “the last mile” into clinicians hands where it can help patients</a:t>
            </a:r>
          </a:p>
          <a:p>
            <a:pPr lvl="1"/>
            <a:r>
              <a:rPr lang="en-US" altLang="en-US" sz="2200" smtClean="0"/>
              <a:t>Too few biomarkers reach that point</a:t>
            </a:r>
          </a:p>
        </p:txBody>
      </p:sp>
      <p:sp>
        <p:nvSpPr>
          <p:cNvPr id="3891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A433787D-F825-48D3-ABF4-DBD56872361F}" type="slidenum">
              <a:rPr lang="de-DE" altLang="en-US" sz="1200" smtClean="0">
                <a:solidFill>
                  <a:srgbClr val="8E8D8C"/>
                </a:solidFill>
              </a:rPr>
              <a:pPr>
                <a:spcBef>
                  <a:spcPct val="0"/>
                </a:spcBef>
                <a:buFontTx/>
                <a:buNone/>
              </a:pPr>
              <a:t>16</a:t>
            </a:fld>
            <a:endParaRPr lang="de-DE" altLang="en-US" sz="1200" smtClean="0">
              <a:solidFill>
                <a:srgbClr val="8E8D8C"/>
              </a:solidFill>
            </a:endParaRPr>
          </a:p>
        </p:txBody>
      </p:sp>
      <p:sp>
        <p:nvSpPr>
          <p:cNvPr id="4" name="Footer Placeholder 3"/>
          <p:cNvSpPr>
            <a:spLocks noGrp="1"/>
          </p:cNvSpPr>
          <p:nvPr>
            <p:ph type="ftr" sz="quarter" idx="11"/>
          </p:nvPr>
        </p:nvSpPr>
        <p:spPr>
          <a:xfrm>
            <a:off x="3886200" y="6437313"/>
            <a:ext cx="5257800" cy="365125"/>
          </a:xfrm>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Stage 0: Survey &amp; Selection</a:t>
            </a:r>
          </a:p>
        </p:txBody>
      </p:sp>
      <p:sp>
        <p:nvSpPr>
          <p:cNvPr id="40963" name="Content Placeholder 5"/>
          <p:cNvSpPr>
            <a:spLocks noGrp="1"/>
          </p:cNvSpPr>
          <p:nvPr>
            <p:ph idx="1"/>
          </p:nvPr>
        </p:nvSpPr>
        <p:spPr>
          <a:xfrm>
            <a:off x="266700" y="1066800"/>
            <a:ext cx="8763000" cy="4906963"/>
          </a:xfrm>
        </p:spPr>
        <p:txBody>
          <a:bodyPr/>
          <a:lstStyle/>
          <a:p>
            <a:r>
              <a:rPr lang="en-US" altLang="en-US" sz="2800" i="1" smtClean="0">
                <a:solidFill>
                  <a:srgbClr val="00B050"/>
                </a:solidFill>
              </a:rPr>
              <a:t>We expect Japan to choose biomarkers based on your expertise, technology, experience and demographics</a:t>
            </a:r>
          </a:p>
          <a:p>
            <a:endParaRPr lang="en-US" altLang="en-US" sz="900" i="1" smtClean="0">
              <a:solidFill>
                <a:srgbClr val="00B050"/>
              </a:solidFill>
            </a:endParaRPr>
          </a:p>
          <a:p>
            <a:r>
              <a:rPr lang="en-US" altLang="en-US" sz="2800" i="1" smtClean="0">
                <a:solidFill>
                  <a:srgbClr val="00B050"/>
                </a:solidFill>
              </a:rPr>
              <a:t>Finding candidates will be easy; choosing will be hard.</a:t>
            </a:r>
            <a:br>
              <a:rPr lang="en-US" altLang="en-US" sz="2800" i="1" smtClean="0">
                <a:solidFill>
                  <a:srgbClr val="00B050"/>
                </a:solidFill>
              </a:rPr>
            </a:br>
            <a:endParaRPr lang="en-US" altLang="en-US" sz="900" i="1" smtClean="0">
              <a:solidFill>
                <a:srgbClr val="00B050"/>
              </a:solidFill>
            </a:endParaRPr>
          </a:p>
          <a:p>
            <a:r>
              <a:rPr lang="en-US" altLang="en-US" sz="2800" smtClean="0"/>
              <a:t>Dr. Dan Sullivan, founding chairman of QIBA, </a:t>
            </a:r>
            <a:br>
              <a:rPr lang="en-US" altLang="en-US" sz="2800" smtClean="0"/>
            </a:br>
            <a:r>
              <a:rPr lang="en-US" altLang="en-US" sz="2800" smtClean="0"/>
              <a:t>proposed 5 characteristics:</a:t>
            </a:r>
          </a:p>
          <a:p>
            <a:pPr lvl="1"/>
            <a:r>
              <a:rPr lang="en-US" altLang="en-US" sz="2300" smtClean="0"/>
              <a:t>Translational — ready to move from research into clinical care</a:t>
            </a:r>
          </a:p>
          <a:p>
            <a:pPr lvl="1"/>
            <a:r>
              <a:rPr lang="en-US" altLang="en-US" sz="2300" smtClean="0"/>
              <a:t>Transformational – considerable impact on public health</a:t>
            </a:r>
          </a:p>
          <a:p>
            <a:pPr lvl="1"/>
            <a:r>
              <a:rPr lang="en-US" altLang="en-US" sz="2300" smtClean="0"/>
              <a:t>Feasible — good chance of success in a reasonable time frame</a:t>
            </a:r>
          </a:p>
          <a:p>
            <a:pPr lvl="1"/>
            <a:r>
              <a:rPr lang="en-US" altLang="en-US" sz="2300" smtClean="0"/>
              <a:t>Practical — cost-effectively use existing resources where possible</a:t>
            </a:r>
          </a:p>
          <a:p>
            <a:pPr lvl="1"/>
            <a:r>
              <a:rPr lang="en-US" altLang="en-US" sz="2300" smtClean="0"/>
              <a:t>Collaborative – existing interest across stakeholders</a:t>
            </a:r>
          </a:p>
        </p:txBody>
      </p:sp>
      <p:sp>
        <p:nvSpPr>
          <p:cNvPr id="4096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1AAF1D-52D4-400F-A09C-D2A195F0DC31}" type="slidenum">
              <a:rPr lang="de-DE" altLang="en-US" sz="1200" smtClean="0">
                <a:solidFill>
                  <a:srgbClr val="8E8D8C"/>
                </a:solidFill>
              </a:rPr>
              <a:pPr>
                <a:spcBef>
                  <a:spcPct val="0"/>
                </a:spcBef>
                <a:buFontTx/>
                <a:buNone/>
              </a:pPr>
              <a:t>17</a:t>
            </a:fld>
            <a:endParaRPr lang="de-DE" altLang="en-US" sz="1200" smtClean="0">
              <a:solidFill>
                <a:srgbClr val="8E8D8C"/>
              </a:solidFill>
            </a:endParaRPr>
          </a:p>
        </p:txBody>
      </p:sp>
      <p:sp>
        <p:nvSpPr>
          <p:cNvPr id="4" name="Footer Placeholder 3"/>
          <p:cNvSpPr>
            <a:spLocks noGrp="1"/>
          </p:cNvSpPr>
          <p:nvPr>
            <p:ph type="ftr" sz="quarter" idx="11"/>
          </p:nvPr>
        </p:nvSpPr>
        <p:spPr>
          <a:xfrm>
            <a:off x="3886200" y="6437313"/>
            <a:ext cx="5257800" cy="365125"/>
          </a:xfrm>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u="sng" smtClean="0"/>
              <a:t>QIBA Japan Resources</a:t>
            </a:r>
          </a:p>
        </p:txBody>
      </p:sp>
      <p:sp>
        <p:nvSpPr>
          <p:cNvPr id="43011" name="Content Placeholder 2"/>
          <p:cNvSpPr>
            <a:spLocks noGrp="1"/>
          </p:cNvSpPr>
          <p:nvPr>
            <p:ph idx="1"/>
          </p:nvPr>
        </p:nvSpPr>
        <p:spPr>
          <a:xfrm>
            <a:off x="360363" y="1527175"/>
            <a:ext cx="8534400" cy="4449763"/>
          </a:xfrm>
        </p:spPr>
        <p:txBody>
          <a:bodyPr/>
          <a:lstStyle/>
          <a:p>
            <a:r>
              <a:rPr lang="en-US" altLang="en-US" sz="2800" i="1" smtClean="0">
                <a:solidFill>
                  <a:srgbClr val="00B050"/>
                </a:solidFill>
              </a:rPr>
              <a:t>Engage radiology research experts</a:t>
            </a:r>
          </a:p>
          <a:p>
            <a:r>
              <a:rPr lang="en-US" altLang="en-US" sz="2800" i="1" smtClean="0">
                <a:solidFill>
                  <a:srgbClr val="00B050"/>
                </a:solidFill>
              </a:rPr>
              <a:t>Engage clinicians</a:t>
            </a:r>
          </a:p>
          <a:p>
            <a:pPr lvl="1"/>
            <a:r>
              <a:rPr lang="en-US" altLang="en-US" sz="2400" i="1" smtClean="0">
                <a:solidFill>
                  <a:srgbClr val="00B050"/>
                </a:solidFill>
              </a:rPr>
              <a:t>How can biomarkers have greatest clinical impact</a:t>
            </a:r>
          </a:p>
          <a:p>
            <a:r>
              <a:rPr lang="en-US" altLang="en-US" sz="2800" i="1" smtClean="0">
                <a:solidFill>
                  <a:srgbClr val="00B050"/>
                </a:solidFill>
              </a:rPr>
              <a:t>Engage vendors</a:t>
            </a:r>
          </a:p>
          <a:p>
            <a:pPr lvl="1"/>
            <a:r>
              <a:rPr lang="en-US" altLang="en-US" sz="2400" i="1" smtClean="0">
                <a:solidFill>
                  <a:srgbClr val="00B050"/>
                </a:solidFill>
              </a:rPr>
              <a:t>Help design for a broad range of equipment</a:t>
            </a:r>
          </a:p>
          <a:p>
            <a:r>
              <a:rPr lang="en-US" altLang="en-US" sz="2800" i="1" smtClean="0">
                <a:solidFill>
                  <a:srgbClr val="00B050"/>
                </a:solidFill>
              </a:rPr>
              <a:t>Engage biostatisticians</a:t>
            </a:r>
          </a:p>
          <a:p>
            <a:pPr lvl="1"/>
            <a:r>
              <a:rPr lang="en-US" altLang="en-US" sz="2400" i="1" smtClean="0">
                <a:solidFill>
                  <a:srgbClr val="00B050"/>
                </a:solidFill>
              </a:rPr>
              <a:t>Many biomarker efforts fail without them</a:t>
            </a:r>
          </a:p>
          <a:p>
            <a:r>
              <a:rPr lang="en-US" altLang="en-US" sz="2800" i="1" smtClean="0">
                <a:solidFill>
                  <a:srgbClr val="00B050"/>
                </a:solidFill>
              </a:rPr>
              <a:t>Engage policy makers</a:t>
            </a:r>
          </a:p>
          <a:p>
            <a:pPr lvl="1"/>
            <a:r>
              <a:rPr lang="en-US" altLang="en-US" sz="2400" i="1" smtClean="0">
                <a:solidFill>
                  <a:srgbClr val="00B050"/>
                </a:solidFill>
              </a:rPr>
              <a:t>Collaborate on strategic goals, funding, promotion </a:t>
            </a:r>
          </a:p>
        </p:txBody>
      </p:sp>
      <p:sp>
        <p:nvSpPr>
          <p:cNvPr id="4301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15D186C-8C74-4384-81B4-3A1C66BD85BE}" type="slidenum">
              <a:rPr lang="de-DE" altLang="en-US" sz="1200" smtClean="0">
                <a:solidFill>
                  <a:srgbClr val="8E8D8C"/>
                </a:solidFill>
              </a:rPr>
              <a:pPr>
                <a:spcBef>
                  <a:spcPct val="0"/>
                </a:spcBef>
                <a:buFontTx/>
                <a:buNone/>
              </a:pPr>
              <a:t>18</a:t>
            </a:fld>
            <a:endParaRPr lang="de-DE" altLang="en-US" sz="1200" smtClean="0">
              <a:solidFill>
                <a:srgbClr val="8E8D8C"/>
              </a:solidFill>
            </a:endParaRPr>
          </a:p>
        </p:txBody>
      </p:sp>
      <p:sp>
        <p:nvSpPr>
          <p:cNvPr id="6" name="Footer Placeholder 5"/>
          <p:cNvSpPr>
            <a:spLocks noGrp="1"/>
          </p:cNvSpPr>
          <p:nvPr>
            <p:ph type="ftr" sz="quarter" idx="11"/>
          </p:nvPr>
        </p:nvSpPr>
        <p:spPr/>
        <p:txBody>
          <a:bodyPr/>
          <a:lstStyle/>
          <a:p>
            <a:pPr>
              <a:defRPr/>
            </a:pPr>
            <a:r>
              <a:rPr lang="en-US"/>
              <a:t>Japan Radiological Society – JRS 2016</a:t>
            </a:r>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Content Placeholder 2"/>
          <p:cNvSpPr>
            <a:spLocks noGrp="1"/>
          </p:cNvSpPr>
          <p:nvPr>
            <p:ph idx="1"/>
          </p:nvPr>
        </p:nvSpPr>
        <p:spPr>
          <a:xfrm>
            <a:off x="304800" y="533400"/>
            <a:ext cx="8534400" cy="5592763"/>
          </a:xfrm>
        </p:spPr>
        <p:txBody>
          <a:bodyPr/>
          <a:lstStyle/>
          <a:p>
            <a:pPr marL="0" indent="0" algn="ctr">
              <a:buFont typeface="Arial" panose="020B0604020202020204" pitchFamily="34" charset="0"/>
              <a:buNone/>
            </a:pPr>
            <a:r>
              <a:rPr lang="en-US" altLang="en-US" smtClean="0"/>
              <a:t>Looking forward to</a:t>
            </a:r>
            <a:br>
              <a:rPr lang="en-US" altLang="en-US" smtClean="0"/>
            </a:br>
            <a:r>
              <a:rPr lang="en-US" altLang="en-US" smtClean="0"/>
              <a:t>productive collaboration between</a:t>
            </a:r>
          </a:p>
          <a:p>
            <a:pPr marL="0" indent="0" algn="ctr">
              <a:buFont typeface="Arial" panose="020B0604020202020204" pitchFamily="34" charset="0"/>
              <a:buNone/>
            </a:pPr>
            <a:r>
              <a:rPr lang="en-US" altLang="en-US" smtClean="0"/>
              <a:t>QIBA &amp; QIBA Japan</a:t>
            </a:r>
          </a:p>
        </p:txBody>
      </p:sp>
      <p:sp>
        <p:nvSpPr>
          <p:cNvPr id="5" name="Footer Placeholder 4"/>
          <p:cNvSpPr>
            <a:spLocks noGrp="1"/>
          </p:cNvSpPr>
          <p:nvPr>
            <p:ph type="ftr" sz="quarter" idx="11"/>
          </p:nvPr>
        </p:nvSpPr>
        <p:spPr/>
        <p:txBody>
          <a:bodyPr/>
          <a:lstStyle/>
          <a:p>
            <a:pPr>
              <a:defRPr/>
            </a:pPr>
            <a:r>
              <a:rPr lang="en-US" smtClean="0"/>
              <a:t>Japan Radiological Society – JRS 2016</a:t>
            </a:r>
            <a:endParaRPr lang="de-DE"/>
          </a:p>
        </p:txBody>
      </p:sp>
      <p:sp>
        <p:nvSpPr>
          <p:cNvPr id="4506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37F0A3-1190-4E7C-AA4D-7D9C0A3EEB9B}" type="slidenum">
              <a:rPr lang="de-DE" altLang="en-US" smtClean="0">
                <a:solidFill>
                  <a:srgbClr val="8E8D8C"/>
                </a:solidFill>
                <a:latin typeface="Calibri" panose="020F0502020204030204" pitchFamily="34" charset="0"/>
              </a:rPr>
              <a:pPr/>
              <a:t>19</a:t>
            </a:fld>
            <a:endParaRPr lang="de-DE" altLang="en-US" smtClean="0">
              <a:solidFill>
                <a:srgbClr val="8E8D8C"/>
              </a:solidFill>
              <a:latin typeface="Calibri" panose="020F0502020204030204" pitchFamily="34" charset="0"/>
            </a:endParaRPr>
          </a:p>
        </p:txBody>
      </p:sp>
      <p:pic>
        <p:nvPicPr>
          <p:cNvPr id="4506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63" y="6446838"/>
            <a:ext cx="146526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286000"/>
            <a:ext cx="523875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8"/>
          <p:cNvSpPr txBox="1">
            <a:spLocks noChangeArrowheads="1"/>
          </p:cNvSpPr>
          <p:nvPr/>
        </p:nvSpPr>
        <p:spPr bwMode="auto">
          <a:xfrm>
            <a:off x="2679700" y="4802188"/>
            <a:ext cx="59959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ja-JP" altLang="en-US" smtClean="0">
              <a:solidFill>
                <a:prstClr val="black"/>
              </a:solidFill>
              <a:cs typeface="+mn-cs"/>
            </a:endParaRPr>
          </a:p>
        </p:txBody>
      </p:sp>
      <p:sp>
        <p:nvSpPr>
          <p:cNvPr id="10243" name="テキスト ボックス 3"/>
          <p:cNvSpPr txBox="1">
            <a:spLocks noChangeArrowheads="1"/>
          </p:cNvSpPr>
          <p:nvPr/>
        </p:nvSpPr>
        <p:spPr bwMode="auto">
          <a:xfrm>
            <a:off x="900113" y="765175"/>
            <a:ext cx="73580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25488" indent="-725488"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ja-JP" altLang="en-US" sz="4000" smtClean="0">
                <a:solidFill>
                  <a:srgbClr val="FFFF00"/>
                </a:solidFill>
                <a:cs typeface="+mn-cs"/>
              </a:rPr>
              <a:t>☑</a:t>
            </a:r>
            <a:r>
              <a:rPr lang="en-US" altLang="ja-JP" sz="4000" smtClean="0">
                <a:solidFill>
                  <a:srgbClr val="FFFF00"/>
                </a:solidFill>
                <a:cs typeface="+mn-cs"/>
              </a:rPr>
              <a:t> The author has conflict of interest to disclose with respect to this presentation</a:t>
            </a:r>
            <a:endParaRPr lang="ja-JP" altLang="en-US" sz="4000" smtClean="0">
              <a:solidFill>
                <a:srgbClr val="FFFF00"/>
              </a:solidFill>
              <a:cs typeface="+mn-cs"/>
            </a:endParaRPr>
          </a:p>
        </p:txBody>
      </p:sp>
      <p:sp>
        <p:nvSpPr>
          <p:cNvPr id="10244" name="テキスト ボックス 4"/>
          <p:cNvSpPr txBox="1">
            <a:spLocks noChangeArrowheads="1"/>
          </p:cNvSpPr>
          <p:nvPr/>
        </p:nvSpPr>
        <p:spPr bwMode="auto">
          <a:xfrm>
            <a:off x="642938" y="3162300"/>
            <a:ext cx="6715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ja-JP" sz="3200" smtClean="0">
                <a:solidFill>
                  <a:srgbClr val="FFFF00"/>
                </a:solidFill>
                <a:cs typeface="+mn-cs"/>
              </a:rPr>
              <a:t>Company / Organization</a:t>
            </a:r>
            <a:endParaRPr lang="ja-JP" altLang="en-US" sz="3200" smtClean="0">
              <a:solidFill>
                <a:srgbClr val="FFFF00"/>
              </a:solidFill>
              <a:cs typeface="+mn-cs"/>
            </a:endParaRPr>
          </a:p>
        </p:txBody>
      </p:sp>
      <p:sp>
        <p:nvSpPr>
          <p:cNvPr id="11" name="正方形/長方形 10"/>
          <p:cNvSpPr/>
          <p:nvPr/>
        </p:nvSpPr>
        <p:spPr>
          <a:xfrm>
            <a:off x="642938" y="3805238"/>
            <a:ext cx="7745412" cy="1927225"/>
          </a:xfrm>
          <a:prstGeom prst="rect">
            <a:avLst/>
          </a:prstGeom>
          <a:ln>
            <a:solidFill>
              <a:srgbClr val="FFFF00"/>
            </a:solidFill>
          </a:ln>
        </p:spPr>
        <p:style>
          <a:lnRef idx="2">
            <a:schemeClr val="accent6"/>
          </a:lnRef>
          <a:fillRef idx="1">
            <a:schemeClr val="lt1"/>
          </a:fillRef>
          <a:effectRef idx="0">
            <a:schemeClr val="accent6"/>
          </a:effectRef>
          <a:fontRef idx="minor">
            <a:schemeClr val="dk1"/>
          </a:fontRef>
        </p:style>
        <p:txBody>
          <a:bodyPr/>
          <a:lstStyle/>
          <a:p>
            <a:pPr eaLnBrk="1" hangingPunct="1">
              <a:lnSpc>
                <a:spcPct val="150000"/>
              </a:lnSpc>
              <a:defRPr/>
            </a:pPr>
            <a:r>
              <a:rPr kumimoji="1" lang="en-US" altLang="ja-JP" sz="2000" dirty="0">
                <a:solidFill>
                  <a:prstClr val="black"/>
                </a:solidFill>
              </a:rPr>
              <a:t>Employee, Toshiba Medical Research Institute – USA, Inc.</a:t>
            </a:r>
            <a:endParaRPr kumimoji="1" lang="ja-JP" altLang="en-US" sz="2000" dirty="0">
              <a:solidFill>
                <a:prstClr val="black"/>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0" y="1022350"/>
            <a:ext cx="9144000" cy="541496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grpSp>
        <p:nvGrpSpPr>
          <p:cNvPr id="45064" name="Group 45063"/>
          <p:cNvGrpSpPr>
            <a:grpSpLocks/>
          </p:cNvGrpSpPr>
          <p:nvPr/>
        </p:nvGrpSpPr>
        <p:grpSpPr bwMode="auto">
          <a:xfrm>
            <a:off x="5588000" y="1912938"/>
            <a:ext cx="1644650" cy="1692275"/>
            <a:chOff x="5752100" y="1863432"/>
            <a:chExt cx="1644982" cy="1691733"/>
          </a:xfrm>
        </p:grpSpPr>
        <p:pic>
          <p:nvPicPr>
            <p:cNvPr id="12385" name="Picture 4506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2100" y="1863432"/>
              <a:ext cx="1644982" cy="1691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Content Placeholder 2"/>
            <p:cNvSpPr txBox="1">
              <a:spLocks noChangeAspect="1"/>
            </p:cNvSpPr>
            <p:nvPr/>
          </p:nvSpPr>
          <p:spPr bwMode="auto">
            <a:xfrm>
              <a:off x="6202066" y="2378830"/>
              <a:ext cx="912395" cy="659573"/>
            </a:xfrm>
            <a:prstGeom prst="rect">
              <a:avLst/>
            </a:prstGeom>
            <a:noFill/>
            <a:ln>
              <a:noFill/>
            </a:ln>
            <a:scene3d>
              <a:camera prst="orthographicFront">
                <a:rot lat="900000" lon="2100000" rev="0"/>
              </a:camera>
              <a:lightRig rig="threePt" dir="t"/>
            </a:scene3d>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eaLnBrk="1" fontAlgn="auto" hangingPunct="1">
                <a:spcAft>
                  <a:spcPts val="0"/>
                </a:spcAft>
                <a:buFont typeface="Arial" panose="020B0604020202020204" pitchFamily="34" charset="0"/>
                <a:buNone/>
                <a:defRPr/>
              </a:pPr>
              <a:r>
                <a:rPr lang="en-US" altLang="en-US" sz="1800" dirty="0" smtClean="0">
                  <a:solidFill>
                    <a:prstClr val="black"/>
                  </a:solidFill>
                  <a:cs typeface="+mn-cs"/>
                </a:rPr>
                <a:t>QIBA</a:t>
              </a:r>
              <a:br>
                <a:rPr lang="en-US" altLang="en-US" sz="1800" dirty="0" smtClean="0">
                  <a:solidFill>
                    <a:prstClr val="black"/>
                  </a:solidFill>
                  <a:cs typeface="+mn-cs"/>
                </a:rPr>
              </a:br>
              <a:r>
                <a:rPr lang="en-US" altLang="en-US" sz="1800" dirty="0" smtClean="0">
                  <a:solidFill>
                    <a:prstClr val="black"/>
                  </a:solidFill>
                  <a:cs typeface="+mn-cs"/>
                </a:rPr>
                <a:t>Profile</a:t>
              </a:r>
            </a:p>
          </p:txBody>
        </p:sp>
      </p:grpSp>
      <p:pic>
        <p:nvPicPr>
          <p:cNvPr id="85" name="Picture 19" descr="icon_doctor"/>
          <p:cNvPicPr>
            <a:picLocks noChangeAspect="1" noChangeArrowheads="1"/>
          </p:cNvPicPr>
          <p:nvPr/>
        </p:nvPicPr>
        <p:blipFill rotWithShape="1">
          <a:blip r:embed="rId4"/>
          <a:srcRect l="12905" r="19172"/>
          <a:stretch/>
        </p:blipFill>
        <p:spPr bwMode="auto">
          <a:xfrm>
            <a:off x="107950" y="4657725"/>
            <a:ext cx="1004888" cy="1089025"/>
          </a:xfrm>
          <a:prstGeom prst="rect">
            <a:avLst/>
          </a:prstGeom>
          <a:noFill/>
          <a:ln w="9525">
            <a:noFill/>
            <a:miter lim="800000"/>
            <a:headEnd/>
            <a:tailEnd/>
          </a:ln>
          <a:effectLst>
            <a:outerShdw blurRad="50800" dist="50800" dir="5400000" algn="ctr" rotWithShape="0">
              <a:srgbClr val="000000">
                <a:alpha val="0"/>
              </a:srgbClr>
            </a:outerShdw>
          </a:effectLst>
        </p:spPr>
      </p:pic>
      <p:sp>
        <p:nvSpPr>
          <p:cNvPr id="45059" name="Rectangle 45058"/>
          <p:cNvSpPr>
            <a:spLocks/>
          </p:cNvSpPr>
          <p:nvPr/>
        </p:nvSpPr>
        <p:spPr>
          <a:xfrm>
            <a:off x="1655763" y="2090738"/>
            <a:ext cx="182562" cy="1327150"/>
          </a:xfrm>
          <a:prstGeom prst="rect">
            <a:avLst/>
          </a:prstGeom>
          <a:solidFill>
            <a:srgbClr val="FF0000"/>
          </a:solid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12294" name="Title 1"/>
          <p:cNvSpPr>
            <a:spLocks noGrp="1"/>
          </p:cNvSpPr>
          <p:nvPr>
            <p:ph type="title"/>
          </p:nvPr>
        </p:nvSpPr>
        <p:spPr>
          <a:xfrm>
            <a:off x="238125" y="63500"/>
            <a:ext cx="8729663" cy="687388"/>
          </a:xfrm>
        </p:spPr>
        <p:txBody>
          <a:bodyPr/>
          <a:lstStyle/>
          <a:p>
            <a:pPr eaLnBrk="1" hangingPunct="1"/>
            <a:r>
              <a:rPr lang="en-US" altLang="en-US" sz="3600" smtClean="0">
                <a:solidFill>
                  <a:srgbClr val="FFFF00"/>
                </a:solidFill>
              </a:rPr>
              <a:t>Clinical Decisions from Quantitative Imaging</a:t>
            </a:r>
          </a:p>
        </p:txBody>
      </p:sp>
      <p:sp>
        <p:nvSpPr>
          <p:cNvPr id="2" name="Rectangle 1"/>
          <p:cNvSpPr>
            <a:spLocks noChangeAspect="1"/>
          </p:cNvSpPr>
          <p:nvPr/>
        </p:nvSpPr>
        <p:spPr>
          <a:xfrm>
            <a:off x="2063750" y="1309688"/>
            <a:ext cx="439738" cy="1169987"/>
          </a:xfrm>
          <a:prstGeom prst="rect">
            <a:avLst/>
          </a:prstGeom>
          <a:solidFill>
            <a:srgbClr val="C1BE3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nchorCtr="1"/>
          <a:lstStyle/>
          <a:p>
            <a:pPr algn="ctr" defTabSz="457200" eaLnBrk="1" fontAlgn="auto" hangingPunct="1">
              <a:spcBef>
                <a:spcPts val="0"/>
              </a:spcBef>
              <a:spcAft>
                <a:spcPts val="0"/>
              </a:spcAft>
              <a:defRPr/>
            </a:pPr>
            <a:r>
              <a:rPr lang="en-US" sz="1200" b="1" dirty="0">
                <a:solidFill>
                  <a:prstClr val="black"/>
                </a:solidFill>
                <a:latin typeface="Verdana" panose="020B0604030504040204" pitchFamily="34" charset="0"/>
                <a:ea typeface="Verdana" panose="020B0604030504040204" pitchFamily="34" charset="0"/>
                <a:cs typeface="Verdana" panose="020B0604030504040204" pitchFamily="34" charset="0"/>
              </a:rPr>
              <a:t>Treat</a:t>
            </a:r>
          </a:p>
        </p:txBody>
      </p:sp>
      <p:sp>
        <p:nvSpPr>
          <p:cNvPr id="16" name="Rectangle 15"/>
          <p:cNvSpPr>
            <a:spLocks noChangeAspect="1"/>
          </p:cNvSpPr>
          <p:nvPr/>
        </p:nvSpPr>
        <p:spPr>
          <a:xfrm>
            <a:off x="2063750" y="2479675"/>
            <a:ext cx="439738" cy="1066800"/>
          </a:xfrm>
          <a:prstGeom prst="rect">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nchorCtr="1"/>
          <a:lstStyle/>
          <a:p>
            <a:pPr defTabSz="457200" eaLnBrk="1" fontAlgn="auto" hangingPunct="1">
              <a:spcBef>
                <a:spcPts val="0"/>
              </a:spcBef>
              <a:spcAft>
                <a:spcPts val="0"/>
              </a:spcAft>
              <a:defRPr/>
            </a:pPr>
            <a:r>
              <a:rPr lang="en-US" sz="1200" b="1" dirty="0">
                <a:solidFill>
                  <a:prstClr val="black"/>
                </a:solidFill>
                <a:latin typeface="Verdana" panose="020B0604030504040204" pitchFamily="34" charset="0"/>
                <a:ea typeface="Verdana" panose="020B0604030504040204" pitchFamily="34" charset="0"/>
                <a:cs typeface="Verdana" panose="020B0604030504040204" pitchFamily="34" charset="0"/>
              </a:rPr>
              <a:t>Wait</a:t>
            </a:r>
          </a:p>
        </p:txBody>
      </p:sp>
      <p:pic>
        <p:nvPicPr>
          <p:cNvPr id="19" name="Picture 19" descr="icon_doctor"/>
          <p:cNvPicPr>
            <a:picLocks noChangeAspect="1" noChangeArrowheads="1"/>
          </p:cNvPicPr>
          <p:nvPr/>
        </p:nvPicPr>
        <p:blipFill rotWithShape="1">
          <a:blip r:embed="rId4"/>
          <a:srcRect l="12905" r="19172"/>
          <a:stretch/>
        </p:blipFill>
        <p:spPr bwMode="auto">
          <a:xfrm>
            <a:off x="92075" y="1981200"/>
            <a:ext cx="1004888" cy="1087438"/>
          </a:xfrm>
          <a:prstGeom prst="rect">
            <a:avLst/>
          </a:prstGeom>
          <a:noFill/>
          <a:ln w="9525">
            <a:noFill/>
            <a:miter lim="800000"/>
            <a:headEnd/>
            <a:tailEnd/>
          </a:ln>
          <a:effectLst>
            <a:outerShdw blurRad="50800" dist="50800" dir="5400000" algn="ctr" rotWithShape="0">
              <a:srgbClr val="000000">
                <a:alpha val="0"/>
              </a:srgbClr>
            </a:outerShdw>
          </a:effectLst>
        </p:spPr>
      </p:pic>
      <p:grpSp>
        <p:nvGrpSpPr>
          <p:cNvPr id="12298" name="Group 8"/>
          <p:cNvGrpSpPr>
            <a:grpSpLocks/>
          </p:cNvGrpSpPr>
          <p:nvPr/>
        </p:nvGrpSpPr>
        <p:grpSpPr bwMode="auto">
          <a:xfrm>
            <a:off x="1590675" y="1309688"/>
            <a:ext cx="304800" cy="2235200"/>
            <a:chOff x="1589930" y="1432023"/>
            <a:chExt cx="304800" cy="2234960"/>
          </a:xfrm>
        </p:grpSpPr>
        <p:cxnSp>
          <p:nvCxnSpPr>
            <p:cNvPr id="6" name="Straight Connector 5"/>
            <p:cNvCxnSpPr/>
            <p:nvPr/>
          </p:nvCxnSpPr>
          <p:spPr bwMode="auto">
            <a:xfrm>
              <a:off x="1742330" y="1433610"/>
              <a:ext cx="0" cy="22333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1653430" y="154313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1589930" y="143202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1589930" y="366698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1656605" y="165583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1656605" y="1766949"/>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1656605" y="187965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1656605" y="1990763"/>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1656605" y="210187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1656605" y="221457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1656605" y="2325689"/>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1656605" y="243839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1656605" y="2549503"/>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656605" y="266061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1656605" y="277331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1656605" y="2884429"/>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1656605" y="299713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auto">
            <a:xfrm>
              <a:off x="1656605" y="3108243"/>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auto">
            <a:xfrm>
              <a:off x="1656605" y="321935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a:off x="1656605" y="333205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auto">
            <a:xfrm>
              <a:off x="1656605" y="3443169"/>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auto">
            <a:xfrm>
              <a:off x="1656605" y="355587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a:cxnSpLocks noChangeAspect="1"/>
          </p:cNvCxnSpPr>
          <p:nvPr/>
        </p:nvCxnSpPr>
        <p:spPr>
          <a:xfrm flipH="1">
            <a:off x="1504950" y="2479675"/>
            <a:ext cx="584200" cy="0"/>
          </a:xfrm>
          <a:prstGeom prst="line">
            <a:avLst/>
          </a:prstGeom>
        </p:spPr>
        <p:style>
          <a:lnRef idx="1">
            <a:schemeClr val="accent1"/>
          </a:lnRef>
          <a:fillRef idx="0">
            <a:schemeClr val="accent1"/>
          </a:fillRef>
          <a:effectRef idx="0">
            <a:schemeClr val="accent1"/>
          </a:effectRef>
          <a:fontRef idx="minor">
            <a:schemeClr val="tx1"/>
          </a:fontRef>
        </p:style>
      </p:cxnSp>
      <p:sp>
        <p:nvSpPr>
          <p:cNvPr id="45057" name="Multiply 45056"/>
          <p:cNvSpPr>
            <a:spLocks noChangeAspect="1"/>
          </p:cNvSpPr>
          <p:nvPr/>
        </p:nvSpPr>
        <p:spPr>
          <a:xfrm>
            <a:off x="1646238" y="2654300"/>
            <a:ext cx="182562" cy="220663"/>
          </a:xfrm>
          <a:prstGeom prst="mathMultiply">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45" name="Content Placeholder 2"/>
          <p:cNvSpPr txBox="1">
            <a:spLocks/>
          </p:cNvSpPr>
          <p:nvPr/>
        </p:nvSpPr>
        <p:spPr bwMode="auto">
          <a:xfrm>
            <a:off x="0" y="3359150"/>
            <a:ext cx="112712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spcAft>
                <a:spcPts val="0"/>
              </a:spcAft>
              <a:buFontTx/>
              <a:buNone/>
              <a:defRPr/>
            </a:pPr>
            <a:r>
              <a:rPr lang="en-US" altLang="en-US" sz="1600" dirty="0">
                <a:solidFill>
                  <a:prstClr val="black"/>
                </a:solidFill>
                <a:latin typeface="Calibri" panose="020F0502020204030204" pitchFamily="34" charset="0"/>
                <a:cs typeface="+mn-cs"/>
              </a:rPr>
              <a:t>Measure = 7</a:t>
            </a:r>
          </a:p>
        </p:txBody>
      </p:sp>
      <p:sp>
        <p:nvSpPr>
          <p:cNvPr id="48" name="Content Placeholder 2"/>
          <p:cNvSpPr txBox="1">
            <a:spLocks/>
          </p:cNvSpPr>
          <p:nvPr/>
        </p:nvSpPr>
        <p:spPr bwMode="auto">
          <a:xfrm>
            <a:off x="1068388" y="3352800"/>
            <a:ext cx="3873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spcAft>
                <a:spcPts val="0"/>
              </a:spcAft>
              <a:buFontTx/>
              <a:buNone/>
              <a:defRPr/>
            </a:pPr>
            <a:r>
              <a:rPr lang="en-US" altLang="en-US" sz="1600" dirty="0">
                <a:solidFill>
                  <a:prstClr val="black"/>
                </a:solidFill>
                <a:latin typeface="Calibri" panose="020F0502020204030204" pitchFamily="34" charset="0"/>
                <a:cs typeface="+mn-cs"/>
              </a:rPr>
              <a:t>±6</a:t>
            </a:r>
          </a:p>
        </p:txBody>
      </p:sp>
      <p:sp>
        <p:nvSpPr>
          <p:cNvPr id="49" name="TextBox 15"/>
          <p:cNvSpPr txBox="1">
            <a:spLocks noChangeAspect="1" noChangeArrowheads="1"/>
          </p:cNvSpPr>
          <p:nvPr/>
        </p:nvSpPr>
        <p:spPr bwMode="auto">
          <a:xfrm>
            <a:off x="946150" y="1612900"/>
            <a:ext cx="360363"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lnSpc>
                <a:spcPct val="120000"/>
              </a:lnSpc>
              <a:spcBef>
                <a:spcPct val="0"/>
              </a:spcBef>
              <a:spcAft>
                <a:spcPts val="0"/>
              </a:spcAft>
              <a:buFontTx/>
              <a:buNone/>
              <a:defRPr/>
            </a:pPr>
            <a:r>
              <a:rPr lang="en-US" altLang="en-US" sz="3600" b="1">
                <a:solidFill>
                  <a:prstClr val="black"/>
                </a:solidFill>
                <a:latin typeface="Arial" panose="020B0604020202020204" pitchFamily="34" charset="0"/>
                <a:cs typeface="+mn-cs"/>
              </a:rPr>
              <a:t>?</a:t>
            </a:r>
          </a:p>
        </p:txBody>
      </p:sp>
      <p:cxnSp>
        <p:nvCxnSpPr>
          <p:cNvPr id="4" name="Straight Connector 3"/>
          <p:cNvCxnSpPr/>
          <p:nvPr/>
        </p:nvCxnSpPr>
        <p:spPr bwMode="auto">
          <a:xfrm>
            <a:off x="2679700" y="1303338"/>
            <a:ext cx="0" cy="4776787"/>
          </a:xfrm>
          <a:prstGeom prst="line">
            <a:avLst/>
          </a:prstGeom>
          <a:solidFill>
            <a:schemeClr val="bg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p:nvPr/>
        </p:nvCxnSpPr>
        <p:spPr bwMode="auto">
          <a:xfrm>
            <a:off x="5732463" y="1290638"/>
            <a:ext cx="0" cy="4776787"/>
          </a:xfrm>
          <a:prstGeom prst="line">
            <a:avLst/>
          </a:prstGeom>
          <a:solidFill>
            <a:schemeClr val="bg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a:spLocks noChangeArrowheads="1"/>
          </p:cNvSpPr>
          <p:nvPr/>
        </p:nvSpPr>
        <p:spPr bwMode="auto">
          <a:xfrm>
            <a:off x="112713" y="1227138"/>
            <a:ext cx="1012825" cy="3683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nchor="ctr">
            <a:spAutoFit/>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defTabSz="457200" eaLnBrk="1" fontAlgn="auto" hangingPunct="1">
              <a:spcBef>
                <a:spcPts val="0"/>
              </a:spcBef>
              <a:spcAft>
                <a:spcPts val="0"/>
              </a:spcAft>
              <a:defRPr/>
            </a:pPr>
            <a:r>
              <a:rPr lang="en-US" altLang="en-US">
                <a:solidFill>
                  <a:prstClr val="black"/>
                </a:solidFill>
                <a:cs typeface="+mn-cs"/>
              </a:rPr>
              <a:t>Problem</a:t>
            </a:r>
          </a:p>
        </p:txBody>
      </p:sp>
      <p:sp>
        <p:nvSpPr>
          <p:cNvPr id="46" name="TextBox 45"/>
          <p:cNvSpPr txBox="1">
            <a:spLocks noChangeArrowheads="1"/>
          </p:cNvSpPr>
          <p:nvPr/>
        </p:nvSpPr>
        <p:spPr bwMode="auto">
          <a:xfrm>
            <a:off x="2830513" y="1227138"/>
            <a:ext cx="1012825" cy="3683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nchor="ctr">
            <a:spAutoFit/>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defTabSz="457200" eaLnBrk="1" fontAlgn="auto" hangingPunct="1">
              <a:spcBef>
                <a:spcPts val="0"/>
              </a:spcBef>
              <a:spcAft>
                <a:spcPts val="0"/>
              </a:spcAft>
              <a:defRPr/>
            </a:pPr>
            <a:r>
              <a:rPr lang="en-US" altLang="en-US">
                <a:solidFill>
                  <a:prstClr val="black"/>
                </a:solidFill>
                <a:cs typeface="+mn-cs"/>
              </a:rPr>
              <a:t>Analysis</a:t>
            </a:r>
          </a:p>
        </p:txBody>
      </p:sp>
      <p:sp>
        <p:nvSpPr>
          <p:cNvPr id="50" name="TextBox 49"/>
          <p:cNvSpPr txBox="1">
            <a:spLocks noChangeArrowheads="1"/>
          </p:cNvSpPr>
          <p:nvPr/>
        </p:nvSpPr>
        <p:spPr bwMode="auto">
          <a:xfrm>
            <a:off x="5956300" y="1227138"/>
            <a:ext cx="1012825" cy="3683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nchor="ctr">
            <a:spAutoFit/>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defTabSz="457200" eaLnBrk="1" fontAlgn="auto" hangingPunct="1">
              <a:spcBef>
                <a:spcPts val="0"/>
              </a:spcBef>
              <a:spcAft>
                <a:spcPts val="0"/>
              </a:spcAft>
              <a:defRPr/>
            </a:pPr>
            <a:r>
              <a:rPr lang="en-US" altLang="en-US">
                <a:solidFill>
                  <a:prstClr val="black"/>
                </a:solidFill>
                <a:cs typeface="+mn-cs"/>
              </a:rPr>
              <a:t>Solution</a:t>
            </a:r>
          </a:p>
        </p:txBody>
      </p:sp>
      <p:sp>
        <p:nvSpPr>
          <p:cNvPr id="51" name="Rectangle 50"/>
          <p:cNvSpPr>
            <a:spLocks/>
          </p:cNvSpPr>
          <p:nvPr/>
        </p:nvSpPr>
        <p:spPr>
          <a:xfrm>
            <a:off x="1644650" y="5191125"/>
            <a:ext cx="182563" cy="446088"/>
          </a:xfrm>
          <a:prstGeom prst="rect">
            <a:avLst/>
          </a:prstGeom>
          <a:solidFill>
            <a:srgbClr val="FF0000"/>
          </a:solid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52" name="Rectangle 51"/>
          <p:cNvSpPr>
            <a:spLocks noChangeAspect="1"/>
          </p:cNvSpPr>
          <p:nvPr/>
        </p:nvSpPr>
        <p:spPr>
          <a:xfrm>
            <a:off x="2052638" y="3959225"/>
            <a:ext cx="439737" cy="1157288"/>
          </a:xfrm>
          <a:prstGeom prst="rect">
            <a:avLst/>
          </a:prstGeom>
          <a:solidFill>
            <a:srgbClr val="C1BE39"/>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nchorCtr="1"/>
          <a:lstStyle/>
          <a:p>
            <a:pPr algn="ctr" defTabSz="457200" eaLnBrk="1" fontAlgn="auto" hangingPunct="1">
              <a:spcBef>
                <a:spcPts val="0"/>
              </a:spcBef>
              <a:spcAft>
                <a:spcPts val="0"/>
              </a:spcAft>
              <a:defRPr/>
            </a:pPr>
            <a:r>
              <a:rPr lang="en-US" sz="1200" b="1" dirty="0">
                <a:solidFill>
                  <a:prstClr val="black"/>
                </a:solidFill>
                <a:latin typeface="Verdana" panose="020B0604030504040204" pitchFamily="34" charset="0"/>
                <a:ea typeface="Verdana" panose="020B0604030504040204" pitchFamily="34" charset="0"/>
                <a:cs typeface="Verdana" panose="020B0604030504040204" pitchFamily="34" charset="0"/>
              </a:rPr>
              <a:t>Treat</a:t>
            </a:r>
          </a:p>
        </p:txBody>
      </p:sp>
      <p:sp>
        <p:nvSpPr>
          <p:cNvPr id="53" name="Rectangle 52"/>
          <p:cNvSpPr>
            <a:spLocks noChangeAspect="1"/>
          </p:cNvSpPr>
          <p:nvPr/>
        </p:nvSpPr>
        <p:spPr>
          <a:xfrm>
            <a:off x="2052638" y="5116513"/>
            <a:ext cx="439737" cy="1081087"/>
          </a:xfrm>
          <a:prstGeom prst="rect">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anchor="ctr" anchorCtr="1"/>
          <a:lstStyle/>
          <a:p>
            <a:pPr defTabSz="457200" eaLnBrk="1" fontAlgn="auto" hangingPunct="1">
              <a:spcBef>
                <a:spcPts val="0"/>
              </a:spcBef>
              <a:spcAft>
                <a:spcPts val="0"/>
              </a:spcAft>
              <a:defRPr/>
            </a:pPr>
            <a:r>
              <a:rPr lang="en-US" sz="1200" b="1" dirty="0">
                <a:solidFill>
                  <a:prstClr val="black"/>
                </a:solidFill>
                <a:latin typeface="Verdana" panose="020B0604030504040204" pitchFamily="34" charset="0"/>
                <a:ea typeface="Verdana" panose="020B0604030504040204" pitchFamily="34" charset="0"/>
                <a:cs typeface="Verdana" panose="020B0604030504040204" pitchFamily="34" charset="0"/>
              </a:rPr>
              <a:t>Wait</a:t>
            </a:r>
          </a:p>
        </p:txBody>
      </p:sp>
      <p:grpSp>
        <p:nvGrpSpPr>
          <p:cNvPr id="54" name="Group 53"/>
          <p:cNvGrpSpPr>
            <a:grpSpLocks/>
          </p:cNvGrpSpPr>
          <p:nvPr/>
        </p:nvGrpSpPr>
        <p:grpSpPr bwMode="auto">
          <a:xfrm>
            <a:off x="1577975" y="3959225"/>
            <a:ext cx="304800" cy="2235200"/>
            <a:chOff x="1589930" y="1432023"/>
            <a:chExt cx="304800" cy="2234960"/>
          </a:xfrm>
        </p:grpSpPr>
        <p:cxnSp>
          <p:nvCxnSpPr>
            <p:cNvPr id="55" name="Straight Connector 54"/>
            <p:cNvCxnSpPr/>
            <p:nvPr/>
          </p:nvCxnSpPr>
          <p:spPr bwMode="auto">
            <a:xfrm>
              <a:off x="1742330" y="1433611"/>
              <a:ext cx="0" cy="22333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auto">
            <a:xfrm>
              <a:off x="1653430" y="154313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1589930" y="143202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auto">
            <a:xfrm>
              <a:off x="1589930" y="3666983"/>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auto">
            <a:xfrm>
              <a:off x="1656605" y="1655837"/>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bwMode="auto">
            <a:xfrm>
              <a:off x="1656605" y="176695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bwMode="auto">
            <a:xfrm>
              <a:off x="1656605" y="187965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bwMode="auto">
            <a:xfrm>
              <a:off x="1656605" y="1990763"/>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bwMode="auto">
            <a:xfrm>
              <a:off x="1656605" y="210187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bwMode="auto">
            <a:xfrm>
              <a:off x="1656605" y="2214577"/>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bwMode="auto">
            <a:xfrm>
              <a:off x="1656605" y="232569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bwMode="auto">
            <a:xfrm>
              <a:off x="1656605" y="243839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bwMode="auto">
            <a:xfrm>
              <a:off x="1656605" y="2549503"/>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bwMode="auto">
            <a:xfrm>
              <a:off x="1656605" y="266061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bwMode="auto">
            <a:xfrm>
              <a:off x="1656605" y="2773317"/>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a:off x="1656605" y="288443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a:off x="1656605" y="299713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a:off x="1656605" y="3108243"/>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a:off x="1656605" y="3219356"/>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bwMode="auto">
            <a:xfrm>
              <a:off x="1656605" y="3332057"/>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bwMode="auto">
            <a:xfrm>
              <a:off x="1656605" y="344317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bwMode="auto">
            <a:xfrm>
              <a:off x="1656605" y="3555870"/>
              <a:ext cx="1825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a:cxnSpLocks noChangeAspect="1"/>
          </p:cNvCxnSpPr>
          <p:nvPr/>
        </p:nvCxnSpPr>
        <p:spPr>
          <a:xfrm flipH="1">
            <a:off x="1492250" y="5116513"/>
            <a:ext cx="585788" cy="0"/>
          </a:xfrm>
          <a:prstGeom prst="line">
            <a:avLst/>
          </a:prstGeom>
        </p:spPr>
        <p:style>
          <a:lnRef idx="1">
            <a:schemeClr val="accent1"/>
          </a:lnRef>
          <a:fillRef idx="0">
            <a:schemeClr val="accent1"/>
          </a:fillRef>
          <a:effectRef idx="0">
            <a:schemeClr val="accent1"/>
          </a:effectRef>
          <a:fontRef idx="minor">
            <a:schemeClr val="tx1"/>
          </a:fontRef>
        </p:style>
      </p:cxnSp>
      <p:sp>
        <p:nvSpPr>
          <p:cNvPr id="78" name="Multiply 77"/>
          <p:cNvSpPr>
            <a:spLocks noChangeAspect="1"/>
          </p:cNvSpPr>
          <p:nvPr/>
        </p:nvSpPr>
        <p:spPr>
          <a:xfrm>
            <a:off x="1635125" y="5303838"/>
            <a:ext cx="182563" cy="220662"/>
          </a:xfrm>
          <a:prstGeom prst="mathMultiply">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79" name="Content Placeholder 2"/>
          <p:cNvSpPr txBox="1">
            <a:spLocks/>
          </p:cNvSpPr>
          <p:nvPr/>
        </p:nvSpPr>
        <p:spPr bwMode="auto">
          <a:xfrm>
            <a:off x="1066800" y="5984875"/>
            <a:ext cx="32385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spcAft>
                <a:spcPts val="0"/>
              </a:spcAft>
              <a:buFontTx/>
              <a:buNone/>
              <a:defRPr/>
            </a:pPr>
            <a:r>
              <a:rPr lang="en-US" altLang="en-US" sz="1600" dirty="0">
                <a:solidFill>
                  <a:prstClr val="black"/>
                </a:solidFill>
                <a:latin typeface="Calibri" panose="020F0502020204030204" pitchFamily="34" charset="0"/>
                <a:cs typeface="+mn-cs"/>
              </a:rPr>
              <a:t>±2</a:t>
            </a:r>
          </a:p>
        </p:txBody>
      </p:sp>
      <p:sp>
        <p:nvSpPr>
          <p:cNvPr id="80" name="TextBox 15"/>
          <p:cNvSpPr txBox="1">
            <a:spLocks noChangeAspect="1" noChangeArrowheads="1"/>
          </p:cNvSpPr>
          <p:nvPr/>
        </p:nvSpPr>
        <p:spPr bwMode="auto">
          <a:xfrm>
            <a:off x="933450" y="4262438"/>
            <a:ext cx="360363"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lnSpc>
                <a:spcPct val="120000"/>
              </a:lnSpc>
              <a:spcBef>
                <a:spcPct val="0"/>
              </a:spcBef>
              <a:spcAft>
                <a:spcPts val="0"/>
              </a:spcAft>
              <a:buFontTx/>
              <a:buNone/>
              <a:defRPr/>
            </a:pPr>
            <a:r>
              <a:rPr lang="en-US" altLang="en-US" sz="3600" b="1">
                <a:solidFill>
                  <a:prstClr val="black"/>
                </a:solidFill>
                <a:latin typeface="Arial" panose="020B0604020202020204" pitchFamily="34" charset="0"/>
                <a:cs typeface="+mn-cs"/>
              </a:rPr>
              <a:t>!</a:t>
            </a:r>
          </a:p>
        </p:txBody>
      </p:sp>
      <p:sp>
        <p:nvSpPr>
          <p:cNvPr id="81" name="TextBox 80"/>
          <p:cNvSpPr txBox="1">
            <a:spLocks noChangeArrowheads="1"/>
          </p:cNvSpPr>
          <p:nvPr/>
        </p:nvSpPr>
        <p:spPr bwMode="auto">
          <a:xfrm>
            <a:off x="141288" y="3848100"/>
            <a:ext cx="609600" cy="369888"/>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Ins="0" anchor="ctr">
            <a:spAutoFit/>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defTabSz="457200" eaLnBrk="1" fontAlgn="auto" hangingPunct="1">
              <a:spcBef>
                <a:spcPts val="0"/>
              </a:spcBef>
              <a:spcAft>
                <a:spcPts val="0"/>
              </a:spcAft>
              <a:defRPr/>
            </a:pPr>
            <a:r>
              <a:rPr lang="en-US" altLang="en-US">
                <a:solidFill>
                  <a:prstClr val="black"/>
                </a:solidFill>
                <a:cs typeface="+mn-cs"/>
              </a:rPr>
              <a:t>Goal</a:t>
            </a:r>
          </a:p>
        </p:txBody>
      </p:sp>
      <p:cxnSp>
        <p:nvCxnSpPr>
          <p:cNvPr id="82" name="Straight Connector 81"/>
          <p:cNvCxnSpPr/>
          <p:nvPr/>
        </p:nvCxnSpPr>
        <p:spPr bwMode="auto">
          <a:xfrm flipH="1">
            <a:off x="153988" y="3732213"/>
            <a:ext cx="2228850" cy="0"/>
          </a:xfrm>
          <a:prstGeom prst="line">
            <a:avLst/>
          </a:prstGeom>
          <a:solidFill>
            <a:schemeClr val="bg1"/>
          </a:solidFill>
          <a:ln w="254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Content Placeholder 2"/>
          <p:cNvSpPr txBox="1">
            <a:spLocks/>
          </p:cNvSpPr>
          <p:nvPr/>
        </p:nvSpPr>
        <p:spPr bwMode="auto">
          <a:xfrm>
            <a:off x="1588" y="5984875"/>
            <a:ext cx="11271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spcAft>
                <a:spcPts val="0"/>
              </a:spcAft>
              <a:buFontTx/>
              <a:buNone/>
              <a:defRPr/>
            </a:pPr>
            <a:r>
              <a:rPr lang="en-US" altLang="en-US" sz="1600">
                <a:solidFill>
                  <a:prstClr val="black"/>
                </a:solidFill>
                <a:latin typeface="Calibri" panose="020F0502020204030204" pitchFamily="34" charset="0"/>
                <a:cs typeface="+mn-cs"/>
              </a:rPr>
              <a:t>Measure = 7</a:t>
            </a:r>
          </a:p>
        </p:txBody>
      </p:sp>
      <p:grpSp>
        <p:nvGrpSpPr>
          <p:cNvPr id="41" name="Group 40"/>
          <p:cNvGrpSpPr>
            <a:grpSpLocks/>
          </p:cNvGrpSpPr>
          <p:nvPr/>
        </p:nvGrpSpPr>
        <p:grpSpPr bwMode="auto">
          <a:xfrm>
            <a:off x="2819400" y="1822450"/>
            <a:ext cx="269875" cy="1604963"/>
            <a:chOff x="2819878" y="1822762"/>
            <a:chExt cx="269654" cy="1604937"/>
          </a:xfrm>
          <a:solidFill>
            <a:srgbClr val="FF0000"/>
          </a:solidFill>
        </p:grpSpPr>
        <p:sp>
          <p:nvSpPr>
            <p:cNvPr id="6199" name="Content Placeholder 2"/>
            <p:cNvSpPr txBox="1">
              <a:spLocks/>
            </p:cNvSpPr>
            <p:nvPr/>
          </p:nvSpPr>
          <p:spPr bwMode="auto">
            <a:xfrm>
              <a:off x="2819878" y="1822762"/>
              <a:ext cx="269654" cy="299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spcAft>
                  <a:spcPts val="0"/>
                </a:spcAft>
                <a:buFontTx/>
                <a:buNone/>
                <a:defRPr/>
              </a:pPr>
              <a:r>
                <a:rPr lang="en-US" altLang="en-US" sz="1600" b="1" dirty="0">
                  <a:solidFill>
                    <a:prstClr val="black"/>
                  </a:solidFill>
                  <a:latin typeface="Calibri" panose="020F0502020204030204" pitchFamily="34" charset="0"/>
                  <a:cs typeface="+mn-cs"/>
                </a:rPr>
                <a:t>±6</a:t>
              </a:r>
            </a:p>
          </p:txBody>
        </p:sp>
        <p:sp>
          <p:nvSpPr>
            <p:cNvPr id="87" name="Rectangle 86"/>
            <p:cNvSpPr>
              <a:spLocks/>
            </p:cNvSpPr>
            <p:nvPr/>
          </p:nvSpPr>
          <p:spPr>
            <a:xfrm>
              <a:off x="2886498" y="2102157"/>
              <a:ext cx="182413" cy="1325542"/>
            </a:xfrm>
            <a:prstGeom prst="rect">
              <a:avLst/>
            </a:prstGeom>
            <a:grpFill/>
            <a:ln w="222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sp>
          <p:nvSpPr>
            <p:cNvPr id="88" name="Multiply 87"/>
            <p:cNvSpPr>
              <a:spLocks noChangeAspect="1"/>
            </p:cNvSpPr>
            <p:nvPr/>
          </p:nvSpPr>
          <p:spPr>
            <a:xfrm>
              <a:off x="2886498" y="2664123"/>
              <a:ext cx="182413" cy="222246"/>
            </a:xfrm>
            <a:prstGeom prst="mathMultiply">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a:solidFill>
                  <a:prstClr val="white"/>
                </a:solidFill>
              </a:endParaRPr>
            </a:p>
          </p:txBody>
        </p:sp>
      </p:grpSp>
      <p:pic>
        <p:nvPicPr>
          <p:cNvPr id="45058" name="Picture 45057"/>
          <p:cNvPicPr>
            <a:picLocks noChangeAspect="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rot="-559924">
            <a:off x="3222625" y="1941513"/>
            <a:ext cx="665163"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Content Placeholder 2"/>
          <p:cNvSpPr txBox="1">
            <a:spLocks noChangeAspect="1"/>
          </p:cNvSpPr>
          <p:nvPr/>
        </p:nvSpPr>
        <p:spPr bwMode="auto">
          <a:xfrm>
            <a:off x="3746500" y="1755775"/>
            <a:ext cx="2098675"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defTabSz="457200" eaLnBrk="1" fontAlgn="auto" hangingPunct="1">
              <a:spcAft>
                <a:spcPts val="0"/>
              </a:spcAft>
              <a:buFontTx/>
              <a:buNone/>
              <a:defRPr/>
            </a:pPr>
            <a:r>
              <a:rPr lang="en-US" altLang="en-US" sz="1700" u="sng" dirty="0">
                <a:solidFill>
                  <a:prstClr val="black"/>
                </a:solidFill>
                <a:latin typeface="Calibri" panose="020F0502020204030204" pitchFamily="34" charset="0"/>
                <a:cs typeface="+mn-cs"/>
              </a:rPr>
              <a:t>Sources of Variance</a:t>
            </a:r>
          </a:p>
          <a:p>
            <a:pPr defTabSz="457200" eaLnBrk="1" fontAlgn="auto" hangingPunct="1">
              <a:spcAft>
                <a:spcPts val="0"/>
              </a:spcAft>
              <a:buFontTx/>
              <a:buNone/>
              <a:defRPr/>
            </a:pPr>
            <a:endParaRPr lang="en-US" altLang="en-US" sz="1700" dirty="0">
              <a:solidFill>
                <a:prstClr val="black"/>
              </a:solidFill>
              <a:latin typeface="Calibri" panose="020F0502020204030204" pitchFamily="34" charset="0"/>
              <a:cs typeface="+mn-cs"/>
            </a:endParaRPr>
          </a:p>
          <a:p>
            <a:pPr defTabSz="457200" eaLnBrk="1" fontAlgn="auto" hangingPunct="1">
              <a:spcAft>
                <a:spcPts val="0"/>
              </a:spcAft>
              <a:buFontTx/>
              <a:buNone/>
              <a:defRPr/>
            </a:pPr>
            <a:r>
              <a:rPr lang="en-US" altLang="en-US" sz="1700" dirty="0">
                <a:solidFill>
                  <a:prstClr val="black"/>
                </a:solidFill>
                <a:latin typeface="Calibri" panose="020F0502020204030204" pitchFamily="34" charset="0"/>
                <a:cs typeface="+mn-cs"/>
              </a:rPr>
              <a:t>Differences in:</a:t>
            </a:r>
          </a:p>
          <a:p>
            <a:pPr defTabSz="457200" eaLnBrk="1" fontAlgn="auto" hangingPunct="1">
              <a:spcAft>
                <a:spcPts val="0"/>
              </a:spcAft>
              <a:buFontTx/>
              <a:buNone/>
              <a:defRPr/>
            </a:pPr>
            <a:r>
              <a:rPr lang="en-US" altLang="en-US" sz="1700" dirty="0">
                <a:solidFill>
                  <a:prstClr val="black"/>
                </a:solidFill>
                <a:latin typeface="Calibri" panose="020F0502020204030204" pitchFamily="34" charset="0"/>
                <a:cs typeface="+mn-cs"/>
              </a:rPr>
              <a:t>   - Patient Handling</a:t>
            </a:r>
          </a:p>
          <a:p>
            <a:pPr defTabSz="457200" eaLnBrk="1" fontAlgn="auto" hangingPunct="1">
              <a:spcAft>
                <a:spcPts val="0"/>
              </a:spcAft>
              <a:buFontTx/>
              <a:buNone/>
              <a:defRPr/>
            </a:pPr>
            <a:r>
              <a:rPr lang="en-US" altLang="en-US" sz="1700" dirty="0">
                <a:solidFill>
                  <a:prstClr val="black"/>
                </a:solidFill>
                <a:latin typeface="Calibri" panose="020F0502020204030204" pitchFamily="34" charset="0"/>
                <a:cs typeface="+mn-cs"/>
              </a:rPr>
              <a:t>   - </a:t>
            </a:r>
            <a:r>
              <a:rPr lang="en-US" altLang="en-US" sz="1700" dirty="0" err="1">
                <a:solidFill>
                  <a:prstClr val="black"/>
                </a:solidFill>
                <a:latin typeface="Calibri" panose="020F0502020204030204" pitchFamily="34" charset="0"/>
                <a:cs typeface="+mn-cs"/>
              </a:rPr>
              <a:t>Acq</a:t>
            </a:r>
            <a:r>
              <a:rPr lang="en-US" altLang="en-US" sz="1700" dirty="0">
                <a:solidFill>
                  <a:prstClr val="black"/>
                </a:solidFill>
                <a:latin typeface="Calibri" panose="020F0502020204030204" pitchFamily="34" charset="0"/>
                <a:cs typeface="+mn-cs"/>
              </a:rPr>
              <a:t>. Protocols</a:t>
            </a:r>
          </a:p>
          <a:p>
            <a:pPr defTabSz="457200" eaLnBrk="1" fontAlgn="auto" hangingPunct="1">
              <a:spcAft>
                <a:spcPts val="0"/>
              </a:spcAft>
              <a:buFontTx/>
              <a:buNone/>
              <a:defRPr/>
            </a:pPr>
            <a:r>
              <a:rPr lang="en-US" altLang="en-US" sz="1700" dirty="0">
                <a:solidFill>
                  <a:prstClr val="black"/>
                </a:solidFill>
                <a:latin typeface="Calibri" panose="020F0502020204030204" pitchFamily="34" charset="0"/>
                <a:cs typeface="+mn-cs"/>
              </a:rPr>
              <a:t>   - Reconstruction</a:t>
            </a:r>
          </a:p>
          <a:p>
            <a:pPr defTabSz="457200" eaLnBrk="1" fontAlgn="auto" hangingPunct="1">
              <a:spcAft>
                <a:spcPts val="0"/>
              </a:spcAft>
              <a:buFontTx/>
              <a:buNone/>
              <a:defRPr/>
            </a:pPr>
            <a:r>
              <a:rPr lang="en-US" altLang="en-US" sz="1700" dirty="0">
                <a:solidFill>
                  <a:prstClr val="black"/>
                </a:solidFill>
                <a:latin typeface="Calibri" panose="020F0502020204030204" pitchFamily="34" charset="0"/>
                <a:cs typeface="+mn-cs"/>
              </a:rPr>
              <a:t>   - Segmentation</a:t>
            </a:r>
          </a:p>
          <a:p>
            <a:pPr defTabSz="457200" eaLnBrk="1" fontAlgn="auto" hangingPunct="1">
              <a:spcAft>
                <a:spcPts val="0"/>
              </a:spcAft>
              <a:buFontTx/>
              <a:buNone/>
              <a:defRPr/>
            </a:pPr>
            <a:r>
              <a:rPr lang="en-US" altLang="en-US" sz="1700" dirty="0">
                <a:solidFill>
                  <a:prstClr val="black"/>
                </a:solidFill>
                <a:latin typeface="Calibri" panose="020F0502020204030204" pitchFamily="34" charset="0"/>
                <a:cs typeface="+mn-cs"/>
              </a:rPr>
              <a:t>   . . .</a:t>
            </a:r>
          </a:p>
          <a:p>
            <a:pPr defTabSz="457200" eaLnBrk="1" fontAlgn="auto" hangingPunct="1">
              <a:spcAft>
                <a:spcPts val="0"/>
              </a:spcAft>
              <a:buFontTx/>
              <a:buChar char="-"/>
              <a:defRPr/>
            </a:pPr>
            <a:endParaRPr lang="en-US" altLang="en-US" sz="1800" dirty="0">
              <a:solidFill>
                <a:prstClr val="black"/>
              </a:solidFill>
              <a:latin typeface="Calibri" panose="020F0502020204030204" pitchFamily="34" charset="0"/>
              <a:cs typeface="+mn-cs"/>
            </a:endParaRPr>
          </a:p>
        </p:txBody>
      </p:sp>
      <p:sp>
        <p:nvSpPr>
          <p:cNvPr id="101" name="Content Placeholder 2"/>
          <p:cNvSpPr txBox="1">
            <a:spLocks noChangeAspect="1"/>
          </p:cNvSpPr>
          <p:nvPr/>
        </p:nvSpPr>
        <p:spPr bwMode="auto">
          <a:xfrm>
            <a:off x="6000750" y="5116513"/>
            <a:ext cx="2967038" cy="56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algn="ctr" defTabSz="457200" eaLnBrk="1" fontAlgn="auto" hangingPunct="1">
              <a:spcAft>
                <a:spcPts val="0"/>
              </a:spcAft>
              <a:buFontTx/>
              <a:buNone/>
              <a:defRPr/>
            </a:pPr>
            <a:r>
              <a:rPr lang="en-US" altLang="en-US" sz="1800">
                <a:solidFill>
                  <a:prstClr val="black"/>
                </a:solidFill>
                <a:latin typeface="Calibri" panose="020F0502020204030204" pitchFamily="34" charset="0"/>
                <a:cs typeface="+mn-cs"/>
              </a:rPr>
              <a:t>When all participating actors conform…</a:t>
            </a:r>
          </a:p>
        </p:txBody>
      </p:sp>
      <p:grpSp>
        <p:nvGrpSpPr>
          <p:cNvPr id="43" name="Group 42"/>
          <p:cNvGrpSpPr>
            <a:grpSpLocks/>
          </p:cNvGrpSpPr>
          <p:nvPr/>
        </p:nvGrpSpPr>
        <p:grpSpPr bwMode="auto">
          <a:xfrm>
            <a:off x="6911975" y="1595438"/>
            <a:ext cx="2103438" cy="2765425"/>
            <a:chOff x="6911434" y="1595551"/>
            <a:chExt cx="2103754" cy="2765566"/>
          </a:xfrm>
        </p:grpSpPr>
        <p:cxnSp>
          <p:nvCxnSpPr>
            <p:cNvPr id="12326" name="Straight Connector 45076"/>
            <p:cNvCxnSpPr>
              <a:cxnSpLocks noChangeShapeType="1"/>
              <a:endCxn id="110" idx="1"/>
            </p:cNvCxnSpPr>
            <p:nvPr/>
          </p:nvCxnSpPr>
          <p:spPr bwMode="auto">
            <a:xfrm>
              <a:off x="6969232" y="3219383"/>
              <a:ext cx="809253" cy="50268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7" name="Straight Connector 45073"/>
            <p:cNvCxnSpPr>
              <a:cxnSpLocks noChangeShapeType="1"/>
              <a:endCxn id="105" idx="1"/>
            </p:cNvCxnSpPr>
            <p:nvPr/>
          </p:nvCxnSpPr>
          <p:spPr bwMode="auto">
            <a:xfrm>
              <a:off x="6969232" y="2910593"/>
              <a:ext cx="803647" cy="351900"/>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28" name="Straight Connector 45069"/>
            <p:cNvCxnSpPr>
              <a:cxnSpLocks noChangeShapeType="1"/>
              <a:endCxn id="102" idx="1"/>
            </p:cNvCxnSpPr>
            <p:nvPr/>
          </p:nvCxnSpPr>
          <p:spPr bwMode="auto">
            <a:xfrm>
              <a:off x="6969232" y="2635668"/>
              <a:ext cx="805919" cy="167676"/>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Content Placeholder 2"/>
            <p:cNvSpPr txBox="1">
              <a:spLocks noChangeAspect="1"/>
            </p:cNvSpPr>
            <p:nvPr/>
          </p:nvSpPr>
          <p:spPr bwMode="auto">
            <a:xfrm>
              <a:off x="7773577" y="1595551"/>
              <a:ext cx="1235261" cy="989062"/>
            </a:xfrm>
            <a:prstGeom prst="rect">
              <a:avLst/>
            </a:prstGeom>
            <a:solidFill>
              <a:schemeClr val="bg1">
                <a:lumMod val="95000"/>
              </a:schemeClr>
            </a:solidFill>
            <a:ln w="9525">
              <a:noFill/>
              <a:miter lim="800000"/>
              <a:headEnd/>
              <a:tailEnd/>
            </a:ln>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Protocol Reqs</a:t>
              </a:r>
            </a:p>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Recon Reqs</a:t>
              </a:r>
            </a:p>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Resolution Reqs</a:t>
              </a:r>
            </a:p>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Noise Reqs</a:t>
              </a:r>
            </a:p>
          </p:txBody>
        </p:sp>
        <p:pic>
          <p:nvPicPr>
            <p:cNvPr id="12330" name="Picture 4506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46955" y="2523888"/>
              <a:ext cx="417664" cy="287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 name="Content Placeholder 2"/>
            <p:cNvSpPr txBox="1">
              <a:spLocks noChangeAspect="1"/>
            </p:cNvSpPr>
            <p:nvPr/>
          </p:nvSpPr>
          <p:spPr bwMode="auto">
            <a:xfrm>
              <a:off x="7775164" y="2660817"/>
              <a:ext cx="1236849" cy="285765"/>
            </a:xfrm>
            <a:prstGeom prst="rect">
              <a:avLst/>
            </a:prstGeom>
            <a:solidFill>
              <a:schemeClr val="bg1">
                <a:lumMod val="95000"/>
              </a:schemeClr>
            </a:solidFill>
            <a:ln w="9525">
              <a:noFill/>
              <a:miter lim="800000"/>
              <a:headEnd/>
              <a:tailEnd/>
            </a:ln>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Segment. Reqs</a:t>
              </a:r>
            </a:p>
          </p:txBody>
        </p:sp>
        <p:cxnSp>
          <p:nvCxnSpPr>
            <p:cNvPr id="12332" name="Straight Connector 45067"/>
            <p:cNvCxnSpPr>
              <a:cxnSpLocks noChangeShapeType="1"/>
              <a:endCxn id="98" idx="1"/>
            </p:cNvCxnSpPr>
            <p:nvPr/>
          </p:nvCxnSpPr>
          <p:spPr bwMode="auto">
            <a:xfrm flipV="1">
              <a:off x="6969232" y="2089705"/>
              <a:ext cx="803647" cy="20874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33" name="Picture 45065"/>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77785" y="2050104"/>
              <a:ext cx="570354" cy="311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Content Placeholder 2"/>
            <p:cNvSpPr txBox="1">
              <a:spLocks noChangeAspect="1"/>
            </p:cNvSpPr>
            <p:nvPr/>
          </p:nvSpPr>
          <p:spPr bwMode="auto">
            <a:xfrm>
              <a:off x="7773577" y="3027549"/>
              <a:ext cx="1235261" cy="469924"/>
            </a:xfrm>
            <a:prstGeom prst="rect">
              <a:avLst/>
            </a:prstGeom>
            <a:solidFill>
              <a:schemeClr val="bg1">
                <a:lumMod val="95000"/>
              </a:schemeClr>
            </a:solidFill>
            <a:ln w="9525">
              <a:noFill/>
              <a:miter lim="800000"/>
              <a:headEnd/>
              <a:tailEnd/>
            </a:ln>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defTabSz="457200" eaLnBrk="1" fontAlgn="auto" hangingPunct="1">
                <a:spcAft>
                  <a:spcPts val="0"/>
                </a:spcAft>
                <a:buFontTx/>
                <a:buNone/>
                <a:defRPr/>
              </a:pPr>
              <a:r>
                <a:rPr lang="en-US" altLang="en-US" sz="1400" dirty="0">
                  <a:solidFill>
                    <a:prstClr val="black"/>
                  </a:solidFill>
                  <a:latin typeface="Calibri" panose="020F0502020204030204" pitchFamily="34" charset="0"/>
                  <a:cs typeface="+mn-cs"/>
                </a:rPr>
                <a:t>Patient </a:t>
              </a:r>
              <a:r>
                <a:rPr lang="en-US" altLang="en-US" sz="1400" dirty="0" smtClean="0">
                  <a:solidFill>
                    <a:prstClr val="black"/>
                  </a:solidFill>
                  <a:latin typeface="Calibri" panose="020F0502020204030204" pitchFamily="34" charset="0"/>
                  <a:cs typeface="+mn-cs"/>
                </a:rPr>
                <a:t>Prep &amp;</a:t>
              </a:r>
              <a:r>
                <a:rPr lang="en-US" altLang="en-US" sz="1400" dirty="0">
                  <a:solidFill>
                    <a:prstClr val="black"/>
                  </a:solidFill>
                  <a:latin typeface="Calibri" panose="020F0502020204030204" pitchFamily="34" charset="0"/>
                  <a:cs typeface="+mn-cs"/>
                </a:rPr>
                <a:t/>
              </a:r>
              <a:br>
                <a:rPr lang="en-US" altLang="en-US" sz="1400" dirty="0">
                  <a:solidFill>
                    <a:prstClr val="black"/>
                  </a:solidFill>
                  <a:latin typeface="Calibri" panose="020F0502020204030204" pitchFamily="34" charset="0"/>
                  <a:cs typeface="+mn-cs"/>
                </a:rPr>
              </a:br>
              <a:r>
                <a:rPr lang="en-US" altLang="en-US" sz="1400" dirty="0">
                  <a:solidFill>
                    <a:prstClr val="black"/>
                  </a:solidFill>
                  <a:latin typeface="Calibri" panose="020F0502020204030204" pitchFamily="34" charset="0"/>
                  <a:cs typeface="+mn-cs"/>
                </a:rPr>
                <a:t>Operation </a:t>
              </a:r>
              <a:r>
                <a:rPr lang="en-US" altLang="en-US" sz="1400" dirty="0" err="1">
                  <a:solidFill>
                    <a:prstClr val="black"/>
                  </a:solidFill>
                  <a:latin typeface="Calibri" panose="020F0502020204030204" pitchFamily="34" charset="0"/>
                  <a:cs typeface="+mn-cs"/>
                </a:rPr>
                <a:t>Reqs</a:t>
              </a:r>
              <a:endParaRPr lang="en-US" altLang="en-US" sz="1400" dirty="0">
                <a:solidFill>
                  <a:prstClr val="black"/>
                </a:solidFill>
                <a:latin typeface="Calibri" panose="020F0502020204030204" pitchFamily="34" charset="0"/>
                <a:cs typeface="+mn-cs"/>
              </a:endParaRPr>
            </a:p>
          </p:txBody>
        </p:sp>
        <p:pic>
          <p:nvPicPr>
            <p:cNvPr id="12335" name="Picture 4507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5200" y="3316664"/>
              <a:ext cx="329184"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6" name="Picture 4507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52875" y="2874434"/>
              <a:ext cx="396841" cy="39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 name="Content Placeholder 2"/>
            <p:cNvSpPr txBox="1">
              <a:spLocks noChangeAspect="1"/>
            </p:cNvSpPr>
            <p:nvPr/>
          </p:nvSpPr>
          <p:spPr bwMode="auto">
            <a:xfrm>
              <a:off x="7778339" y="3578439"/>
              <a:ext cx="1236849" cy="287353"/>
            </a:xfrm>
            <a:prstGeom prst="rect">
              <a:avLst/>
            </a:prstGeom>
            <a:solidFill>
              <a:schemeClr val="bg1">
                <a:lumMod val="95000"/>
              </a:schemeClr>
            </a:solidFill>
            <a:ln w="9525">
              <a:noFill/>
              <a:miter lim="800000"/>
              <a:headEnd/>
              <a:tailEnd/>
            </a:ln>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Segment. Reqs</a:t>
              </a:r>
            </a:p>
          </p:txBody>
        </p:sp>
        <p:sp>
          <p:nvSpPr>
            <p:cNvPr id="117" name="Content Placeholder 2"/>
            <p:cNvSpPr txBox="1">
              <a:spLocks noChangeAspect="1"/>
            </p:cNvSpPr>
            <p:nvPr/>
          </p:nvSpPr>
          <p:spPr bwMode="auto">
            <a:xfrm>
              <a:off x="7773577" y="4054713"/>
              <a:ext cx="1236848" cy="306404"/>
            </a:xfrm>
            <a:prstGeom prst="rect">
              <a:avLst/>
            </a:prstGeom>
            <a:solidFill>
              <a:schemeClr val="bg1">
                <a:lumMod val="95000"/>
              </a:schemeClr>
            </a:solidFill>
            <a:ln w="9525">
              <a:noFill/>
              <a:miter lim="800000"/>
              <a:headEnd/>
              <a:tailEnd/>
            </a:ln>
          </p:spPr>
          <p:txBody>
            <a:bodyPr lIns="0" tIns="0" rIns="0" bIns="0"/>
            <a:lstStyle>
              <a:lvl1pPr marL="57150">
                <a:spcBef>
                  <a:spcPct val="20000"/>
                </a:spcBef>
                <a:buBlip>
                  <a:blip r:embed="rId5"/>
                </a:buBlip>
                <a:defRPr sz="2400">
                  <a:solidFill>
                    <a:schemeClr val="tx1"/>
                  </a:solidFill>
                  <a:latin typeface="Franklin Gothic Medium" panose="020B0603020102020204" pitchFamily="34" charset="0"/>
                </a:defRPr>
              </a:lvl1pPr>
              <a:lvl2pPr marL="742950" indent="-285750">
                <a:spcBef>
                  <a:spcPct val="20000"/>
                </a:spcBef>
                <a:buBlip>
                  <a:blip r:embed="rId5"/>
                </a:buBlip>
                <a:defRPr sz="2000">
                  <a:solidFill>
                    <a:schemeClr val="tx1"/>
                  </a:solidFill>
                  <a:latin typeface="Franklin Gothic Medium" panose="020B0603020102020204" pitchFamily="34" charset="0"/>
                </a:defRPr>
              </a:lvl2pPr>
              <a:lvl3pPr marL="1143000" indent="-228600">
                <a:spcBef>
                  <a:spcPct val="20000"/>
                </a:spcBef>
                <a:buBlip>
                  <a:blip r:embed="rId5"/>
                </a:buBlip>
                <a:defRPr>
                  <a:solidFill>
                    <a:schemeClr val="tx1"/>
                  </a:solidFill>
                  <a:latin typeface="Franklin Gothic Medium" panose="020B0603020102020204" pitchFamily="34" charset="0"/>
                </a:defRPr>
              </a:lvl3pPr>
              <a:lvl4pPr marL="1600200" indent="-228600">
                <a:spcBef>
                  <a:spcPct val="20000"/>
                </a:spcBef>
                <a:buBlip>
                  <a:blip r:embed="rId5"/>
                </a:buBlip>
                <a:defRPr sz="1600">
                  <a:solidFill>
                    <a:schemeClr val="tx1"/>
                  </a:solidFill>
                  <a:latin typeface="Franklin Gothic Medium" panose="020B0603020102020204" pitchFamily="34" charset="0"/>
                </a:defRPr>
              </a:lvl4pPr>
              <a:lvl5pPr marL="2057400" indent="-228600">
                <a:spcBef>
                  <a:spcPct val="20000"/>
                </a:spcBef>
                <a:buBlip>
                  <a:blip r:embed="rId5"/>
                </a:buBlip>
                <a:defRPr sz="1400">
                  <a:solidFill>
                    <a:schemeClr val="tx1"/>
                  </a:solidFill>
                  <a:latin typeface="Franklin Gothic Medium" panose="020B0603020102020204" pitchFamily="34" charset="0"/>
                </a:defRPr>
              </a:lvl5pPr>
              <a:lvl6pPr marL="25146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6pPr>
              <a:lvl7pPr marL="29718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7pPr>
              <a:lvl8pPr marL="34290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8pPr>
              <a:lvl9pPr marL="3886200" indent="-228600" eaLnBrk="0" fontAlgn="base" hangingPunct="0">
                <a:spcBef>
                  <a:spcPct val="20000"/>
                </a:spcBef>
                <a:spcAft>
                  <a:spcPct val="0"/>
                </a:spcAft>
                <a:buBlip>
                  <a:blip r:embed="rId5"/>
                </a:buBlip>
                <a:defRPr sz="1400">
                  <a:solidFill>
                    <a:schemeClr val="tx1"/>
                  </a:solidFill>
                  <a:latin typeface="Franklin Gothic Medium" panose="020B0603020102020204" pitchFamily="34" charset="0"/>
                </a:defRPr>
              </a:lvl9pPr>
            </a:lstStyle>
            <a:p>
              <a:pPr defTabSz="457200" eaLnBrk="1" fontAlgn="auto" hangingPunct="1">
                <a:spcAft>
                  <a:spcPts val="0"/>
                </a:spcAft>
                <a:buFontTx/>
                <a:buNone/>
                <a:defRPr/>
              </a:pPr>
              <a:r>
                <a:rPr lang="en-US" altLang="en-US" sz="1400">
                  <a:solidFill>
                    <a:prstClr val="black"/>
                  </a:solidFill>
                  <a:latin typeface="Calibri" panose="020F0502020204030204" pitchFamily="34" charset="0"/>
                  <a:cs typeface="+mn-cs"/>
                </a:rPr>
                <a:t>Calibration Reqs</a:t>
              </a:r>
            </a:p>
          </p:txBody>
        </p:sp>
        <p:cxnSp>
          <p:nvCxnSpPr>
            <p:cNvPr id="12339" name="Straight Connector 45084"/>
            <p:cNvCxnSpPr>
              <a:cxnSpLocks noChangeShapeType="1"/>
              <a:endCxn id="117" idx="1"/>
            </p:cNvCxnSpPr>
            <p:nvPr/>
          </p:nvCxnSpPr>
          <p:spPr bwMode="auto">
            <a:xfrm>
              <a:off x="6911434" y="3443914"/>
              <a:ext cx="862525" cy="763891"/>
            </a:xfrm>
            <a:prstGeom prst="line">
              <a:avLst/>
            </a:prstGeom>
            <a:noFill/>
            <a:ln w="1270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40" name="Picture 4508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46955" y="3821902"/>
              <a:ext cx="405130" cy="41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Notched Right Arrow 43"/>
          <p:cNvSpPr/>
          <p:nvPr/>
        </p:nvSpPr>
        <p:spPr bwMode="auto">
          <a:xfrm flipH="1">
            <a:off x="2887663" y="5041900"/>
            <a:ext cx="3170237" cy="407988"/>
          </a:xfrm>
          <a:prstGeom prst="notchedRightArrow">
            <a:avLst/>
          </a:prstGeom>
          <a:solidFill>
            <a:schemeClr val="bg1"/>
          </a:solidFill>
          <a:ln w="38100" cap="flat" cmpd="sng" algn="ctr">
            <a:solidFill>
              <a:schemeClr val="bg1">
                <a:lumMod val="6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eaLnBrk="1" fontAlgn="auto" hangingPunct="1">
              <a:spcBef>
                <a:spcPts val="0"/>
              </a:spcBef>
              <a:spcAft>
                <a:spcPts val="0"/>
              </a:spcAft>
              <a:defRPr/>
            </a:pPr>
            <a:endParaRPr lang="en-US">
              <a:solidFill>
                <a:prstClr val="black"/>
              </a:solidFill>
              <a:latin typeface="Calibri"/>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nodeType="afterGroup">
                            <p:stCondLst>
                              <p:cond delay="500"/>
                            </p:stCondLst>
                            <p:childTnLst>
                              <p:par>
                                <p:cTn id="9" presetID="23" presetClass="entr" presetSubtype="32" fill="hold" nodeType="afterEffect">
                                  <p:stCondLst>
                                    <p:cond delay="0"/>
                                  </p:stCondLst>
                                  <p:childTnLst>
                                    <p:set>
                                      <p:cBhvr>
                                        <p:cTn id="10" dur="1" fill="hold">
                                          <p:stCondLst>
                                            <p:cond delay="0"/>
                                          </p:stCondLst>
                                        </p:cTn>
                                        <p:tgtEl>
                                          <p:spTgt spid="45057"/>
                                        </p:tgtEl>
                                        <p:attrNameLst>
                                          <p:attrName>style.visibility</p:attrName>
                                        </p:attrNameLst>
                                      </p:cBhvr>
                                      <p:to>
                                        <p:strVal val="visible"/>
                                      </p:to>
                                    </p:set>
                                    <p:anim calcmode="lin" valueType="num">
                                      <p:cBhvr>
                                        <p:cTn id="11" dur="500" fill="hold"/>
                                        <p:tgtEl>
                                          <p:spTgt spid="45057"/>
                                        </p:tgtEl>
                                        <p:attrNameLst>
                                          <p:attrName>ppt_w</p:attrName>
                                        </p:attrNameLst>
                                      </p:cBhvr>
                                      <p:tavLst>
                                        <p:tav tm="0">
                                          <p:val>
                                            <p:strVal val="4*#ppt_w"/>
                                          </p:val>
                                        </p:tav>
                                        <p:tav tm="100000">
                                          <p:val>
                                            <p:strVal val="#ppt_w"/>
                                          </p:val>
                                        </p:tav>
                                      </p:tavLst>
                                    </p:anim>
                                    <p:anim calcmode="lin" valueType="num">
                                      <p:cBhvr>
                                        <p:cTn id="12" dur="500" fill="hold"/>
                                        <p:tgtEl>
                                          <p:spTgt spid="45057"/>
                                        </p:tgtEl>
                                        <p:attrNameLst>
                                          <p:attrName>ppt_h</p:attrName>
                                        </p:attrNameLst>
                                      </p:cBhvr>
                                      <p:tavLst>
                                        <p:tav tm="0">
                                          <p:val>
                                            <p:strVal val="4*#ppt_h"/>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0-#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6" presetClass="entr" presetSubtype="42" fill="hold" grpId="0" nodeType="afterEffect">
                                  <p:stCondLst>
                                    <p:cond delay="0"/>
                                  </p:stCondLst>
                                  <p:childTnLst>
                                    <p:set>
                                      <p:cBhvr>
                                        <p:cTn id="21" dur="1" fill="hold">
                                          <p:stCondLst>
                                            <p:cond delay="0"/>
                                          </p:stCondLst>
                                        </p:cTn>
                                        <p:tgtEl>
                                          <p:spTgt spid="45059"/>
                                        </p:tgtEl>
                                        <p:attrNameLst>
                                          <p:attrName>style.visibility</p:attrName>
                                        </p:attrNameLst>
                                      </p:cBhvr>
                                      <p:to>
                                        <p:strVal val="visible"/>
                                      </p:to>
                                    </p:set>
                                    <p:animEffect transition="in" filter="barn(outHorizontal)">
                                      <p:cBhvr>
                                        <p:cTn id="22" dur="500"/>
                                        <p:tgtEl>
                                          <p:spTgt spid="45059"/>
                                        </p:tgtEl>
                                      </p:cBhvr>
                                    </p:animEffect>
                                  </p:childTnLst>
                                </p:cTn>
                              </p:par>
                            </p:childTnLst>
                          </p:cTn>
                        </p:par>
                        <p:par>
                          <p:cTn id="23" fill="hold" nodeType="afterGroup">
                            <p:stCondLst>
                              <p:cond delay="1000"/>
                            </p:stCondLst>
                            <p:childTnLst>
                              <p:par>
                                <p:cTn id="24" presetID="12" presetClass="entr" presetSubtype="8" fill="hold" grpId="0" nodeType="afterEffect">
                                  <p:stCondLst>
                                    <p:cond delay="50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p:tgtEl>
                                          <p:spTgt spid="49"/>
                                        </p:tgtEl>
                                        <p:attrNameLst>
                                          <p:attrName>ppt_x</p:attrName>
                                        </p:attrNameLst>
                                      </p:cBhvr>
                                      <p:tavLst>
                                        <p:tav tm="0">
                                          <p:val>
                                            <p:strVal val="#ppt_x-#ppt_w*1.125000"/>
                                          </p:val>
                                        </p:tav>
                                        <p:tav tm="100000">
                                          <p:val>
                                            <p:strVal val="#ppt_x"/>
                                          </p:val>
                                        </p:tav>
                                      </p:tavLst>
                                    </p:anim>
                                    <p:animEffect transition="in" filter="wipe(right)">
                                      <p:cBhvr>
                                        <p:cTn id="27" dur="500"/>
                                        <p:tgtEl>
                                          <p:spTgt spid="49"/>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2" presetClass="entr" presetSubtype="8" fill="hold" nodeType="clickEffect">
                                  <p:stCondLst>
                                    <p:cond delay="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1000"/>
                                        <p:tgtEl>
                                          <p:spTgt spid="41"/>
                                        </p:tgtEl>
                                        <p:attrNameLst>
                                          <p:attrName>ppt_x</p:attrName>
                                        </p:attrNameLst>
                                      </p:cBhvr>
                                      <p:tavLst>
                                        <p:tav tm="0">
                                          <p:val>
                                            <p:strVal val="#ppt_x-#ppt_w*1.125000"/>
                                          </p:val>
                                        </p:tav>
                                        <p:tav tm="100000">
                                          <p:val>
                                            <p:strVal val="#ppt_x"/>
                                          </p:val>
                                        </p:tav>
                                      </p:tavLst>
                                    </p:anim>
                                    <p:animEffect transition="in" filter="wipe(right)">
                                      <p:cBhvr>
                                        <p:cTn id="37" dur="1000"/>
                                        <p:tgtEl>
                                          <p:spTgt spid="41"/>
                                        </p:tgtEl>
                                      </p:cBhvr>
                                    </p:animEffect>
                                  </p:childTnLst>
                                </p:cTn>
                              </p:par>
                            </p:childTnLst>
                          </p:cTn>
                        </p:par>
                        <p:par>
                          <p:cTn id="38" fill="hold" nodeType="afterGroup">
                            <p:stCondLst>
                              <p:cond delay="1000"/>
                            </p:stCondLst>
                            <p:childTnLst>
                              <p:par>
                                <p:cTn id="39" presetID="10" presetClass="entr" presetSubtype="0" fill="hold" grpId="0" nodeType="afterEffect">
                                  <p:stCondLst>
                                    <p:cond delay="25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750"/>
                                        <p:tgtEl>
                                          <p:spTgt spid="46"/>
                                        </p:tgtEl>
                                      </p:cBhvr>
                                    </p:animEffect>
                                  </p:childTnLst>
                                </p:cTn>
                              </p:par>
                              <p:par>
                                <p:cTn id="42" presetID="10" presetClass="entr" presetSubtype="0" fill="hold" nodeType="withEffect">
                                  <p:stCondLst>
                                    <p:cond delay="250"/>
                                  </p:stCondLst>
                                  <p:childTnLst>
                                    <p:set>
                                      <p:cBhvr>
                                        <p:cTn id="43" dur="1" fill="hold">
                                          <p:stCondLst>
                                            <p:cond delay="0"/>
                                          </p:stCondLst>
                                        </p:cTn>
                                        <p:tgtEl>
                                          <p:spTgt spid="45058"/>
                                        </p:tgtEl>
                                        <p:attrNameLst>
                                          <p:attrName>style.visibility</p:attrName>
                                        </p:attrNameLst>
                                      </p:cBhvr>
                                      <p:to>
                                        <p:strVal val="visible"/>
                                      </p:to>
                                    </p:set>
                                    <p:animEffect transition="in" filter="fade">
                                      <p:cBhvr>
                                        <p:cTn id="44" dur="750"/>
                                        <p:tgtEl>
                                          <p:spTgt spid="45058"/>
                                        </p:tgtEl>
                                      </p:cBhvr>
                                    </p:animEffect>
                                  </p:childTnLst>
                                </p:cTn>
                              </p:par>
                            </p:childTnLst>
                          </p:cTn>
                        </p:par>
                        <p:par>
                          <p:cTn id="45" fill="hold" nodeType="afterGroup">
                            <p:stCondLst>
                              <p:cond delay="2000"/>
                            </p:stCondLst>
                            <p:childTnLst>
                              <p:par>
                                <p:cTn id="46" presetID="22" presetClass="entr" presetSubtype="1" fill="hold" grpId="0"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wipe(up)">
                                      <p:cBhvr>
                                        <p:cTn id="48" dur="1000"/>
                                        <p:tgtEl>
                                          <p:spTgt spid="9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fade">
                                      <p:cBhvr>
                                        <p:cTn id="53" dur="500"/>
                                        <p:tgtEl>
                                          <p:spTgt spid="50"/>
                                        </p:tgtEl>
                                      </p:cBhvr>
                                    </p:animEffect>
                                  </p:childTnLst>
                                </p:cTn>
                              </p:par>
                              <p:par>
                                <p:cTn id="54" presetID="10" presetClass="entr" presetSubtype="0" fill="hold" nodeType="withEffect">
                                  <p:stCondLst>
                                    <p:cond delay="0"/>
                                  </p:stCondLst>
                                  <p:childTnLst>
                                    <p:set>
                                      <p:cBhvr>
                                        <p:cTn id="55" dur="1" fill="hold">
                                          <p:stCondLst>
                                            <p:cond delay="0"/>
                                          </p:stCondLst>
                                        </p:cTn>
                                        <p:tgtEl>
                                          <p:spTgt spid="45064"/>
                                        </p:tgtEl>
                                        <p:attrNameLst>
                                          <p:attrName>style.visibility</p:attrName>
                                        </p:attrNameLst>
                                      </p:cBhvr>
                                      <p:to>
                                        <p:strVal val="visible"/>
                                      </p:to>
                                    </p:set>
                                    <p:animEffect transition="in" filter="fade">
                                      <p:cBhvr>
                                        <p:cTn id="56" dur="500"/>
                                        <p:tgtEl>
                                          <p:spTgt spid="45064"/>
                                        </p:tgtEl>
                                      </p:cBhvr>
                                    </p:animEffect>
                                  </p:childTnLst>
                                </p:cTn>
                              </p:par>
                            </p:childTnLst>
                          </p:cTn>
                        </p:par>
                        <p:par>
                          <p:cTn id="57" fill="hold" nodeType="afterGroup">
                            <p:stCondLst>
                              <p:cond delay="500"/>
                            </p:stCondLst>
                            <p:childTnLst>
                              <p:par>
                                <p:cTn id="58" presetID="22" presetClass="entr" presetSubtype="1" fill="hold" nodeType="after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wipe(up)">
                                      <p:cBhvr>
                                        <p:cTn id="60" dur="750"/>
                                        <p:tgtEl>
                                          <p:spTgt spid="4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01"/>
                                        </p:tgtEl>
                                        <p:attrNameLst>
                                          <p:attrName>style.visibility</p:attrName>
                                        </p:attrNameLst>
                                      </p:cBhvr>
                                      <p:to>
                                        <p:strVal val="visible"/>
                                      </p:to>
                                    </p:set>
                                    <p:animEffect transition="in" filter="fade">
                                      <p:cBhvr>
                                        <p:cTn id="65" dur="500"/>
                                        <p:tgtEl>
                                          <p:spTgt spid="101"/>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2"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right)">
                                      <p:cBhvr>
                                        <p:cTn id="70" dur="500"/>
                                        <p:tgtEl>
                                          <p:spTgt spid="44"/>
                                        </p:tgtEl>
                                      </p:cBhvr>
                                    </p:animEffect>
                                  </p:childTnLst>
                                </p:cTn>
                              </p:par>
                            </p:childTnLst>
                          </p:cTn>
                        </p:par>
                        <p:par>
                          <p:cTn id="71" fill="hold" nodeType="afterGroup">
                            <p:stCondLst>
                              <p:cond delay="500"/>
                            </p:stCondLst>
                            <p:childTnLst>
                              <p:par>
                                <p:cTn id="72" presetID="10" presetClass="entr" presetSubtype="0"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750"/>
                                        <p:tgtEl>
                                          <p:spTgt spid="8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fade">
                                      <p:cBhvr>
                                        <p:cTn id="77" dur="750"/>
                                        <p:tgtEl>
                                          <p:spTgt spid="5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750"/>
                                        <p:tgtEl>
                                          <p:spTgt spid="53"/>
                                        </p:tgtEl>
                                      </p:cBhvr>
                                    </p:animEffect>
                                  </p:childTnLst>
                                </p:cTn>
                              </p:par>
                              <p:par>
                                <p:cTn id="81" presetID="10" presetClass="entr" presetSubtype="0" fill="hold"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750"/>
                                        <p:tgtEl>
                                          <p:spTgt spid="54"/>
                                        </p:tgtEl>
                                      </p:cBhvr>
                                    </p:animEffect>
                                  </p:childTnLst>
                                </p:cTn>
                              </p:par>
                              <p:par>
                                <p:cTn id="84" presetID="10" presetClass="entr" presetSubtype="0" fill="hold" nodeType="withEffect">
                                  <p:stCondLst>
                                    <p:cond delay="0"/>
                                  </p:stCondLst>
                                  <p:childTnLst>
                                    <p:set>
                                      <p:cBhvr>
                                        <p:cTn id="85" dur="1" fill="hold">
                                          <p:stCondLst>
                                            <p:cond delay="0"/>
                                          </p:stCondLst>
                                        </p:cTn>
                                        <p:tgtEl>
                                          <p:spTgt spid="77"/>
                                        </p:tgtEl>
                                        <p:attrNameLst>
                                          <p:attrName>style.visibility</p:attrName>
                                        </p:attrNameLst>
                                      </p:cBhvr>
                                      <p:to>
                                        <p:strVal val="visible"/>
                                      </p:to>
                                    </p:set>
                                    <p:animEffect transition="in" filter="fade">
                                      <p:cBhvr>
                                        <p:cTn id="86" dur="750"/>
                                        <p:tgtEl>
                                          <p:spTgt spid="77"/>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750"/>
                                        <p:tgtEl>
                                          <p:spTgt spid="81"/>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fade">
                                      <p:cBhvr>
                                        <p:cTn id="94" dur="500"/>
                                        <p:tgtEl>
                                          <p:spTgt spid="8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500"/>
                                        <p:tgtEl>
                                          <p:spTgt spid="7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1"/>
                                        </p:tgtEl>
                                        <p:attrNameLst>
                                          <p:attrName>style.visibility</p:attrName>
                                        </p:attrNameLst>
                                      </p:cBhvr>
                                      <p:to>
                                        <p:strVal val="visible"/>
                                      </p:to>
                                    </p:set>
                                    <p:animEffect transition="in" filter="fade">
                                      <p:cBhvr>
                                        <p:cTn id="100" dur="500"/>
                                        <p:tgtEl>
                                          <p:spTgt spid="51"/>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childTnLst>
                          </p:cTn>
                        </p:par>
                        <p:par>
                          <p:cTn id="104" fill="hold" nodeType="afterGroup">
                            <p:stCondLst>
                              <p:cond delay="500"/>
                            </p:stCondLst>
                            <p:childTnLst>
                              <p:par>
                                <p:cTn id="105" presetID="12" presetClass="entr" presetSubtype="8" fill="hold" grpId="0" nodeType="afterEffect">
                                  <p:stCondLst>
                                    <p:cond delay="250"/>
                                  </p:stCondLst>
                                  <p:childTnLst>
                                    <p:set>
                                      <p:cBhvr>
                                        <p:cTn id="106" dur="1" fill="hold">
                                          <p:stCondLst>
                                            <p:cond delay="0"/>
                                          </p:stCondLst>
                                        </p:cTn>
                                        <p:tgtEl>
                                          <p:spTgt spid="80"/>
                                        </p:tgtEl>
                                        <p:attrNameLst>
                                          <p:attrName>style.visibility</p:attrName>
                                        </p:attrNameLst>
                                      </p:cBhvr>
                                      <p:to>
                                        <p:strVal val="visible"/>
                                      </p:to>
                                    </p:set>
                                    <p:anim calcmode="lin" valueType="num">
                                      <p:cBhvr additive="base">
                                        <p:cTn id="107" dur="500"/>
                                        <p:tgtEl>
                                          <p:spTgt spid="80"/>
                                        </p:tgtEl>
                                        <p:attrNameLst>
                                          <p:attrName>ppt_x</p:attrName>
                                        </p:attrNameLst>
                                      </p:cBhvr>
                                      <p:tavLst>
                                        <p:tav tm="0">
                                          <p:val>
                                            <p:strVal val="#ppt_x-#ppt_w*1.125000"/>
                                          </p:val>
                                        </p:tav>
                                        <p:tav tm="100000">
                                          <p:val>
                                            <p:strVal val="#ppt_x"/>
                                          </p:val>
                                        </p:tav>
                                      </p:tavLst>
                                    </p:anim>
                                    <p:animEffect transition="in" filter="wipe(right)">
                                      <p:cBhvr>
                                        <p:cTn id="10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animBg="1"/>
      <p:bldP spid="45" grpId="0"/>
      <p:bldP spid="48" grpId="0"/>
      <p:bldP spid="49" grpId="0"/>
      <p:bldP spid="10" grpId="0" animBg="1"/>
      <p:bldP spid="46" grpId="0" animBg="1"/>
      <p:bldP spid="50" grpId="0" animBg="1"/>
      <p:bldP spid="51" grpId="0" animBg="1"/>
      <p:bldP spid="52" grpId="0" animBg="1"/>
      <p:bldP spid="53" grpId="0" animBg="1"/>
      <p:bldP spid="79" grpId="0"/>
      <p:bldP spid="80" grpId="0"/>
      <p:bldP spid="81" grpId="0" animBg="1"/>
      <p:bldP spid="86" grpId="0"/>
      <p:bldP spid="92" grpId="0"/>
      <p:bldP spid="101" grpId="0"/>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2374106" y="1389856"/>
          <a:ext cx="7315200" cy="48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EAE6EDF-7E1F-417F-BA9E-748C5224EBF2}" type="slidenum">
              <a:rPr lang="de-DE" altLang="en-US" sz="1200" smtClean="0">
                <a:solidFill>
                  <a:srgbClr val="8E8D8C"/>
                </a:solidFill>
              </a:rPr>
              <a:pPr>
                <a:spcBef>
                  <a:spcPct val="0"/>
                </a:spcBef>
                <a:buFontTx/>
                <a:buNone/>
              </a:pPr>
              <a:t>4</a:t>
            </a:fld>
            <a:endParaRPr lang="de-DE" altLang="en-US" sz="1200" smtClean="0">
              <a:solidFill>
                <a:srgbClr val="8E8D8C"/>
              </a:solidFill>
            </a:endParaRPr>
          </a:p>
        </p:txBody>
      </p:sp>
      <p:graphicFrame>
        <p:nvGraphicFramePr>
          <p:cNvPr id="7" name="Content Placeholder 5"/>
          <p:cNvGraphicFramePr>
            <a:graphicFrameLocks/>
          </p:cNvGraphicFramePr>
          <p:nvPr/>
        </p:nvGraphicFramePr>
        <p:xfrm>
          <a:off x="176212" y="1335088"/>
          <a:ext cx="4395788" cy="11795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341" name="Title 1"/>
          <p:cNvSpPr>
            <a:spLocks noGrp="1"/>
          </p:cNvSpPr>
          <p:nvPr>
            <p:ph type="title"/>
          </p:nvPr>
        </p:nvSpPr>
        <p:spPr/>
        <p:txBody>
          <a:bodyPr/>
          <a:lstStyle/>
          <a:p>
            <a:r>
              <a:rPr lang="en-US" altLang="en-US" smtClean="0"/>
              <a:t>Improving Biomarkers in QIBA</a:t>
            </a:r>
          </a:p>
        </p:txBody>
      </p:sp>
      <p:cxnSp>
        <p:nvCxnSpPr>
          <p:cNvPr id="9" name="Straight Arrow Connector 8"/>
          <p:cNvCxnSpPr/>
          <p:nvPr/>
        </p:nvCxnSpPr>
        <p:spPr>
          <a:xfrm>
            <a:off x="4419600" y="1905000"/>
            <a:ext cx="6096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340350" y="2765425"/>
            <a:ext cx="158273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81000" y="0"/>
            <a:ext cx="8534400" cy="792163"/>
          </a:xfrm>
        </p:spPr>
        <p:txBody>
          <a:bodyPr tIns="0"/>
          <a:lstStyle/>
          <a:p>
            <a:r>
              <a:rPr lang="en-US" altLang="en-US" smtClean="0"/>
              <a:t>QIBA Profile Structure</a:t>
            </a:r>
            <a:endParaRPr lang="de-DE" altLang="en-US" smtClean="0"/>
          </a:p>
        </p:txBody>
      </p:sp>
      <p:sp>
        <p:nvSpPr>
          <p:cNvPr id="1638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A878164-9F81-4C67-82E8-5A438C0CC4C9}" type="slidenum">
              <a:rPr lang="de-DE" altLang="en-US" sz="1200" smtClean="0">
                <a:solidFill>
                  <a:srgbClr val="8E8D8C"/>
                </a:solidFill>
              </a:rPr>
              <a:pPr>
                <a:spcBef>
                  <a:spcPct val="0"/>
                </a:spcBef>
                <a:buFontTx/>
                <a:buNone/>
              </a:pPr>
              <a:t>5</a:t>
            </a:fld>
            <a:endParaRPr lang="de-DE" altLang="en-US" sz="1200" smtClean="0">
              <a:solidFill>
                <a:srgbClr val="8E8D8C"/>
              </a:solidFill>
            </a:endParaRPr>
          </a:p>
        </p:txBody>
      </p:sp>
      <p:grpSp>
        <p:nvGrpSpPr>
          <p:cNvPr id="16388" name="Group 11"/>
          <p:cNvGrpSpPr>
            <a:grpSpLocks/>
          </p:cNvGrpSpPr>
          <p:nvPr/>
        </p:nvGrpSpPr>
        <p:grpSpPr bwMode="auto">
          <a:xfrm>
            <a:off x="0" y="685800"/>
            <a:ext cx="9067800" cy="5334000"/>
            <a:chOff x="0" y="912191"/>
            <a:chExt cx="9067800" cy="5488609"/>
          </a:xfrm>
        </p:grpSpPr>
        <p:sp>
          <p:nvSpPr>
            <p:cNvPr id="6" name="Rectangle 5"/>
            <p:cNvSpPr/>
            <p:nvPr/>
          </p:nvSpPr>
          <p:spPr>
            <a:xfrm>
              <a:off x="2667000" y="912191"/>
              <a:ext cx="3276600" cy="1143460"/>
            </a:xfrm>
            <a:prstGeom prst="rect">
              <a:avLst/>
            </a:prstGeom>
            <a:solidFill>
              <a:srgbClr val="7F7D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2000" b="1" dirty="0">
                  <a:solidFill>
                    <a:srgbClr val="FFFFFF"/>
                  </a:solidFill>
                </a:rPr>
                <a:t>Claims:</a:t>
              </a:r>
            </a:p>
            <a:p>
              <a:pPr marL="182880" eaLnBrk="1" hangingPunct="1">
                <a:defRPr/>
              </a:pPr>
              <a:r>
                <a:rPr lang="en-US" sz="1600" dirty="0">
                  <a:solidFill>
                    <a:srgbClr val="FFFFFF"/>
                  </a:solidFill>
                </a:rPr>
                <a:t>“95% probability that measured change -25% to +30%encompasses the true tumor volume change…”</a:t>
              </a:r>
              <a:endParaRPr lang="en-US" sz="2000" dirty="0">
                <a:solidFill>
                  <a:srgbClr val="FFFFFF"/>
                </a:solidFill>
              </a:endParaRPr>
            </a:p>
          </p:txBody>
        </p:sp>
        <p:sp>
          <p:nvSpPr>
            <p:cNvPr id="8" name="Rectangle 7"/>
            <p:cNvSpPr/>
            <p:nvPr/>
          </p:nvSpPr>
          <p:spPr>
            <a:xfrm>
              <a:off x="2667000" y="2055651"/>
              <a:ext cx="3276600" cy="3404244"/>
            </a:xfrm>
            <a:prstGeom prst="rect">
              <a:avLst/>
            </a:prstGeom>
            <a:solidFill>
              <a:srgbClr val="9E9B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2000" b="1" dirty="0">
                  <a:solidFill>
                    <a:srgbClr val="FFFFFF"/>
                  </a:solidFill>
                </a:rPr>
                <a:t>Requirements:</a:t>
              </a:r>
              <a:endParaRPr lang="en-US" dirty="0">
                <a:solidFill>
                  <a:srgbClr val="FFFFFF"/>
                </a:solidFill>
              </a:endParaRPr>
            </a:p>
            <a:p>
              <a:pPr eaLnBrk="1" hangingPunct="1">
                <a:defRPr/>
              </a:pPr>
              <a:r>
                <a:rPr lang="en-US" sz="1700" dirty="0">
                  <a:solidFill>
                    <a:srgbClr val="FFFFFF"/>
                  </a:solidFill>
                </a:rPr>
                <a:t>   </a:t>
              </a:r>
              <a:r>
                <a:rPr lang="en-US" sz="1700" u="sng" dirty="0">
                  <a:solidFill>
                    <a:srgbClr val="FFFFFF"/>
                  </a:solidFill>
                </a:rPr>
                <a:t>Actor Table</a:t>
              </a:r>
            </a:p>
            <a:p>
              <a:pPr eaLnBrk="1" hangingPunct="1">
                <a:defRPr/>
              </a:pPr>
              <a:r>
                <a:rPr lang="en-US" sz="1600" dirty="0">
                  <a:solidFill>
                    <a:srgbClr val="FFFFFF"/>
                  </a:solidFill>
                </a:rPr>
                <a:t>       Scanner</a:t>
              </a:r>
            </a:p>
            <a:p>
              <a:pPr eaLnBrk="1" hangingPunct="1">
                <a:defRPr/>
              </a:pPr>
              <a:r>
                <a:rPr lang="en-US" sz="1600" dirty="0">
                  <a:solidFill>
                    <a:srgbClr val="FFFFFF"/>
                  </a:solidFill>
                </a:rPr>
                <a:t>       Measurement Software</a:t>
              </a:r>
            </a:p>
            <a:p>
              <a:pPr eaLnBrk="1" hangingPunct="1">
                <a:defRPr/>
              </a:pPr>
              <a:r>
                <a:rPr lang="en-US" sz="1600" dirty="0">
                  <a:solidFill>
                    <a:srgbClr val="FFFFFF"/>
                  </a:solidFill>
                </a:rPr>
                <a:t>       Radiologist</a:t>
              </a:r>
              <a:endParaRPr lang="en-US" dirty="0">
                <a:solidFill>
                  <a:srgbClr val="FFFFFF"/>
                </a:solidFill>
              </a:endParaRPr>
            </a:p>
            <a:p>
              <a:pPr eaLnBrk="1" hangingPunct="1">
                <a:defRPr/>
              </a:pPr>
              <a:r>
                <a:rPr lang="en-US" sz="1700" dirty="0">
                  <a:solidFill>
                    <a:srgbClr val="FFFFFF"/>
                  </a:solidFill>
                </a:rPr>
                <a:t>   </a:t>
              </a:r>
              <a:r>
                <a:rPr lang="en-US" sz="1700" u="sng" dirty="0">
                  <a:solidFill>
                    <a:srgbClr val="FFFFFF"/>
                  </a:solidFill>
                </a:rPr>
                <a:t>Activity Definitions</a:t>
              </a:r>
            </a:p>
            <a:p>
              <a:pPr eaLnBrk="1" hangingPunct="1">
                <a:defRPr/>
              </a:pPr>
              <a:r>
                <a:rPr lang="en-US" sz="1600" dirty="0">
                  <a:solidFill>
                    <a:srgbClr val="FFFFFF"/>
                  </a:solidFill>
                </a:rPr>
                <a:t>       Calibration / QA </a:t>
              </a:r>
            </a:p>
            <a:p>
              <a:pPr eaLnBrk="1" hangingPunct="1">
                <a:defRPr/>
              </a:pPr>
              <a:r>
                <a:rPr lang="en-US" sz="1600" dirty="0">
                  <a:solidFill>
                    <a:srgbClr val="FFFFFF"/>
                  </a:solidFill>
                </a:rPr>
                <a:t>       Patient Preparation</a:t>
              </a:r>
            </a:p>
            <a:p>
              <a:pPr eaLnBrk="1" hangingPunct="1">
                <a:defRPr/>
              </a:pPr>
              <a:r>
                <a:rPr lang="en-US" sz="1600" dirty="0">
                  <a:solidFill>
                    <a:srgbClr val="FFFFFF"/>
                  </a:solidFill>
                </a:rPr>
                <a:t>       Image Acquisition</a:t>
              </a:r>
            </a:p>
            <a:p>
              <a:pPr eaLnBrk="1" hangingPunct="1">
                <a:defRPr/>
              </a:pPr>
              <a:r>
                <a:rPr lang="en-US" sz="1600" dirty="0">
                  <a:solidFill>
                    <a:srgbClr val="FFFFFF"/>
                  </a:solidFill>
                </a:rPr>
                <a:t>       Reconstruction</a:t>
              </a:r>
            </a:p>
            <a:p>
              <a:pPr eaLnBrk="1" hangingPunct="1">
                <a:defRPr/>
              </a:pPr>
              <a:r>
                <a:rPr lang="en-US" sz="1600" dirty="0">
                  <a:solidFill>
                    <a:srgbClr val="FFFFFF"/>
                  </a:solidFill>
                </a:rPr>
                <a:t>       Post-Processing </a:t>
              </a:r>
            </a:p>
            <a:p>
              <a:pPr eaLnBrk="1" hangingPunct="1">
                <a:defRPr/>
              </a:pPr>
              <a:r>
                <a:rPr lang="en-US" sz="1600" dirty="0">
                  <a:solidFill>
                    <a:srgbClr val="FFFFFF"/>
                  </a:solidFill>
                </a:rPr>
                <a:t>       Analysis / Measurement </a:t>
              </a:r>
            </a:p>
            <a:p>
              <a:pPr eaLnBrk="1" hangingPunct="1">
                <a:defRPr/>
              </a:pPr>
              <a:r>
                <a:rPr lang="en-US" sz="1600" dirty="0">
                  <a:solidFill>
                    <a:srgbClr val="FFFFFF"/>
                  </a:solidFill>
                </a:rPr>
                <a:t>       Reading  / Interpretation</a:t>
              </a:r>
            </a:p>
          </p:txBody>
        </p:sp>
        <p:sp>
          <p:nvSpPr>
            <p:cNvPr id="9" name="Content Placeholder 2"/>
            <p:cNvSpPr txBox="1">
              <a:spLocks/>
            </p:cNvSpPr>
            <p:nvPr/>
          </p:nvSpPr>
          <p:spPr>
            <a:xfrm>
              <a:off x="0" y="990600"/>
              <a:ext cx="2819400" cy="5333426"/>
            </a:xfrm>
            <a:prstGeom prst="rect">
              <a:avLst/>
            </a:prstGeom>
          </p:spPr>
          <p:txBody>
            <a:bodyPr lIns="0" tIns="0" rIns="0" bIns="0"/>
            <a:lstStyle/>
            <a:p>
              <a:pPr marL="342900" indent="-342900" algn="ctr">
                <a:spcBef>
                  <a:spcPct val="20000"/>
                </a:spcBef>
                <a:buFont typeface="Wingdings" pitchFamily="2" charset="2"/>
                <a:buNone/>
                <a:defRPr/>
              </a:pPr>
              <a:r>
                <a:rPr lang="en-US" b="1" i="1" u="sng" dirty="0">
                  <a:solidFill>
                    <a:srgbClr val="2F2B20"/>
                  </a:solidFill>
                  <a:latin typeface="Calibri"/>
                </a:rPr>
                <a:t>User Perspective</a:t>
              </a:r>
            </a:p>
            <a:p>
              <a:pPr marL="342900" indent="-342900">
                <a:spcBef>
                  <a:spcPct val="20000"/>
                </a:spcBef>
                <a:buFont typeface="Wingdings" pitchFamily="2" charset="2"/>
                <a:buNone/>
                <a:defRPr/>
              </a:pPr>
              <a:endParaRPr lang="en-US" sz="1050" dirty="0">
                <a:solidFill>
                  <a:srgbClr val="2F2B20"/>
                </a:solidFill>
                <a:latin typeface="Calibri"/>
              </a:endParaRPr>
            </a:p>
            <a:p>
              <a:pPr marL="342900" indent="-342900" algn="ctr">
                <a:spcBef>
                  <a:spcPct val="20000"/>
                </a:spcBef>
                <a:buFont typeface="Arial" charset="0"/>
                <a:buNone/>
                <a:defRPr/>
              </a:pPr>
              <a:r>
                <a:rPr lang="en-US" dirty="0">
                  <a:solidFill>
                    <a:srgbClr val="2F2B20"/>
                  </a:solidFill>
                  <a:latin typeface="Calibri"/>
                </a:rPr>
                <a:t>Will it do what I need?</a:t>
              </a:r>
              <a:br>
                <a:rPr lang="en-US" dirty="0">
                  <a:solidFill>
                    <a:srgbClr val="2F2B20"/>
                  </a:solidFill>
                  <a:latin typeface="Calibri"/>
                </a:rPr>
              </a:br>
              <a:endParaRPr lang="en-US" sz="700" dirty="0">
                <a:solidFill>
                  <a:srgbClr val="2F2B20"/>
                </a:solidFill>
                <a:latin typeface="Calibri"/>
              </a:endParaRPr>
            </a:p>
            <a:p>
              <a:pPr marL="342900" indent="-342900" algn="ctr">
                <a:spcBef>
                  <a:spcPct val="20000"/>
                </a:spcBef>
                <a:buFont typeface="Arial" charset="0"/>
                <a:buNone/>
                <a:defRPr/>
              </a:pPr>
              <a:endParaRPr lang="en-US" dirty="0">
                <a:solidFill>
                  <a:srgbClr val="2F2B20"/>
                </a:solidFill>
                <a:latin typeface="Calibri"/>
              </a:endParaRPr>
            </a:p>
            <a:p>
              <a:pPr marL="342900" indent="-342900" algn="ctr">
                <a:spcBef>
                  <a:spcPct val="20000"/>
                </a:spcBef>
                <a:buFont typeface="Arial" charset="0"/>
                <a:buNone/>
                <a:defRPr/>
              </a:pPr>
              <a:endParaRPr lang="en-US" dirty="0">
                <a:solidFill>
                  <a:srgbClr val="2F2B20"/>
                </a:solidFill>
                <a:latin typeface="Calibri"/>
              </a:endParaRPr>
            </a:p>
            <a:p>
              <a:pPr marL="342900" indent="-342900" algn="ctr">
                <a:spcBef>
                  <a:spcPct val="20000"/>
                </a:spcBef>
                <a:buFont typeface="Arial" charset="0"/>
                <a:buNone/>
                <a:defRPr/>
              </a:pPr>
              <a:r>
                <a:rPr lang="en-US" dirty="0">
                  <a:solidFill>
                    <a:srgbClr val="2F2B20"/>
                  </a:solidFill>
                  <a:latin typeface="Calibri"/>
                </a:rPr>
                <a:t>What/who do I need</a:t>
              </a:r>
            </a:p>
            <a:p>
              <a:pPr marL="342900" indent="-342900" algn="ctr">
                <a:spcBef>
                  <a:spcPct val="20000"/>
                </a:spcBef>
                <a:buFont typeface="Arial" charset="0"/>
                <a:buNone/>
                <a:defRPr/>
              </a:pPr>
              <a:r>
                <a:rPr lang="en-US" dirty="0">
                  <a:solidFill>
                    <a:srgbClr val="2F2B20"/>
                  </a:solidFill>
                  <a:latin typeface="Calibri"/>
                </a:rPr>
                <a:t>involved?</a:t>
              </a:r>
            </a:p>
            <a:p>
              <a:pPr marL="342900" indent="-342900" algn="ctr">
                <a:spcBef>
                  <a:spcPct val="20000"/>
                </a:spcBef>
                <a:buFont typeface="Arial" charset="0"/>
                <a:buNone/>
                <a:defRPr/>
              </a:pPr>
              <a:endParaRPr lang="en-US" sz="700" dirty="0">
                <a:solidFill>
                  <a:srgbClr val="2F2B20"/>
                </a:solidFill>
                <a:latin typeface="Calibri"/>
              </a:endParaRPr>
            </a:p>
            <a:p>
              <a:pPr marL="342900" indent="-342900" algn="ctr">
                <a:spcBef>
                  <a:spcPct val="20000"/>
                </a:spcBef>
                <a:buFont typeface="Arial" charset="0"/>
                <a:buNone/>
                <a:defRPr/>
              </a:pPr>
              <a:endParaRPr lang="en-US" dirty="0">
                <a:solidFill>
                  <a:srgbClr val="2F2B20"/>
                </a:solidFill>
                <a:latin typeface="Calibri"/>
              </a:endParaRPr>
            </a:p>
            <a:p>
              <a:pPr marL="342900" indent="-342900" algn="ctr">
                <a:spcBef>
                  <a:spcPct val="20000"/>
                </a:spcBef>
                <a:buFont typeface="Arial" charset="0"/>
                <a:buNone/>
                <a:defRPr/>
              </a:pPr>
              <a:r>
                <a:rPr lang="en-US" dirty="0">
                  <a:solidFill>
                    <a:srgbClr val="2F2B20"/>
                  </a:solidFill>
                  <a:latin typeface="Calibri"/>
                </a:rPr>
                <a:t>What do I have to do</a:t>
              </a:r>
            </a:p>
            <a:p>
              <a:pPr marL="342900" indent="-342900" algn="ctr">
                <a:spcBef>
                  <a:spcPct val="20000"/>
                </a:spcBef>
                <a:buFont typeface="Arial" charset="0"/>
                <a:buNone/>
                <a:defRPr/>
              </a:pPr>
              <a:r>
                <a:rPr lang="en-US" dirty="0">
                  <a:solidFill>
                    <a:srgbClr val="2F2B20"/>
                  </a:solidFill>
                  <a:latin typeface="Calibri"/>
                </a:rPr>
                <a:t>(requirement checklists: procedures, training, performance targets)</a:t>
              </a:r>
            </a:p>
            <a:p>
              <a:pPr marL="342900" indent="-342900" algn="ctr">
                <a:spcBef>
                  <a:spcPct val="20000"/>
                </a:spcBef>
                <a:buFont typeface="Arial" charset="0"/>
                <a:buNone/>
                <a:defRPr/>
              </a:pPr>
              <a:r>
                <a:rPr lang="en-US" dirty="0">
                  <a:solidFill>
                    <a:srgbClr val="2F2B20"/>
                  </a:solidFill>
                  <a:latin typeface="Calibri"/>
                </a:rPr>
                <a:t>to achieve the Claims?</a:t>
              </a:r>
            </a:p>
          </p:txBody>
        </p:sp>
        <p:sp>
          <p:nvSpPr>
            <p:cNvPr id="10" name="Content Placeholder 2"/>
            <p:cNvSpPr txBox="1">
              <a:spLocks/>
            </p:cNvSpPr>
            <p:nvPr/>
          </p:nvSpPr>
          <p:spPr>
            <a:xfrm>
              <a:off x="5943600" y="990600"/>
              <a:ext cx="3124200" cy="5410200"/>
            </a:xfrm>
            <a:prstGeom prst="rect">
              <a:avLst/>
            </a:prstGeom>
          </p:spPr>
          <p:txBody>
            <a:bodyPr lIns="0" tIns="0" rIns="0" bIns="0">
              <a:normAutofit/>
            </a:bodyPr>
            <a:lstStyle/>
            <a:p>
              <a:pPr marL="342900" indent="-342900" algn="ctr" eaLnBrk="1" fontAlgn="auto" hangingPunct="1">
                <a:spcBef>
                  <a:spcPct val="20000"/>
                </a:spcBef>
                <a:spcAft>
                  <a:spcPts val="0"/>
                </a:spcAft>
                <a:buFont typeface="Wingdings" pitchFamily="2" charset="2"/>
                <a:buNone/>
                <a:defRPr/>
              </a:pPr>
              <a:r>
                <a:rPr lang="en-US" b="1" i="1" u="sng" dirty="0">
                  <a:solidFill>
                    <a:srgbClr val="2F2B20"/>
                  </a:solidFill>
                  <a:latin typeface="Calibri"/>
                </a:rPr>
                <a:t>Vendor View</a:t>
              </a:r>
            </a:p>
            <a:p>
              <a:pPr marL="342900" indent="-342900" algn="ctr" eaLnBrk="1" fontAlgn="auto" hangingPunct="1">
                <a:spcBef>
                  <a:spcPct val="20000"/>
                </a:spcBef>
                <a:spcAft>
                  <a:spcPts val="0"/>
                </a:spcAft>
                <a:buFont typeface="Wingdings" pitchFamily="2" charset="2"/>
                <a:buNone/>
                <a:defRPr/>
              </a:pPr>
              <a:endParaRPr lang="en-US" sz="1050" dirty="0">
                <a:solidFill>
                  <a:srgbClr val="2F2B20"/>
                </a:solidFill>
                <a:latin typeface="Calibri"/>
              </a:endParaRPr>
            </a:p>
            <a:p>
              <a:pPr marL="342900" indent="-342900" algn="ctr" eaLnBrk="1" fontAlgn="auto" hangingPunct="1">
                <a:spcBef>
                  <a:spcPct val="20000"/>
                </a:spcBef>
                <a:spcAft>
                  <a:spcPts val="0"/>
                </a:spcAft>
                <a:defRPr/>
              </a:pPr>
              <a:r>
                <a:rPr lang="en-US" dirty="0">
                  <a:solidFill>
                    <a:srgbClr val="2F2B20"/>
                  </a:solidFill>
                  <a:latin typeface="Calibri"/>
                </a:rPr>
                <a:t>Why do you want me to do this?</a:t>
              </a:r>
              <a:br>
                <a:rPr lang="en-US" dirty="0">
                  <a:solidFill>
                    <a:srgbClr val="2F2B20"/>
                  </a:solidFill>
                  <a:latin typeface="Calibri"/>
                </a:rPr>
              </a:br>
              <a:endParaRPr lang="en-US" sz="700" dirty="0">
                <a:solidFill>
                  <a:srgbClr val="2F2B20"/>
                </a:solidFill>
                <a:latin typeface="Calibri"/>
              </a:endParaRPr>
            </a:p>
            <a:p>
              <a:pPr marL="342900" indent="-342900" algn="ctr" eaLnBrk="1" fontAlgn="auto" hangingPunct="1">
                <a:spcBef>
                  <a:spcPct val="20000"/>
                </a:spcBef>
                <a:spcAft>
                  <a:spcPts val="0"/>
                </a:spcAft>
                <a:defRPr/>
              </a:pPr>
              <a:endParaRPr lang="en-US" dirty="0">
                <a:solidFill>
                  <a:srgbClr val="2F2B20"/>
                </a:solidFill>
                <a:latin typeface="Calibri"/>
              </a:endParaRPr>
            </a:p>
            <a:p>
              <a:pPr marL="342900" indent="-342900" algn="ctr" eaLnBrk="1" fontAlgn="auto" hangingPunct="1">
                <a:spcBef>
                  <a:spcPct val="20000"/>
                </a:spcBef>
                <a:spcAft>
                  <a:spcPts val="0"/>
                </a:spcAft>
                <a:defRPr/>
              </a:pPr>
              <a:endParaRPr lang="en-US" dirty="0">
                <a:solidFill>
                  <a:srgbClr val="2F2B20"/>
                </a:solidFill>
                <a:latin typeface="Calibri"/>
              </a:endParaRPr>
            </a:p>
            <a:p>
              <a:pPr marL="342900" indent="-342900" algn="ctr" eaLnBrk="1" fontAlgn="auto" hangingPunct="1">
                <a:spcBef>
                  <a:spcPct val="20000"/>
                </a:spcBef>
                <a:spcAft>
                  <a:spcPts val="0"/>
                </a:spcAft>
                <a:defRPr/>
              </a:pPr>
              <a:r>
                <a:rPr lang="en-US" dirty="0">
                  <a:solidFill>
                    <a:srgbClr val="2F2B20"/>
                  </a:solidFill>
                  <a:latin typeface="Calibri"/>
                </a:rPr>
                <a:t>Which of my products</a:t>
              </a:r>
            </a:p>
            <a:p>
              <a:pPr marL="342900" indent="-342900" algn="ctr" eaLnBrk="1" fontAlgn="auto" hangingPunct="1">
                <a:spcBef>
                  <a:spcPct val="20000"/>
                </a:spcBef>
                <a:spcAft>
                  <a:spcPts val="0"/>
                </a:spcAft>
                <a:defRPr/>
              </a:pPr>
              <a:r>
                <a:rPr lang="en-US" dirty="0">
                  <a:solidFill>
                    <a:srgbClr val="2F2B20"/>
                  </a:solidFill>
                  <a:latin typeface="Calibri"/>
                </a:rPr>
                <a:t>are affected?</a:t>
              </a:r>
            </a:p>
            <a:p>
              <a:pPr marL="342900" indent="-342900" algn="ctr" eaLnBrk="1" fontAlgn="auto" hangingPunct="1">
                <a:spcBef>
                  <a:spcPct val="20000"/>
                </a:spcBef>
                <a:spcAft>
                  <a:spcPts val="0"/>
                </a:spcAft>
                <a:defRPr/>
              </a:pPr>
              <a:endParaRPr lang="en-US" sz="700" dirty="0">
                <a:solidFill>
                  <a:srgbClr val="2F2B20"/>
                </a:solidFill>
                <a:latin typeface="Calibri"/>
              </a:endParaRPr>
            </a:p>
            <a:p>
              <a:pPr marL="342900" indent="-342900" algn="ctr" eaLnBrk="1" fontAlgn="auto" hangingPunct="1">
                <a:spcBef>
                  <a:spcPct val="20000"/>
                </a:spcBef>
                <a:spcAft>
                  <a:spcPts val="0"/>
                </a:spcAft>
                <a:defRPr/>
              </a:pPr>
              <a:endParaRPr lang="en-US" dirty="0">
                <a:solidFill>
                  <a:srgbClr val="2F2B20"/>
                </a:solidFill>
                <a:latin typeface="Calibri"/>
              </a:endParaRPr>
            </a:p>
            <a:p>
              <a:pPr marL="342900" indent="-342900" algn="ctr" eaLnBrk="1" fontAlgn="auto" hangingPunct="1">
                <a:spcBef>
                  <a:spcPct val="20000"/>
                </a:spcBef>
                <a:spcAft>
                  <a:spcPts val="0"/>
                </a:spcAft>
                <a:defRPr/>
              </a:pPr>
              <a:r>
                <a:rPr lang="en-US" dirty="0">
                  <a:solidFill>
                    <a:srgbClr val="2F2B20"/>
                  </a:solidFill>
                  <a:latin typeface="Calibri"/>
                </a:rPr>
                <a:t>What do I have to implement;</a:t>
              </a:r>
            </a:p>
            <a:p>
              <a:pPr marL="342900" indent="-342900" algn="ctr" eaLnBrk="1" fontAlgn="auto" hangingPunct="1">
                <a:spcBef>
                  <a:spcPct val="20000"/>
                </a:spcBef>
                <a:spcAft>
                  <a:spcPts val="0"/>
                </a:spcAft>
                <a:defRPr/>
              </a:pPr>
              <a:r>
                <a:rPr lang="en-US" dirty="0">
                  <a:solidFill>
                    <a:srgbClr val="2F2B20"/>
                  </a:solidFill>
                  <a:latin typeface="Calibri"/>
                </a:rPr>
                <a:t>(requirement checklists:</a:t>
              </a:r>
              <a:br>
                <a:rPr lang="en-US" dirty="0">
                  <a:solidFill>
                    <a:srgbClr val="2F2B20"/>
                  </a:solidFill>
                  <a:latin typeface="Calibri"/>
                </a:rPr>
              </a:br>
              <a:r>
                <a:rPr lang="en-US" dirty="0">
                  <a:solidFill>
                    <a:srgbClr val="2F2B20"/>
                  </a:solidFill>
                  <a:latin typeface="Calibri"/>
                </a:rPr>
                <a:t>features, capabilities, performance targets)</a:t>
              </a:r>
            </a:p>
            <a:p>
              <a:pPr marL="342900" indent="-342900" algn="ctr" eaLnBrk="1" fontAlgn="auto" hangingPunct="1">
                <a:spcBef>
                  <a:spcPct val="20000"/>
                </a:spcBef>
                <a:spcAft>
                  <a:spcPts val="0"/>
                </a:spcAft>
                <a:defRPr/>
              </a:pPr>
              <a:endParaRPr lang="en-US" dirty="0">
                <a:solidFill>
                  <a:srgbClr val="2F2B20"/>
                </a:solidFill>
                <a:latin typeface="Calibri"/>
              </a:endParaRPr>
            </a:p>
            <a:p>
              <a:pPr marL="342900" indent="-342900" algn="ctr" eaLnBrk="1" fontAlgn="auto" hangingPunct="1">
                <a:spcBef>
                  <a:spcPct val="20000"/>
                </a:spcBef>
                <a:spcAft>
                  <a:spcPts val="0"/>
                </a:spcAft>
                <a:defRPr/>
              </a:pPr>
              <a:endParaRPr lang="en-US" dirty="0">
                <a:solidFill>
                  <a:srgbClr val="2F2B20"/>
                </a:solidFill>
                <a:latin typeface="Calibri"/>
              </a:endParaRPr>
            </a:p>
            <a:p>
              <a:pPr marL="342900" indent="-342900" algn="ctr" eaLnBrk="1" fontAlgn="auto" hangingPunct="1">
                <a:spcBef>
                  <a:spcPct val="20000"/>
                </a:spcBef>
                <a:spcAft>
                  <a:spcPts val="0"/>
                </a:spcAft>
                <a:defRPr/>
              </a:pPr>
              <a:r>
                <a:rPr lang="en-US" dirty="0">
                  <a:solidFill>
                    <a:srgbClr val="2F2B20"/>
                  </a:solidFill>
                  <a:latin typeface="Calibri"/>
                </a:rPr>
                <a:t>How will I be tested?</a:t>
              </a:r>
            </a:p>
          </p:txBody>
        </p:sp>
      </p:grpSp>
      <p:sp>
        <p:nvSpPr>
          <p:cNvPr id="13" name="Rectangle 12"/>
          <p:cNvSpPr/>
          <p:nvPr/>
        </p:nvSpPr>
        <p:spPr bwMode="auto">
          <a:xfrm>
            <a:off x="2667000" y="5105400"/>
            <a:ext cx="3276600" cy="1200150"/>
          </a:xfrm>
          <a:prstGeom prst="rect">
            <a:avLst/>
          </a:prstGeom>
          <a:solidFill>
            <a:srgbClr val="B9B03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US" sz="2000" b="1" dirty="0">
                <a:solidFill>
                  <a:srgbClr val="FFFFFF"/>
                </a:solidFill>
              </a:rPr>
              <a:t>Assessment Procedures:</a:t>
            </a:r>
          </a:p>
          <a:p>
            <a:pPr eaLnBrk="1" hangingPunct="1">
              <a:defRPr/>
            </a:pPr>
            <a:r>
              <a:rPr lang="en-US" sz="1600" dirty="0">
                <a:solidFill>
                  <a:srgbClr val="FFFFFF"/>
                </a:solidFill>
              </a:rPr>
              <a:t>       Image Noise and Resolution</a:t>
            </a:r>
            <a:br>
              <a:rPr lang="en-US" sz="1600" dirty="0">
                <a:solidFill>
                  <a:srgbClr val="FFFFFF"/>
                </a:solidFill>
              </a:rPr>
            </a:br>
            <a:r>
              <a:rPr lang="en-US" sz="1600" dirty="0">
                <a:solidFill>
                  <a:srgbClr val="FFFFFF"/>
                </a:solidFill>
              </a:rPr>
              <a:t>       Tumor Volume Change Variability </a:t>
            </a:r>
          </a:p>
          <a:p>
            <a:pPr eaLnBrk="1" hangingPunct="1">
              <a:defRPr/>
            </a:pPr>
            <a:r>
              <a:rPr lang="en-US" sz="1600" dirty="0">
                <a:solidFill>
                  <a:srgbClr val="FFFFFF"/>
                </a:solidFill>
              </a:rPr>
              <a:t>       Site Performance</a:t>
            </a:r>
          </a:p>
        </p:txBody>
      </p:sp>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
        <p:nvSpPr>
          <p:cNvPr id="4" name="Oval 3"/>
          <p:cNvSpPr/>
          <p:nvPr/>
        </p:nvSpPr>
        <p:spPr>
          <a:xfrm>
            <a:off x="2514600" y="685800"/>
            <a:ext cx="1219200" cy="3810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455863" y="1798638"/>
            <a:ext cx="2039937" cy="415925"/>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257425" y="5091113"/>
            <a:ext cx="3457575" cy="4318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81000" y="228600"/>
            <a:ext cx="8534400" cy="792163"/>
          </a:xfrm>
        </p:spPr>
        <p:txBody>
          <a:bodyPr/>
          <a:lstStyle/>
          <a:p>
            <a:r>
              <a:rPr lang="en-US" altLang="en-US" sz="4400" smtClean="0"/>
              <a:t>QIBA Profile Stages</a:t>
            </a:r>
          </a:p>
        </p:txBody>
      </p:sp>
      <p:sp>
        <p:nvSpPr>
          <p:cNvPr id="1843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270E6F-71EA-406E-81C8-308D6EDF23D0}" type="slidenum">
              <a:rPr lang="de-DE" altLang="en-US" sz="1200" smtClean="0">
                <a:solidFill>
                  <a:srgbClr val="8E8D8C"/>
                </a:solidFill>
              </a:rPr>
              <a:pPr>
                <a:spcBef>
                  <a:spcPct val="0"/>
                </a:spcBef>
                <a:buFontTx/>
                <a:buNone/>
              </a:pPr>
              <a:t>6</a:t>
            </a:fld>
            <a:endParaRPr lang="de-DE" altLang="en-US" sz="1200" smtClean="0">
              <a:solidFill>
                <a:srgbClr val="8E8D8C"/>
              </a:solidFill>
            </a:endParaRPr>
          </a:p>
        </p:txBody>
      </p:sp>
      <p:graphicFrame>
        <p:nvGraphicFramePr>
          <p:cNvPr id="6" name="Table 5"/>
          <p:cNvGraphicFramePr>
            <a:graphicFrameLocks noGrp="1"/>
          </p:cNvGraphicFramePr>
          <p:nvPr/>
        </p:nvGraphicFramePr>
        <p:xfrm>
          <a:off x="152400" y="1466850"/>
          <a:ext cx="8839200" cy="4803775"/>
        </p:xfrm>
        <a:graphic>
          <a:graphicData uri="http://schemas.openxmlformats.org/drawingml/2006/table">
            <a:tbl>
              <a:tblPr firstRow="1" bandRow="1">
                <a:tableStyleId>{5A111915-BE36-4E01-A7E5-04B1672EAD32}</a:tableStyleId>
              </a:tblPr>
              <a:tblGrid>
                <a:gridCol w="1526771"/>
                <a:gridCol w="3455324"/>
                <a:gridCol w="3857106"/>
              </a:tblGrid>
              <a:tr h="396188">
                <a:tc>
                  <a:txBody>
                    <a:bodyPr/>
                    <a:lstStyle/>
                    <a:p>
                      <a:pPr algn="l"/>
                      <a:r>
                        <a:rPr lang="en-US" sz="2000" dirty="0" smtClean="0"/>
                        <a:t>Stage Name</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Meaning</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Criteria</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32374">
                <a:tc>
                  <a:txBody>
                    <a:bodyPr/>
                    <a:lstStyle/>
                    <a:p>
                      <a:r>
                        <a:rPr lang="en-US" sz="1800" b="1" i="0" dirty="0" smtClean="0"/>
                        <a:t>Draft</a:t>
                      </a:r>
                      <a:r>
                        <a:rPr lang="en-US" sz="1800" b="1" i="0" baseline="0" dirty="0" smtClean="0"/>
                        <a:t> for </a:t>
                      </a:r>
                      <a:r>
                        <a:rPr lang="en-US" sz="1800" b="1" i="0" dirty="0" smtClean="0"/>
                        <a:t>Public Comment</a:t>
                      </a:r>
                      <a:endParaRPr lang="en-US" sz="1800" b="1"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1800" b="1" dirty="0" smtClean="0"/>
                        <a:t>Key factors affecting claim are described and procedures address each/most of the</a:t>
                      </a:r>
                      <a:r>
                        <a:rPr lang="en-US" sz="1800" b="1" baseline="0" dirty="0" smtClean="0"/>
                        <a:t> </a:t>
                      </a:r>
                      <a:r>
                        <a:rPr lang="en-US" sz="1800" b="1" dirty="0" smtClean="0"/>
                        <a:t>factors.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85750" indent="-285750">
                        <a:buFont typeface="Arial" pitchFamily="34" charset="0"/>
                        <a:buChar char="•"/>
                      </a:pPr>
                      <a:r>
                        <a:rPr lang="en-US" sz="1800" b="1" dirty="0" smtClean="0"/>
                        <a:t>Open issues clearly listed</a:t>
                      </a:r>
                    </a:p>
                    <a:p>
                      <a:pPr marL="285750" indent="-285750">
                        <a:buFont typeface="Arial" pitchFamily="34" charset="0"/>
                        <a:buChar char="•"/>
                      </a:pPr>
                      <a:r>
                        <a:rPr lang="en-US" sz="1800" b="1" dirty="0" smtClean="0"/>
                        <a:t>Some </a:t>
                      </a:r>
                      <a:r>
                        <a:rPr lang="en-US" sz="1800" b="1" baseline="0" dirty="0" smtClean="0"/>
                        <a:t>groundwork may be ongoing</a:t>
                      </a:r>
                    </a:p>
                    <a:p>
                      <a:pPr marL="285750" indent="-285750">
                        <a:buFont typeface="Arial" pitchFamily="34" charset="0"/>
                        <a:buChar char="•"/>
                      </a:pPr>
                      <a:r>
                        <a:rPr lang="en-US" sz="1800" b="1" baseline="0" dirty="0" smtClean="0"/>
                        <a:t>Actor requirements clear &amp; justified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914279">
                <a:tc>
                  <a:txBody>
                    <a:bodyPr/>
                    <a:lstStyle/>
                    <a:p>
                      <a:r>
                        <a:rPr lang="en-US" sz="1800" b="0" i="0" dirty="0" smtClean="0"/>
                        <a:t>Publically</a:t>
                      </a:r>
                      <a:r>
                        <a:rPr lang="en-US" sz="1800" b="0" i="0" baseline="0" dirty="0" smtClean="0"/>
                        <a:t> Reviewed</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Consensus</a:t>
                      </a:r>
                      <a:r>
                        <a:rPr lang="en-US" sz="1800" baseline="0" dirty="0" smtClean="0"/>
                        <a:t> reached and </a:t>
                      </a:r>
                      <a:r>
                        <a:rPr lang="en-US" sz="1800" dirty="0" smtClean="0"/>
                        <a:t>ready for trial implementation.</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Text reasonably stable</a:t>
                      </a:r>
                    </a:p>
                    <a:p>
                      <a:pPr marL="285750" indent="-285750">
                        <a:buFont typeface="Arial" pitchFamily="34" charset="0"/>
                        <a:buChar char="•"/>
                      </a:pPr>
                      <a:r>
                        <a:rPr lang="en-US" sz="1800" dirty="0" smtClean="0"/>
                        <a:t>Public Comments addressed</a:t>
                      </a:r>
                    </a:p>
                    <a:p>
                      <a:pPr marL="285750" indent="-285750">
                        <a:buFont typeface="Arial" pitchFamily="34" charset="0"/>
                        <a:buChar char="•"/>
                      </a:pPr>
                      <a:r>
                        <a:rPr lang="en-US" sz="1800" dirty="0" smtClean="0"/>
                        <a:t>Open issues mostly resolved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0" i="0" dirty="0" smtClean="0"/>
                        <a:t>Technically Confirmed</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Profile is practical to understand and implement.</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Text stable</a:t>
                      </a:r>
                    </a:p>
                    <a:p>
                      <a:pPr marL="285750" indent="-285750">
                        <a:buFont typeface="Arial" pitchFamily="34" charset="0"/>
                        <a:buChar char="•"/>
                      </a:pPr>
                      <a:r>
                        <a:rPr lang="en-US" sz="1800" dirty="0" smtClean="0"/>
                        <a:t>Open issues</a:t>
                      </a:r>
                      <a:r>
                        <a:rPr lang="en-US" sz="1800" baseline="0" dirty="0" smtClean="0"/>
                        <a:t> resolved</a:t>
                      </a:r>
                      <a:endParaRPr lang="en-US" sz="1800" dirty="0" smtClean="0"/>
                    </a:p>
                    <a:p>
                      <a:pPr marL="285750" indent="-285750">
                        <a:buFont typeface="Arial" pitchFamily="34" charset="0"/>
                        <a:buChar char="•"/>
                      </a:pPr>
                      <a:r>
                        <a:rPr lang="en-US" sz="1800" dirty="0" smtClean="0"/>
                        <a:t>Procedures implemented at test site </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0923">
                <a:tc>
                  <a:txBody>
                    <a:bodyPr/>
                    <a:lstStyle/>
                    <a:p>
                      <a:r>
                        <a:rPr lang="en-US" sz="1800" b="0" i="0" dirty="0" smtClean="0"/>
                        <a:t>Claim Confirmed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a:t>
                      </a:r>
                      <a:r>
                        <a:rPr lang="en-US" sz="1800" baseline="0" dirty="0" smtClean="0"/>
                        <a:t> performance </a:t>
                      </a:r>
                      <a:r>
                        <a:rPr lang="en-US" sz="1800" u="sng" baseline="0" dirty="0" smtClean="0"/>
                        <a:t>can</a:t>
                      </a:r>
                      <a:r>
                        <a:rPr lang="en-US" sz="1800" baseline="0" dirty="0" smtClean="0"/>
                        <a:t> 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Performance</a:t>
                      </a:r>
                      <a:r>
                        <a:rPr lang="en-US" sz="1800" baseline="0" dirty="0" smtClean="0"/>
                        <a:t> measured at test site</a:t>
                      </a:r>
                    </a:p>
                    <a:p>
                      <a:pPr marL="285750" indent="-285750">
                        <a:buFont typeface="Arial" pitchFamily="34" charset="0"/>
                        <a:buChar char="•"/>
                      </a:pPr>
                      <a:r>
                        <a:rPr lang="en-US" sz="1800" dirty="0" smtClean="0"/>
                        <a:t>Profile Claims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dirty="0" smtClean="0"/>
                        <a:t>Clinically</a:t>
                      </a:r>
                      <a:r>
                        <a:rPr lang="en-US" sz="1800" b="0" i="0" baseline="0" dirty="0" smtClean="0"/>
                        <a:t> Confirmed</a:t>
                      </a:r>
                      <a:endParaRPr lang="en-US" sz="1800" b="0" i="0" dirty="0" smtClean="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 performance will </a:t>
                      </a:r>
                      <a:r>
                        <a:rPr lang="en-US" sz="1800" u="sng" dirty="0" smtClean="0"/>
                        <a:t>typically</a:t>
                      </a:r>
                      <a:r>
                        <a:rPr lang="en-US" sz="1800" baseline="0" dirty="0" smtClean="0"/>
                        <a:t> </a:t>
                      </a:r>
                      <a:r>
                        <a:rPr lang="en-US" sz="1800" dirty="0" smtClean="0"/>
                        <a:t>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Profile Claims achieved in clinical use at multiple sites</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8466" name="TextBox 5"/>
          <p:cNvSpPr txBox="1">
            <a:spLocks noChangeArrowheads="1"/>
          </p:cNvSpPr>
          <p:nvPr/>
        </p:nvSpPr>
        <p:spPr bwMode="auto">
          <a:xfrm>
            <a:off x="304800" y="990600"/>
            <a:ext cx="7239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 typeface="Wingdings" panose="05000000000000000000" pitchFamily="2" charset="2"/>
              <a:buChar char="Ø"/>
            </a:pPr>
            <a:r>
              <a:rPr lang="en-US" altLang="en-US" sz="2000">
                <a:latin typeface="Arial" panose="020B0604020202020204" pitchFamily="34" charset="0"/>
              </a:rPr>
              <a:t>Progressive levels of stability and confidence</a:t>
            </a:r>
          </a:p>
        </p:txBody>
      </p:sp>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262188"/>
            <a:ext cx="2676525"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itle 5"/>
          <p:cNvSpPr>
            <a:spLocks noGrp="1"/>
          </p:cNvSpPr>
          <p:nvPr>
            <p:ph type="title"/>
          </p:nvPr>
        </p:nvSpPr>
        <p:spPr>
          <a:xfrm>
            <a:off x="381000" y="122238"/>
            <a:ext cx="8534400" cy="792162"/>
          </a:xfrm>
        </p:spPr>
        <p:txBody>
          <a:bodyPr/>
          <a:lstStyle/>
          <a:p>
            <a:r>
              <a:rPr lang="en-US" altLang="en-US" smtClean="0"/>
              <a:t>Goal Stage 1: Draft for Public Comment</a:t>
            </a:r>
          </a:p>
        </p:txBody>
      </p:sp>
      <p:sp>
        <p:nvSpPr>
          <p:cNvPr id="23555" name="Content Placeholder 6"/>
          <p:cNvSpPr>
            <a:spLocks noGrp="1"/>
          </p:cNvSpPr>
          <p:nvPr>
            <p:ph idx="1"/>
          </p:nvPr>
        </p:nvSpPr>
        <p:spPr>
          <a:xfrm>
            <a:off x="304800" y="685800"/>
            <a:ext cx="8534400" cy="5059363"/>
          </a:xfrm>
        </p:spPr>
        <p:txBody>
          <a:bodyPr/>
          <a:lstStyle/>
          <a:p>
            <a:r>
              <a:rPr lang="en-US" altLang="en-US" sz="2800" smtClean="0"/>
              <a:t>Performing groundwork, drafting Profile:</a:t>
            </a:r>
          </a:p>
          <a:p>
            <a:pPr lvl="1">
              <a:spcBef>
                <a:spcPts val="200"/>
              </a:spcBef>
            </a:pPr>
            <a:r>
              <a:rPr lang="en-US" altLang="en-US" sz="2400" smtClean="0"/>
              <a:t>CT Lung Density</a:t>
            </a:r>
          </a:p>
          <a:p>
            <a:pPr lvl="1">
              <a:spcBef>
                <a:spcPts val="200"/>
              </a:spcBef>
            </a:pPr>
            <a:r>
              <a:rPr lang="en-US" altLang="en-US" sz="2400" smtClean="0"/>
              <a:t>US Shearwave Speed for Liver Fibrosis</a:t>
            </a:r>
          </a:p>
          <a:p>
            <a:pPr lvl="1">
              <a:spcBef>
                <a:spcPts val="200"/>
              </a:spcBef>
            </a:pPr>
            <a:r>
              <a:rPr lang="en-US" altLang="en-US" sz="2400" smtClean="0"/>
              <a:t>fMRI BOLD Brain Mapping for Surgery</a:t>
            </a:r>
          </a:p>
          <a:p>
            <a:pPr lvl="1">
              <a:spcBef>
                <a:spcPts val="200"/>
              </a:spcBef>
            </a:pPr>
            <a:r>
              <a:rPr lang="en-US" altLang="en-US" sz="2400" smtClean="0"/>
              <a:t>MR DWI-ADC</a:t>
            </a:r>
          </a:p>
          <a:p>
            <a:pPr lvl="1">
              <a:spcBef>
                <a:spcPts val="200"/>
              </a:spcBef>
            </a:pPr>
            <a:r>
              <a:rPr lang="en-US" altLang="en-US" sz="2400" smtClean="0"/>
              <a:t>MR Elastography</a:t>
            </a:r>
          </a:p>
          <a:p>
            <a:pPr lvl="1">
              <a:spcBef>
                <a:spcPts val="200"/>
              </a:spcBef>
            </a:pPr>
            <a:r>
              <a:rPr lang="en-US" altLang="en-US" sz="2400" smtClean="0"/>
              <a:t>PET Amyloid</a:t>
            </a:r>
          </a:p>
          <a:p>
            <a:pPr lvl="1">
              <a:spcBef>
                <a:spcPts val="200"/>
              </a:spcBef>
            </a:pPr>
            <a:endParaRPr lang="en-US" altLang="en-US" sz="900" smtClean="0"/>
          </a:p>
          <a:p>
            <a:r>
              <a:rPr lang="en-US" altLang="en-US" sz="2800" i="1" smtClean="0">
                <a:solidFill>
                  <a:srgbClr val="00B050"/>
                </a:solidFill>
              </a:rPr>
              <a:t>QIBA Japan already has Mirror Committees</a:t>
            </a:r>
          </a:p>
          <a:p>
            <a:pPr lvl="1"/>
            <a:r>
              <a:rPr lang="en-US" altLang="en-US" sz="2400" i="1" smtClean="0">
                <a:solidFill>
                  <a:srgbClr val="00B050"/>
                </a:solidFill>
              </a:rPr>
              <a:t>MR, CT, NM, US</a:t>
            </a:r>
          </a:p>
          <a:p>
            <a:r>
              <a:rPr lang="en-US" altLang="en-US" sz="2800" i="1" smtClean="0">
                <a:solidFill>
                  <a:srgbClr val="00B050"/>
                </a:solidFill>
              </a:rPr>
              <a:t>Give your advice, experience &amp; feedback</a:t>
            </a:r>
          </a:p>
          <a:p>
            <a:pPr lvl="1">
              <a:spcBef>
                <a:spcPts val="200"/>
              </a:spcBef>
            </a:pPr>
            <a:r>
              <a:rPr lang="en-US" altLang="en-US" sz="2400" i="1" smtClean="0">
                <a:solidFill>
                  <a:srgbClr val="00B050"/>
                </a:solidFill>
              </a:rPr>
              <a:t>About physics / engineering / medical / workflow</a:t>
            </a:r>
          </a:p>
          <a:p>
            <a:pPr lvl="1">
              <a:spcBef>
                <a:spcPts val="200"/>
              </a:spcBef>
            </a:pPr>
            <a:r>
              <a:rPr lang="en-US" altLang="en-US" sz="2400" i="1" smtClean="0">
                <a:solidFill>
                  <a:srgbClr val="00B050"/>
                </a:solidFill>
              </a:rPr>
              <a:t>About the templates and process</a:t>
            </a:r>
          </a:p>
          <a:p>
            <a:pPr lvl="1">
              <a:spcBef>
                <a:spcPts val="200"/>
              </a:spcBef>
            </a:pPr>
            <a:r>
              <a:rPr lang="en-US" altLang="en-US" sz="2400" i="1" smtClean="0">
                <a:solidFill>
                  <a:srgbClr val="00B050"/>
                </a:solidFill>
              </a:rPr>
              <a:t>Balancing perfection vs practical progress</a:t>
            </a:r>
          </a:p>
        </p:txBody>
      </p:sp>
      <p:sp>
        <p:nvSpPr>
          <p:cNvPr id="2048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4AF478D-2CB5-46CA-B2FC-1E3B6F1C462F}" type="slidenum">
              <a:rPr lang="de-DE" altLang="en-US" sz="1200" smtClean="0">
                <a:solidFill>
                  <a:srgbClr val="8E8D8C"/>
                </a:solidFill>
              </a:rPr>
              <a:pPr>
                <a:spcBef>
                  <a:spcPct val="0"/>
                </a:spcBef>
                <a:buFontTx/>
                <a:buNone/>
              </a:pPr>
              <a:t>7</a:t>
            </a:fld>
            <a:endParaRPr lang="de-DE" altLang="en-US" sz="1200" smtClean="0">
              <a:solidFill>
                <a:srgbClr val="8E8D8C"/>
              </a:solidFill>
            </a:endParaRPr>
          </a:p>
        </p:txBody>
      </p:sp>
      <p:sp>
        <p:nvSpPr>
          <p:cNvPr id="5" name="Footer Placeholder 4"/>
          <p:cNvSpPr>
            <a:spLocks noGrp="1"/>
          </p:cNvSpPr>
          <p:nvPr>
            <p:ph type="ftr" sz="quarter" idx="11"/>
          </p:nvPr>
        </p:nvSpPr>
        <p:spPr/>
        <p:txBody>
          <a:bodyPr/>
          <a:lstStyle/>
          <a:p>
            <a:pPr>
              <a:defRPr/>
            </a:pPr>
            <a:r>
              <a:rPr lang="en-US"/>
              <a:t>Japan Radiological Society – JRS 2016</a:t>
            </a:r>
            <a:endParaRPr lang="de-DE"/>
          </a:p>
        </p:txBody>
      </p:sp>
      <p:sp>
        <p:nvSpPr>
          <p:cNvPr id="8" name="Oval 7"/>
          <p:cNvSpPr/>
          <p:nvPr/>
        </p:nvSpPr>
        <p:spPr>
          <a:xfrm>
            <a:off x="609600" y="2754313"/>
            <a:ext cx="3048000" cy="446087"/>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3555">
                                            <p:txEl>
                                              <p:pRg st="8" end="8"/>
                                            </p:txEl>
                                          </p:spTgt>
                                        </p:tgtEl>
                                        <p:attrNameLst>
                                          <p:attrName>style.visibility</p:attrName>
                                        </p:attrNameLst>
                                      </p:cBhvr>
                                      <p:to>
                                        <p:strVal val="visible"/>
                                      </p:to>
                                    </p:set>
                                    <p:animEffect transition="in" filter="fade">
                                      <p:cBhvr>
                                        <p:cTn id="16" dur="500"/>
                                        <p:tgtEl>
                                          <p:spTgt spid="2355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555">
                                            <p:txEl>
                                              <p:pRg st="9" end="9"/>
                                            </p:txEl>
                                          </p:spTgt>
                                        </p:tgtEl>
                                        <p:attrNameLst>
                                          <p:attrName>style.visibility</p:attrName>
                                        </p:attrNameLst>
                                      </p:cBhvr>
                                      <p:to>
                                        <p:strVal val="visible"/>
                                      </p:to>
                                    </p:set>
                                    <p:animEffect transition="in" filter="fade">
                                      <p:cBhvr>
                                        <p:cTn id="19" dur="500"/>
                                        <p:tgtEl>
                                          <p:spTgt spid="23555">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555">
                                            <p:txEl>
                                              <p:pRg st="10" end="10"/>
                                            </p:txEl>
                                          </p:spTgt>
                                        </p:tgtEl>
                                        <p:attrNameLst>
                                          <p:attrName>style.visibility</p:attrName>
                                        </p:attrNameLst>
                                      </p:cBhvr>
                                      <p:to>
                                        <p:strVal val="visible"/>
                                      </p:to>
                                    </p:set>
                                    <p:animEffect transition="in" filter="fade">
                                      <p:cBhvr>
                                        <p:cTn id="22" dur="500"/>
                                        <p:tgtEl>
                                          <p:spTgt spid="23555">
                                            <p:txEl>
                                              <p:pRg st="10" end="1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555">
                                            <p:txEl>
                                              <p:pRg st="11" end="11"/>
                                            </p:txEl>
                                          </p:spTgt>
                                        </p:tgtEl>
                                        <p:attrNameLst>
                                          <p:attrName>style.visibility</p:attrName>
                                        </p:attrNameLst>
                                      </p:cBhvr>
                                      <p:to>
                                        <p:strVal val="visible"/>
                                      </p:to>
                                    </p:set>
                                    <p:animEffect transition="in" filter="fade">
                                      <p:cBhvr>
                                        <p:cTn id="25" dur="500"/>
                                        <p:tgtEl>
                                          <p:spTgt spid="23555">
                                            <p:txEl>
                                              <p:pRg st="11" end="1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555">
                                            <p:txEl>
                                              <p:pRg st="12" end="12"/>
                                            </p:txEl>
                                          </p:spTgt>
                                        </p:tgtEl>
                                        <p:attrNameLst>
                                          <p:attrName>style.visibility</p:attrName>
                                        </p:attrNameLst>
                                      </p:cBhvr>
                                      <p:to>
                                        <p:strVal val="visible"/>
                                      </p:to>
                                    </p:set>
                                    <p:animEffect transition="in" filter="fade">
                                      <p:cBhvr>
                                        <p:cTn id="28" dur="500"/>
                                        <p:tgtEl>
                                          <p:spTgt spid="23555">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3555">
                                            <p:txEl>
                                              <p:pRg st="13" end="13"/>
                                            </p:txEl>
                                          </p:spTgt>
                                        </p:tgtEl>
                                        <p:attrNameLst>
                                          <p:attrName>style.visibility</p:attrName>
                                        </p:attrNameLst>
                                      </p:cBhvr>
                                      <p:to>
                                        <p:strVal val="visible"/>
                                      </p:to>
                                    </p:set>
                                    <p:animEffect transition="in" filter="fade">
                                      <p:cBhvr>
                                        <p:cTn id="31" dur="500"/>
                                        <p:tgtEl>
                                          <p:spTgt spid="2355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p:cNvSpPr>
            <a:spLocks noGrp="1"/>
          </p:cNvSpPr>
          <p:nvPr>
            <p:ph type="title"/>
          </p:nvPr>
        </p:nvSpPr>
        <p:spPr>
          <a:xfrm>
            <a:off x="381000" y="122238"/>
            <a:ext cx="8534400" cy="792162"/>
          </a:xfrm>
        </p:spPr>
        <p:txBody>
          <a:bodyPr/>
          <a:lstStyle/>
          <a:p>
            <a:r>
              <a:rPr lang="en-US" altLang="en-US" smtClean="0"/>
              <a:t>Goal Stage 1: Draft for Public Comment</a:t>
            </a:r>
          </a:p>
        </p:txBody>
      </p:sp>
      <p:sp>
        <p:nvSpPr>
          <p:cNvPr id="23555" name="Content Placeholder 6"/>
          <p:cNvSpPr>
            <a:spLocks noGrp="1"/>
          </p:cNvSpPr>
          <p:nvPr>
            <p:ph idx="1"/>
          </p:nvPr>
        </p:nvSpPr>
        <p:spPr>
          <a:xfrm>
            <a:off x="381000" y="1066800"/>
            <a:ext cx="8534400" cy="5059363"/>
          </a:xfrm>
        </p:spPr>
        <p:txBody>
          <a:bodyPr/>
          <a:lstStyle/>
          <a:p>
            <a:r>
              <a:rPr lang="en-US" altLang="en-US" sz="2800" smtClean="0"/>
              <a:t>Performing early groundwork:</a:t>
            </a:r>
          </a:p>
          <a:p>
            <a:pPr lvl="1">
              <a:spcBef>
                <a:spcPts val="200"/>
              </a:spcBef>
            </a:pPr>
            <a:r>
              <a:rPr lang="en-US" altLang="en-US" sz="2400" smtClean="0"/>
              <a:t>CT Tumor Volume Change (liver)</a:t>
            </a:r>
          </a:p>
          <a:p>
            <a:pPr lvl="1">
              <a:spcBef>
                <a:spcPts val="200"/>
              </a:spcBef>
            </a:pPr>
            <a:r>
              <a:rPr lang="en-US" altLang="en-US" sz="2400" smtClean="0"/>
              <a:t>US Volume Blood Flow in Renal Transplants</a:t>
            </a:r>
          </a:p>
          <a:p>
            <a:pPr lvl="1">
              <a:spcBef>
                <a:spcPts val="200"/>
              </a:spcBef>
            </a:pPr>
            <a:r>
              <a:rPr lang="en-US" altLang="en-US" sz="2400" smtClean="0"/>
              <a:t>MR DCE-MRI with 3T and parallel imaging</a:t>
            </a:r>
          </a:p>
          <a:p>
            <a:pPr lvl="1">
              <a:spcBef>
                <a:spcPts val="200"/>
              </a:spcBef>
            </a:pPr>
            <a:r>
              <a:rPr lang="en-US" altLang="en-US" sz="2400" smtClean="0"/>
              <a:t>MR Dynamic Susceptibility Contrast (DSC-MRI)</a:t>
            </a:r>
          </a:p>
          <a:p>
            <a:pPr lvl="1">
              <a:spcBef>
                <a:spcPts val="200"/>
              </a:spcBef>
            </a:pPr>
            <a:r>
              <a:rPr lang="en-US" altLang="en-US" sz="2400" smtClean="0"/>
              <a:t>MR Diffusion Tensor Imaging (DTI-DWI)</a:t>
            </a:r>
          </a:p>
          <a:p>
            <a:pPr lvl="1">
              <a:spcBef>
                <a:spcPts val="200"/>
              </a:spcBef>
            </a:pPr>
            <a:r>
              <a:rPr lang="en-US" altLang="en-US" sz="2400" smtClean="0"/>
              <a:t>MR Proton Density Fat Fraction (PDFF)</a:t>
            </a:r>
          </a:p>
          <a:p>
            <a:pPr lvl="1">
              <a:spcBef>
                <a:spcPts val="200"/>
              </a:spcBef>
            </a:pPr>
            <a:r>
              <a:rPr lang="en-US" altLang="en-US" sz="2400" smtClean="0"/>
              <a:t>SPECT for Dopaminergic Degeneration in Basal Ganglia</a:t>
            </a:r>
          </a:p>
          <a:p>
            <a:pPr lvl="1">
              <a:spcBef>
                <a:spcPts val="200"/>
              </a:spcBef>
            </a:pPr>
            <a:endParaRPr lang="en-US" altLang="en-US" sz="900" smtClean="0"/>
          </a:p>
          <a:p>
            <a:r>
              <a:rPr lang="en-US" altLang="en-US" sz="2800" i="1" smtClean="0">
                <a:solidFill>
                  <a:srgbClr val="00B050"/>
                </a:solidFill>
              </a:rPr>
              <a:t>Join or lead groundwork project</a:t>
            </a:r>
          </a:p>
          <a:p>
            <a:pPr lvl="1"/>
            <a:r>
              <a:rPr lang="en-US" altLang="en-US" sz="2400" i="1" smtClean="0">
                <a:solidFill>
                  <a:srgbClr val="00B050"/>
                </a:solidFill>
              </a:rPr>
              <a:t>E.g. Test-Retest, Phantom, DRO, Meta-analysis)</a:t>
            </a:r>
          </a:p>
          <a:p>
            <a:pPr lvl="1"/>
            <a:r>
              <a:rPr lang="en-US" altLang="en-US" sz="2400" i="1" smtClean="0">
                <a:solidFill>
                  <a:srgbClr val="00B050"/>
                </a:solidFill>
              </a:rPr>
              <a:t>Consider NIH-NIBIB funding pattern/process</a:t>
            </a:r>
          </a:p>
          <a:p>
            <a:pPr lvl="1"/>
            <a:r>
              <a:rPr lang="en-US" altLang="en-US" sz="2400" i="1" smtClean="0">
                <a:solidFill>
                  <a:srgbClr val="00B050"/>
                </a:solidFill>
              </a:rPr>
              <a:t>Some projects may also be worth repeating</a:t>
            </a:r>
          </a:p>
          <a:p>
            <a:pPr lvl="1"/>
            <a:endParaRPr lang="en-US" altLang="en-US" sz="2400" smtClean="0"/>
          </a:p>
          <a:p>
            <a:endParaRPr lang="en-US" altLang="en-US" sz="2800" smtClean="0"/>
          </a:p>
        </p:txBody>
      </p:sp>
      <p:sp>
        <p:nvSpPr>
          <p:cNvPr id="2253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30D9B8A-8E37-4083-95B4-3AE58A9EDC7C}" type="slidenum">
              <a:rPr lang="de-DE" altLang="en-US" sz="1200" smtClean="0">
                <a:solidFill>
                  <a:srgbClr val="8E8D8C"/>
                </a:solidFill>
              </a:rPr>
              <a:pPr>
                <a:spcBef>
                  <a:spcPct val="0"/>
                </a:spcBef>
                <a:buFontTx/>
                <a:buNone/>
              </a:pPr>
              <a:t>8</a:t>
            </a:fld>
            <a:endParaRPr lang="de-DE" altLang="en-US" sz="1200" smtClean="0">
              <a:solidFill>
                <a:srgbClr val="8E8D8C"/>
              </a:solidFill>
            </a:endParaRPr>
          </a:p>
        </p:txBody>
      </p:sp>
      <p:sp>
        <p:nvSpPr>
          <p:cNvPr id="5" name="Footer Placeholder 4"/>
          <p:cNvSpPr>
            <a:spLocks noGrp="1"/>
          </p:cNvSpPr>
          <p:nvPr>
            <p:ph type="ftr" sz="quarter" idx="11"/>
          </p:nvPr>
        </p:nvSpPr>
        <p:spPr/>
        <p:txBody>
          <a:bodyPr/>
          <a:lstStyle/>
          <a:p>
            <a:pPr>
              <a:defRPr/>
            </a:pPr>
            <a:r>
              <a:rPr lang="en-US"/>
              <a:t>Japan Radiological Society – JRS 2016</a:t>
            </a:r>
            <a:endParaRPr lang="de-DE"/>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205288"/>
            <a:ext cx="1366838"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xEl>
                                              <p:pRg st="9" end="9"/>
                                            </p:txEl>
                                          </p:spTgt>
                                        </p:tgtEl>
                                        <p:attrNameLst>
                                          <p:attrName>style.visibility</p:attrName>
                                        </p:attrNameLst>
                                      </p:cBhvr>
                                      <p:to>
                                        <p:strVal val="visible"/>
                                      </p:to>
                                    </p:set>
                                    <p:animEffect transition="in" filter="fade">
                                      <p:cBhvr>
                                        <p:cTn id="11" dur="500"/>
                                        <p:tgtEl>
                                          <p:spTgt spid="23555">
                                            <p:txEl>
                                              <p:pRg st="9" end="9"/>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555">
                                            <p:txEl>
                                              <p:pRg st="11" end="11"/>
                                            </p:txEl>
                                          </p:spTgt>
                                        </p:tgtEl>
                                        <p:attrNameLst>
                                          <p:attrName>style.visibility</p:attrName>
                                        </p:attrNameLst>
                                      </p:cBhvr>
                                      <p:to>
                                        <p:strVal val="visible"/>
                                      </p:to>
                                    </p:set>
                                    <p:animEffect transition="in" filter="fade">
                                      <p:cBhvr>
                                        <p:cTn id="14" dur="500"/>
                                        <p:tgtEl>
                                          <p:spTgt spid="23555">
                                            <p:txEl>
                                              <p:pRg st="11" end="1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3555">
                                            <p:txEl>
                                              <p:pRg st="10" end="10"/>
                                            </p:txEl>
                                          </p:spTgt>
                                        </p:tgtEl>
                                        <p:attrNameLst>
                                          <p:attrName>style.visibility</p:attrName>
                                        </p:attrNameLst>
                                      </p:cBhvr>
                                      <p:to>
                                        <p:strVal val="visible"/>
                                      </p:to>
                                    </p:set>
                                    <p:animEffect transition="in" filter="fade">
                                      <p:cBhvr>
                                        <p:cTn id="17" dur="500"/>
                                        <p:tgtEl>
                                          <p:spTgt spid="23555">
                                            <p:txEl>
                                              <p:pRg st="10" end="1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3555">
                                            <p:txEl>
                                              <p:pRg st="12" end="12"/>
                                            </p:txEl>
                                          </p:spTgt>
                                        </p:tgtEl>
                                        <p:attrNameLst>
                                          <p:attrName>style.visibility</p:attrName>
                                        </p:attrNameLst>
                                      </p:cBhvr>
                                      <p:to>
                                        <p:strVal val="visible"/>
                                      </p:to>
                                    </p:set>
                                    <p:animEffect transition="in" filter="fade">
                                      <p:cBhvr>
                                        <p:cTn id="20" dur="500"/>
                                        <p:tgtEl>
                                          <p:spTgt spid="2355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228600"/>
            <a:ext cx="8534400" cy="792163"/>
          </a:xfrm>
        </p:spPr>
        <p:txBody>
          <a:bodyPr/>
          <a:lstStyle/>
          <a:p>
            <a:r>
              <a:rPr lang="en-US" altLang="en-US" sz="4400" smtClean="0"/>
              <a:t>QIBA Profile Stages</a:t>
            </a:r>
          </a:p>
        </p:txBody>
      </p:sp>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EF2487-D8F0-4BBA-A51B-7CD19CC93DE9}" type="slidenum">
              <a:rPr lang="de-DE" altLang="en-US" sz="1200" smtClean="0">
                <a:solidFill>
                  <a:srgbClr val="8E8D8C"/>
                </a:solidFill>
              </a:rPr>
              <a:pPr>
                <a:spcBef>
                  <a:spcPct val="0"/>
                </a:spcBef>
                <a:buFontTx/>
                <a:buNone/>
              </a:pPr>
              <a:t>9</a:t>
            </a:fld>
            <a:endParaRPr lang="de-DE" altLang="en-US" sz="1200" smtClean="0">
              <a:solidFill>
                <a:srgbClr val="8E8D8C"/>
              </a:solidFill>
            </a:endParaRPr>
          </a:p>
        </p:txBody>
      </p:sp>
      <p:graphicFrame>
        <p:nvGraphicFramePr>
          <p:cNvPr id="6" name="Table 5"/>
          <p:cNvGraphicFramePr>
            <a:graphicFrameLocks noGrp="1"/>
          </p:cNvGraphicFramePr>
          <p:nvPr/>
        </p:nvGraphicFramePr>
        <p:xfrm>
          <a:off x="152400" y="1466850"/>
          <a:ext cx="8839200" cy="4803775"/>
        </p:xfrm>
        <a:graphic>
          <a:graphicData uri="http://schemas.openxmlformats.org/drawingml/2006/table">
            <a:tbl>
              <a:tblPr firstRow="1" bandRow="1">
                <a:tableStyleId>{5A111915-BE36-4E01-A7E5-04B1672EAD32}</a:tableStyleId>
              </a:tblPr>
              <a:tblGrid>
                <a:gridCol w="1526771"/>
                <a:gridCol w="3455324"/>
                <a:gridCol w="3857106"/>
              </a:tblGrid>
              <a:tr h="396188">
                <a:tc>
                  <a:txBody>
                    <a:bodyPr/>
                    <a:lstStyle/>
                    <a:p>
                      <a:pPr algn="l"/>
                      <a:r>
                        <a:rPr lang="en-US" sz="2000" dirty="0" smtClean="0"/>
                        <a:t>Stage Name</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Meaning</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dirty="0" smtClean="0"/>
                        <a:t>Stage Criteria</a:t>
                      </a:r>
                      <a:endParaRPr lang="en-US" sz="2000" dirty="0">
                        <a:solidFill>
                          <a:schemeClr val="tx1"/>
                        </a:solidFill>
                      </a:endParaRP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32374">
                <a:tc>
                  <a:txBody>
                    <a:bodyPr/>
                    <a:lstStyle/>
                    <a:p>
                      <a:r>
                        <a:rPr lang="en-US" sz="1800" b="0" i="0" dirty="0" smtClean="0"/>
                        <a:t>Draft</a:t>
                      </a:r>
                      <a:r>
                        <a:rPr lang="en-US" sz="1800" b="0" i="0" baseline="0" dirty="0" smtClean="0"/>
                        <a:t> for </a:t>
                      </a:r>
                      <a:r>
                        <a:rPr lang="en-US" sz="1800" b="0" i="0" dirty="0" smtClean="0"/>
                        <a:t>Public Comment</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Key factors affecting claim are described and procedures address each/most of the</a:t>
                      </a:r>
                      <a:r>
                        <a:rPr lang="en-US" sz="1800" baseline="0" dirty="0" smtClean="0"/>
                        <a:t> </a:t>
                      </a:r>
                      <a:r>
                        <a:rPr lang="en-US" sz="1800" dirty="0" smtClean="0"/>
                        <a:t>factors.  </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Open issues clearly listed</a:t>
                      </a:r>
                    </a:p>
                    <a:p>
                      <a:pPr marL="285750" indent="-285750">
                        <a:buFont typeface="Arial" pitchFamily="34" charset="0"/>
                        <a:buChar char="•"/>
                      </a:pPr>
                      <a:r>
                        <a:rPr lang="en-US" sz="1800" dirty="0" smtClean="0"/>
                        <a:t>Some </a:t>
                      </a:r>
                      <a:r>
                        <a:rPr lang="en-US" sz="1800" baseline="0" dirty="0" smtClean="0"/>
                        <a:t>groundwork may be ongoing</a:t>
                      </a:r>
                    </a:p>
                    <a:p>
                      <a:pPr marL="285750" indent="-285750">
                        <a:buFont typeface="Arial" pitchFamily="34" charset="0"/>
                        <a:buChar char="•"/>
                      </a:pPr>
                      <a:r>
                        <a:rPr lang="en-US" sz="1800" baseline="0" dirty="0" smtClean="0"/>
                        <a:t>Actor requirements clear &amp; justified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914279">
                <a:tc>
                  <a:txBody>
                    <a:bodyPr/>
                    <a:lstStyle/>
                    <a:p>
                      <a:r>
                        <a:rPr lang="en-US" sz="1800" b="1" i="0" dirty="0" smtClean="0"/>
                        <a:t>Publically</a:t>
                      </a:r>
                      <a:r>
                        <a:rPr lang="en-US" sz="1800" b="1" i="0" baseline="0" dirty="0" smtClean="0"/>
                        <a:t> Reviewed</a:t>
                      </a:r>
                      <a:endParaRPr lang="en-US" sz="1800" b="1"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r>
                        <a:rPr lang="en-US" sz="1800" b="1" dirty="0" smtClean="0"/>
                        <a:t>Consensus</a:t>
                      </a:r>
                      <a:r>
                        <a:rPr lang="en-US" sz="1800" b="1" baseline="0" dirty="0" smtClean="0"/>
                        <a:t> reached and </a:t>
                      </a:r>
                      <a:r>
                        <a:rPr lang="en-US" sz="1800" b="1" dirty="0" smtClean="0"/>
                        <a:t>ready for trial implementation.</a:t>
                      </a:r>
                      <a:endParaRPr lang="en-US" sz="1800" b="1"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b="1" dirty="0" smtClean="0"/>
                        <a:t>Text reasonably stable</a:t>
                      </a:r>
                    </a:p>
                    <a:p>
                      <a:pPr marL="285750" indent="-285750">
                        <a:buFont typeface="Arial" pitchFamily="34" charset="0"/>
                        <a:buChar char="•"/>
                      </a:pPr>
                      <a:r>
                        <a:rPr lang="en-US" sz="1800" b="1" dirty="0" smtClean="0"/>
                        <a:t>Public Comments addressed</a:t>
                      </a:r>
                    </a:p>
                    <a:p>
                      <a:pPr marL="285750" indent="-285750">
                        <a:buFont typeface="Arial" pitchFamily="34" charset="0"/>
                        <a:buChar char="•"/>
                      </a:pPr>
                      <a:r>
                        <a:rPr lang="en-US" sz="1800" b="1" dirty="0" smtClean="0"/>
                        <a:t>Open issues mostly resolved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r h="914279">
                <a:tc>
                  <a:txBody>
                    <a:bodyPr/>
                    <a:lstStyle/>
                    <a:p>
                      <a:r>
                        <a:rPr lang="en-US" sz="1800" b="0" i="0" dirty="0" smtClean="0"/>
                        <a:t>Technically Confirmed</a:t>
                      </a:r>
                      <a:endParaRPr lang="en-US" sz="1800" b="0" i="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Profile is practical to understand and implement.</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Text stable</a:t>
                      </a:r>
                    </a:p>
                    <a:p>
                      <a:pPr marL="285750" indent="-285750">
                        <a:buFont typeface="Arial" pitchFamily="34" charset="0"/>
                        <a:buChar char="•"/>
                      </a:pPr>
                      <a:r>
                        <a:rPr lang="en-US" sz="1800" dirty="0" smtClean="0"/>
                        <a:t>Open issues</a:t>
                      </a:r>
                      <a:r>
                        <a:rPr lang="en-US" sz="1800" baseline="0" dirty="0" smtClean="0"/>
                        <a:t> resolved</a:t>
                      </a:r>
                      <a:endParaRPr lang="en-US" sz="1800" dirty="0" smtClean="0"/>
                    </a:p>
                    <a:p>
                      <a:pPr marL="285750" indent="-285750">
                        <a:buFont typeface="Arial" pitchFamily="34" charset="0"/>
                        <a:buChar char="•"/>
                      </a:pPr>
                      <a:r>
                        <a:rPr lang="en-US" sz="1800" dirty="0" smtClean="0"/>
                        <a:t>Procedures implemented at test site </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830923">
                <a:tc>
                  <a:txBody>
                    <a:bodyPr/>
                    <a:lstStyle/>
                    <a:p>
                      <a:r>
                        <a:rPr lang="en-US" sz="1800" b="0" i="0" dirty="0" smtClean="0"/>
                        <a:t>Claim Confirmed</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a:t>
                      </a:r>
                      <a:r>
                        <a:rPr lang="en-US" sz="1800" baseline="0" dirty="0" smtClean="0"/>
                        <a:t> performance </a:t>
                      </a:r>
                      <a:r>
                        <a:rPr lang="en-US" sz="1800" u="sng" baseline="0" dirty="0" smtClean="0"/>
                        <a:t>can</a:t>
                      </a:r>
                      <a:r>
                        <a:rPr lang="en-US" sz="1800" baseline="0" dirty="0" smtClean="0"/>
                        <a:t> 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Performance</a:t>
                      </a:r>
                      <a:r>
                        <a:rPr lang="en-US" sz="1800" baseline="0" dirty="0" smtClean="0"/>
                        <a:t> measured at test site</a:t>
                      </a:r>
                    </a:p>
                    <a:p>
                      <a:pPr marL="285750" indent="-285750">
                        <a:buFont typeface="Arial" pitchFamily="34" charset="0"/>
                        <a:buChar char="•"/>
                      </a:pPr>
                      <a:r>
                        <a:rPr lang="en-US" sz="1800" dirty="0" smtClean="0"/>
                        <a:t>Profile Claims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7157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i="0" dirty="0" smtClean="0"/>
                        <a:t>Clinically</a:t>
                      </a:r>
                      <a:r>
                        <a:rPr lang="en-US" sz="1800" b="0" i="0" baseline="0" dirty="0" smtClean="0"/>
                        <a:t> Confirmed</a:t>
                      </a:r>
                      <a:endParaRPr lang="en-US" sz="1800" b="0" i="0" dirty="0" smtClean="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FF99"/>
                    </a:solidFill>
                  </a:tcPr>
                </a:tc>
                <a:tc>
                  <a:txBody>
                    <a:bodyPr/>
                    <a:lstStyle/>
                    <a:p>
                      <a:r>
                        <a:rPr lang="en-US" sz="1800" dirty="0" smtClean="0"/>
                        <a:t>Claimed performance will </a:t>
                      </a:r>
                      <a:r>
                        <a:rPr lang="en-US" sz="1800" u="sng" dirty="0" smtClean="0"/>
                        <a:t>typically</a:t>
                      </a:r>
                      <a:r>
                        <a:rPr lang="en-US" sz="1800" baseline="0" dirty="0" smtClean="0"/>
                        <a:t> </a:t>
                      </a:r>
                      <a:r>
                        <a:rPr lang="en-US" sz="1800" dirty="0" smtClean="0"/>
                        <a:t>be achieved.</a:t>
                      </a:r>
                      <a:endParaRPr lang="en-US" sz="1800" dirty="0"/>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buFont typeface="Arial" pitchFamily="34" charset="0"/>
                        <a:buChar char="•"/>
                      </a:pPr>
                      <a:r>
                        <a:rPr lang="en-US" sz="1800" dirty="0" smtClean="0"/>
                        <a:t>Profile Claims achieved in clinical use at multiple sites</a:t>
                      </a:r>
                    </a:p>
                  </a:txBody>
                  <a:tcPr marT="45714" marB="4571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4610" name="TextBox 5"/>
          <p:cNvSpPr txBox="1">
            <a:spLocks noChangeArrowheads="1"/>
          </p:cNvSpPr>
          <p:nvPr/>
        </p:nvSpPr>
        <p:spPr bwMode="auto">
          <a:xfrm>
            <a:off x="304800" y="990600"/>
            <a:ext cx="7239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2800"/>
              </a:lnSpc>
              <a:spcBef>
                <a:spcPct val="0"/>
              </a:spcBef>
              <a:buFont typeface="Wingdings" panose="05000000000000000000" pitchFamily="2" charset="2"/>
              <a:buChar char="Ø"/>
            </a:pPr>
            <a:r>
              <a:rPr lang="en-US" altLang="en-US" sz="2000">
                <a:latin typeface="Arial" panose="020B0604020202020204" pitchFamily="34" charset="0"/>
              </a:rPr>
              <a:t>Progressive levels of stability and confidence</a:t>
            </a:r>
          </a:p>
        </p:txBody>
      </p:sp>
      <p:sp>
        <p:nvSpPr>
          <p:cNvPr id="2" name="Footer Placeholder 1"/>
          <p:cNvSpPr>
            <a:spLocks noGrp="1"/>
          </p:cNvSpPr>
          <p:nvPr>
            <p:ph type="ftr" sz="quarter" idx="11"/>
          </p:nvPr>
        </p:nvSpPr>
        <p:spPr/>
        <p:txBody>
          <a:bodyPr/>
          <a:lstStyle/>
          <a:p>
            <a:pPr>
              <a:defRPr/>
            </a:pPr>
            <a:r>
              <a:rPr lang="en-US" smtClean="0"/>
              <a:t>Japan Radiological Society – JRS 2016</a:t>
            </a:r>
            <a:endParaRPr lang="de-DE"/>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14602</TotalTime>
  <Words>1969</Words>
  <Application>Microsoft Office PowerPoint</Application>
  <PresentationFormat>On-screen Show (4:3)</PresentationFormat>
  <Paragraphs>397</Paragraphs>
  <Slides>19</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Arial</vt:lpstr>
      <vt:lpstr>Calibri</vt:lpstr>
      <vt:lpstr>Arial Narrow</vt:lpstr>
      <vt:lpstr>ＭＳ Ｐゴシック</vt:lpstr>
      <vt:lpstr>Verdana</vt:lpstr>
      <vt:lpstr>Franklin Gothic Medium</vt:lpstr>
      <vt:lpstr>Wingdings</vt:lpstr>
      <vt:lpstr>Office Theme</vt:lpstr>
      <vt:lpstr>2_Office Theme</vt:lpstr>
      <vt:lpstr>Office テーマ</vt:lpstr>
      <vt:lpstr>Remarks:  What does QIBA Expect  of QIBA-Japan Activity </vt:lpstr>
      <vt:lpstr>PowerPoint Presentation</vt:lpstr>
      <vt:lpstr>Clinical Decisions from Quantitative Imaging</vt:lpstr>
      <vt:lpstr>Improving Biomarkers in QIBA</vt:lpstr>
      <vt:lpstr>QIBA Profile Structure</vt:lpstr>
      <vt:lpstr>QIBA Profile Stages</vt:lpstr>
      <vt:lpstr>Goal Stage 1: Draft for Public Comment</vt:lpstr>
      <vt:lpstr>Goal Stage 1: Draft for Public Comment</vt:lpstr>
      <vt:lpstr>QIBA Profile Stages</vt:lpstr>
      <vt:lpstr>Goal Stage 2: Publicly Reviewed (Consensus)</vt:lpstr>
      <vt:lpstr>QIBA Profile Stages</vt:lpstr>
      <vt:lpstr>Goal Stage 3: Technically Confirmed</vt:lpstr>
      <vt:lpstr>QIBA Profile Stages</vt:lpstr>
      <vt:lpstr>Goal Stage 4: Claim Confirmed</vt:lpstr>
      <vt:lpstr>QIBA Profile Stages</vt:lpstr>
      <vt:lpstr>Stage 0: Survey &amp; Selection</vt:lpstr>
      <vt:lpstr>Stage 0: Survey &amp; Selection</vt:lpstr>
      <vt:lpstr>QIBA Japan Resources</vt:lpstr>
      <vt:lpstr>PowerPoint Presentation</vt:lpstr>
    </vt:vector>
  </TitlesOfParts>
  <Company>Philips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demo</dc:creator>
  <cp:lastModifiedBy>O'Donnell, Kevin</cp:lastModifiedBy>
  <cp:revision>235</cp:revision>
  <dcterms:created xsi:type="dcterms:W3CDTF">2010-09-17T19:04:27Z</dcterms:created>
  <dcterms:modified xsi:type="dcterms:W3CDTF">2016-05-19T16:17:32Z</dcterms:modified>
</cp:coreProperties>
</file>